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283B"/>
    <a:srgbClr val="C5B3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72" y="-3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06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91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82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03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8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88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201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71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21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57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4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864D6-EDC2-4B57-BD4C-EB768DF883F9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47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EDFB98-8654-4BD7-AE43-983703881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76" y="1"/>
            <a:ext cx="6718435" cy="321812"/>
          </a:xfrm>
          <a:solidFill>
            <a:srgbClr val="C5B37F"/>
          </a:solidFill>
        </p:spPr>
        <p:txBody>
          <a:bodyPr anchor="ctr" anchorCtr="0">
            <a:normAutofit/>
          </a:bodyPr>
          <a:lstStyle/>
          <a:p>
            <a:r>
              <a:rPr lang="ja-JP" altLang="ja-JP" sz="1200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令和</a:t>
            </a:r>
            <a:r>
              <a:rPr lang="ja-JP" altLang="en-US" sz="1200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６</a:t>
            </a:r>
            <a:r>
              <a:rPr lang="ja-JP" altLang="ja-JP" sz="1200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年度石川県・金沢市連携による米国誘客現地ＰＲ事業</a:t>
            </a:r>
            <a:r>
              <a:rPr lang="ja-JP" altLang="en-US" sz="1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提案の概要　</a:t>
            </a:r>
            <a:r>
              <a:rPr lang="en-US" altLang="ja-JP" sz="1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lang="en-US" altLang="ja-JP" sz="1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5】</a:t>
            </a:r>
            <a:endParaRPr kumimoji="1" lang="ja-JP" altLang="en-US" sz="12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576D06C-2E64-4B7A-8CF5-1DB1EE334A4F}"/>
              </a:ext>
            </a:extLst>
          </p:cNvPr>
          <p:cNvGrpSpPr/>
          <p:nvPr/>
        </p:nvGrpSpPr>
        <p:grpSpPr>
          <a:xfrm>
            <a:off x="67374" y="411944"/>
            <a:ext cx="3312000" cy="2267301"/>
            <a:chOff x="67375" y="507224"/>
            <a:chExt cx="6759717" cy="1509902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DA1A3AC0-26AA-48A9-A4F3-946FA195B2F2}"/>
                </a:ext>
              </a:extLst>
            </p:cNvPr>
            <p:cNvSpPr/>
            <p:nvPr/>
          </p:nvSpPr>
          <p:spPr>
            <a:xfrm>
              <a:off x="67375" y="507224"/>
              <a:ext cx="6759717" cy="143845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選定したマーケティング会社について（メディア）</a:t>
              </a:r>
              <a:endParaRPr kumimoji="1" lang="ja-JP" altLang="en-US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F10E126A-F121-4B2F-A364-181D3D7BD33F}"/>
                </a:ext>
              </a:extLst>
            </p:cNvPr>
            <p:cNvSpPr/>
            <p:nvPr/>
          </p:nvSpPr>
          <p:spPr>
            <a:xfrm>
              <a:off x="67375" y="650603"/>
              <a:ext cx="6759717" cy="1366523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特徴、強み等</a:t>
              </a:r>
              <a:endParaRPr kumimoji="1" lang="en-US" altLang="ja-JP" sz="1000" b="1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3ADE965-82BD-4907-8F2E-64BF25AC0958}"/>
              </a:ext>
            </a:extLst>
          </p:cNvPr>
          <p:cNvGrpSpPr/>
          <p:nvPr/>
        </p:nvGrpSpPr>
        <p:grpSpPr>
          <a:xfrm>
            <a:off x="67377" y="5289593"/>
            <a:ext cx="3312002" cy="2242295"/>
            <a:chOff x="1" y="1165502"/>
            <a:chExt cx="3380802" cy="944279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5D0EF3C8-FE07-4A4F-8B5D-75C048CD0058}"/>
                </a:ext>
              </a:extLst>
            </p:cNvPr>
            <p:cNvSpPr/>
            <p:nvPr/>
          </p:nvSpPr>
          <p:spPr>
            <a:xfrm>
              <a:off x="1" y="1165502"/>
              <a:ext cx="3380800" cy="99398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現地メディア等招請</a:t>
              </a:r>
              <a:endParaRPr kumimoji="1" lang="ja-JP" altLang="en-US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07FA7AE3-041C-43A4-A639-CDF238BF516B}"/>
                </a:ext>
              </a:extLst>
            </p:cNvPr>
            <p:cNvSpPr/>
            <p:nvPr/>
          </p:nvSpPr>
          <p:spPr>
            <a:xfrm>
              <a:off x="1" y="1265062"/>
              <a:ext cx="3380802" cy="844719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方針、招請人数、滞在日数、招請候補、その他</a:t>
              </a:r>
              <a:endParaRPr kumimoji="1" lang="en-US" altLang="ja-JP" sz="1000" b="1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E19B4B4-E93E-4BAE-90FF-A607398904DE}"/>
              </a:ext>
            </a:extLst>
          </p:cNvPr>
          <p:cNvGrpSpPr/>
          <p:nvPr/>
        </p:nvGrpSpPr>
        <p:grpSpPr>
          <a:xfrm>
            <a:off x="67376" y="7606921"/>
            <a:ext cx="6690481" cy="2276327"/>
            <a:chOff x="0" y="-1739043"/>
            <a:chExt cx="6829465" cy="3471591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3442FAA9-9690-45AC-B00D-155197F1119C}"/>
                </a:ext>
              </a:extLst>
            </p:cNvPr>
            <p:cNvSpPr/>
            <p:nvPr/>
          </p:nvSpPr>
          <p:spPr>
            <a:xfrm>
              <a:off x="2606" y="-1739043"/>
              <a:ext cx="6826859" cy="272202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その他</a:t>
              </a:r>
              <a:r>
                <a:rPr kumimoji="1" lang="en-US" altLang="ja-JP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PR</a:t>
              </a:r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ポイント（独自提案など）</a:t>
              </a:r>
              <a:endParaRPr kumimoji="1" lang="en-US" altLang="ja-JP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3413EEF8-8CF1-4155-9F0D-5CF5DB46698C}"/>
                </a:ext>
              </a:extLst>
            </p:cNvPr>
            <p:cNvSpPr/>
            <p:nvPr/>
          </p:nvSpPr>
          <p:spPr>
            <a:xfrm>
              <a:off x="0" y="-1466843"/>
              <a:ext cx="6826858" cy="3199391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kumimoji="1" lang="ja-JP" altLang="en-US" sz="10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BC128DA-C293-4CA4-B1CC-E046BBF326D0}"/>
              </a:ext>
            </a:extLst>
          </p:cNvPr>
          <p:cNvGrpSpPr/>
          <p:nvPr/>
        </p:nvGrpSpPr>
        <p:grpSpPr>
          <a:xfrm>
            <a:off x="67374" y="2746316"/>
            <a:ext cx="3312000" cy="2493222"/>
            <a:chOff x="67375" y="680532"/>
            <a:chExt cx="6759717" cy="1323847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31FFC842-3FD9-44DB-A317-5B7C5CCF5F3F}"/>
                </a:ext>
              </a:extLst>
            </p:cNvPr>
            <p:cNvSpPr/>
            <p:nvPr/>
          </p:nvSpPr>
          <p:spPr>
            <a:xfrm>
              <a:off x="67375" y="680532"/>
              <a:ext cx="6759717" cy="114691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メディア向けマーケティング</a:t>
              </a:r>
              <a:endParaRPr kumimoji="1" lang="ja-JP" altLang="en-US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C660B5CA-FD6E-4BAA-B390-52F09AE998CA}"/>
                </a:ext>
              </a:extLst>
            </p:cNvPr>
            <p:cNvSpPr/>
            <p:nvPr/>
          </p:nvSpPr>
          <p:spPr>
            <a:xfrm>
              <a:off x="67375" y="795223"/>
              <a:ext cx="6759717" cy="1209156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方針、メディアセールス（訪問媒体数・回数、訪問先候補例、掲載本数）、記事掲載に向けたマーケティング活動の提案、その他</a:t>
              </a:r>
              <a:endParaRPr kumimoji="1" lang="ja-JP" altLang="en-US" sz="1000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2862A61D-8B7F-4284-8023-21D94D7B9B36}"/>
              </a:ext>
            </a:extLst>
          </p:cNvPr>
          <p:cNvSpPr/>
          <p:nvPr/>
        </p:nvSpPr>
        <p:spPr>
          <a:xfrm>
            <a:off x="2063751" y="8910306"/>
            <a:ext cx="4616450" cy="935425"/>
          </a:xfrm>
          <a:prstGeom prst="roundRect">
            <a:avLst>
              <a:gd name="adj" fmla="val 10417"/>
            </a:avLst>
          </a:prstGeom>
          <a:solidFill>
            <a:srgbClr val="C5B37F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＜注意事項＞</a:t>
            </a:r>
            <a:endParaRPr kumimoji="1" lang="en-US" altLang="ja-JP" sz="10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・各項目の大きさの調整は可とするが、頁の追加は認めない</a:t>
            </a:r>
            <a:endParaRPr kumimoji="1" lang="en-US" altLang="ja-JP" sz="10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・文字のポイントは</a:t>
            </a:r>
            <a:r>
              <a:rPr kumimoji="1" lang="en-US" altLang="ja-JP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ポイント以上とする</a:t>
            </a:r>
            <a:endParaRPr kumimoji="1" lang="en-US" altLang="ja-JP" sz="10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・各回答欄に</a:t>
            </a:r>
            <a:r>
              <a:rPr kumimoji="1" lang="en-US" altLang="ja-JP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印で記載された内容に関する提案を記載すること</a:t>
            </a:r>
            <a:endParaRPr kumimoji="1" lang="en-US" altLang="ja-JP" sz="10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・提出の際は、当枠及び</a:t>
            </a:r>
            <a:r>
              <a:rPr kumimoji="1" lang="en-US" altLang="ja-JP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印の記載</a:t>
            </a:r>
            <a:r>
              <a:rPr kumimoji="1" lang="en-US" altLang="ja-JP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グレーの文字</a:t>
            </a:r>
            <a:r>
              <a:rPr kumimoji="1" lang="en-US" altLang="ja-JP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を消却すること。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F84A1EA-C7C5-4FC7-8CCD-D8BED343B2DC}"/>
              </a:ext>
            </a:extLst>
          </p:cNvPr>
          <p:cNvGrpSpPr/>
          <p:nvPr/>
        </p:nvGrpSpPr>
        <p:grpSpPr>
          <a:xfrm>
            <a:off x="3428999" y="411595"/>
            <a:ext cx="3312001" cy="2267650"/>
            <a:chOff x="67375" y="519910"/>
            <a:chExt cx="6628749" cy="1510133"/>
          </a:xfrm>
        </p:grpSpPr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7AF8C876-69C1-48BE-A94F-1634D29758A1}"/>
                </a:ext>
              </a:extLst>
            </p:cNvPr>
            <p:cNvSpPr/>
            <p:nvPr/>
          </p:nvSpPr>
          <p:spPr>
            <a:xfrm>
              <a:off x="67375" y="519910"/>
              <a:ext cx="6628748" cy="143844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選定したマーケティング会社について（旅行会社）</a:t>
              </a:r>
              <a:endParaRPr kumimoji="1" lang="ja-JP" altLang="en-US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9813A086-FF6D-4588-9848-E0FF28743821}"/>
                </a:ext>
              </a:extLst>
            </p:cNvPr>
            <p:cNvSpPr/>
            <p:nvPr/>
          </p:nvSpPr>
          <p:spPr>
            <a:xfrm>
              <a:off x="67377" y="663521"/>
              <a:ext cx="6628747" cy="1366522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特徴、強み等</a:t>
              </a:r>
              <a:endParaRPr kumimoji="1" lang="en-US" altLang="ja-JP" sz="1000" b="1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5C21F472-1526-4CA9-AF56-2D86E90FBD97}"/>
              </a:ext>
            </a:extLst>
          </p:cNvPr>
          <p:cNvGrpSpPr/>
          <p:nvPr/>
        </p:nvGrpSpPr>
        <p:grpSpPr>
          <a:xfrm>
            <a:off x="3443304" y="2746316"/>
            <a:ext cx="3312000" cy="2493222"/>
            <a:chOff x="67377" y="680532"/>
            <a:chExt cx="6657115" cy="1323847"/>
          </a:xfrm>
        </p:grpSpPr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6DC15046-E940-4B9C-B320-83440AAA6628}"/>
                </a:ext>
              </a:extLst>
            </p:cNvPr>
            <p:cNvSpPr/>
            <p:nvPr/>
          </p:nvSpPr>
          <p:spPr>
            <a:xfrm>
              <a:off x="67377" y="680532"/>
              <a:ext cx="6657115" cy="114691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旅行業界向けマーケティング</a:t>
              </a:r>
              <a:endParaRPr kumimoji="1" lang="ja-JP" altLang="en-US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2E806923-6DDC-489A-B8E2-695ECF2611BE}"/>
                </a:ext>
              </a:extLst>
            </p:cNvPr>
            <p:cNvSpPr/>
            <p:nvPr/>
          </p:nvSpPr>
          <p:spPr>
            <a:xfrm>
              <a:off x="67377" y="795223"/>
              <a:ext cx="6657115" cy="1209156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方針、セールスコール（訪問社数・回数、訪問先候補例）、商品造成のためのマーケティング活動の提案、ﾂｱｰ造成数、その他</a:t>
              </a:r>
              <a:endParaRPr kumimoji="1" lang="ja-JP" altLang="en-US" sz="1000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1CA72F22-DCE1-4ACB-8FEC-99DB458122D3}"/>
              </a:ext>
            </a:extLst>
          </p:cNvPr>
          <p:cNvGrpSpPr/>
          <p:nvPr/>
        </p:nvGrpSpPr>
        <p:grpSpPr>
          <a:xfrm>
            <a:off x="3443304" y="5289243"/>
            <a:ext cx="3312002" cy="2242646"/>
            <a:chOff x="1" y="1165502"/>
            <a:chExt cx="3380802" cy="944279"/>
          </a:xfrm>
        </p:grpSpPr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07231E5C-26EE-4C87-ACFB-36264AB3F3E8}"/>
                </a:ext>
              </a:extLst>
            </p:cNvPr>
            <p:cNvSpPr/>
            <p:nvPr/>
          </p:nvSpPr>
          <p:spPr>
            <a:xfrm>
              <a:off x="1" y="1165502"/>
              <a:ext cx="3380800" cy="99398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現地旅行会社等招請</a:t>
              </a:r>
              <a:endParaRPr kumimoji="1" lang="ja-JP" altLang="en-US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1D8CFA39-18F5-4E49-A123-D72D9FFD661F}"/>
                </a:ext>
              </a:extLst>
            </p:cNvPr>
            <p:cNvSpPr/>
            <p:nvPr/>
          </p:nvSpPr>
          <p:spPr>
            <a:xfrm>
              <a:off x="1" y="1265062"/>
              <a:ext cx="3380802" cy="844719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方針、招請人数、滞在日数、招請候補、その他</a:t>
              </a:r>
              <a:endParaRPr kumimoji="1" lang="en-US" altLang="ja-JP" sz="1000" b="1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3585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219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令和６年度石川県・金沢市連携による米国誘客現地ＰＲ事業提案の概要　【様式5】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令和５年度石川県・金沢市連携による米国誘客現地ＰＲ事業　提案の概要　【様式●】</dc:title>
  <dc:creator>HW55161</dc:creator>
  <cp:lastModifiedBy>水戸　ちなみ</cp:lastModifiedBy>
  <cp:revision>29</cp:revision>
  <cp:lastPrinted>2023-03-15T00:34:45Z</cp:lastPrinted>
  <dcterms:created xsi:type="dcterms:W3CDTF">2023-03-02T09:10:25Z</dcterms:created>
  <dcterms:modified xsi:type="dcterms:W3CDTF">2024-04-03T00:34:27Z</dcterms:modified>
</cp:coreProperties>
</file>