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6DBA3FA-C21C-AE69-5753-8204C07761F1}" name="吉本　真由" initials="吉本　真由" userId="S-1-5-21-1606980848-1788223648-1801674531-4183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283B"/>
    <a:srgbClr val="C5B3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12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06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91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82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031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8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88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201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71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21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57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4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864D6-EDC2-4B57-BD4C-EB768DF883F9}" type="datetimeFigureOut">
              <a:rPr kumimoji="1" lang="ja-JP" altLang="en-US" smtClean="0"/>
              <a:t>2024/4/26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47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EDFB98-8654-4BD7-AE43-983703881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76" y="0"/>
            <a:ext cx="6718435" cy="387927"/>
          </a:xfrm>
          <a:solidFill>
            <a:srgbClr val="C5B37F"/>
          </a:solidFill>
        </p:spPr>
        <p:txBody>
          <a:bodyPr anchor="ctr" anchorCtr="0">
            <a:normAutofit/>
          </a:bodyPr>
          <a:lstStyle/>
          <a:p>
            <a:r>
              <a:rPr lang="ja-JP" altLang="en-US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令和６年度英仏向け流通環境整備事業　提案の概要　</a:t>
            </a:r>
            <a:r>
              <a:rPr lang="en-US" altLang="ja-JP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</a:t>
            </a:r>
            <a:r>
              <a:rPr lang="en-US" altLang="ja-JP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5】</a:t>
            </a:r>
            <a:endParaRPr kumimoji="1" lang="ja-JP" altLang="en-US" sz="13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576D06C-2E64-4B7A-8CF5-1DB1EE334A4F}"/>
              </a:ext>
            </a:extLst>
          </p:cNvPr>
          <p:cNvGrpSpPr/>
          <p:nvPr/>
        </p:nvGrpSpPr>
        <p:grpSpPr>
          <a:xfrm>
            <a:off x="67375" y="451276"/>
            <a:ext cx="3291773" cy="1888002"/>
            <a:chOff x="67377" y="507224"/>
            <a:chExt cx="6718434" cy="1257309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DA1A3AC0-26AA-48A9-A4F3-946FA195B2F2}"/>
                </a:ext>
              </a:extLst>
            </p:cNvPr>
            <p:cNvSpPr/>
            <p:nvPr/>
          </p:nvSpPr>
          <p:spPr>
            <a:xfrm>
              <a:off x="67377" y="507224"/>
              <a:ext cx="6718434" cy="143845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（英）選定したマーケティング会社について</a:t>
              </a:r>
              <a:endParaRPr kumimoji="1" lang="ja-JP" altLang="en-US" sz="1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F10E126A-F121-4B2F-A364-181D3D7BD33F}"/>
                </a:ext>
              </a:extLst>
            </p:cNvPr>
            <p:cNvSpPr/>
            <p:nvPr/>
          </p:nvSpPr>
          <p:spPr>
            <a:xfrm>
              <a:off x="67377" y="650603"/>
              <a:ext cx="6718434" cy="1113930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000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000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特徴、強み等</a:t>
              </a:r>
              <a:endParaRPr kumimoji="1" lang="en-US" altLang="ja-JP" sz="1000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endParaRPr kumimoji="1" lang="en-US" altLang="ja-JP" sz="1000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endParaRPr kumimoji="1" lang="en-US" altLang="ja-JP" sz="1000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3ADE965-82BD-4907-8F2E-64BF25AC0958}"/>
              </a:ext>
            </a:extLst>
          </p:cNvPr>
          <p:cNvGrpSpPr/>
          <p:nvPr/>
        </p:nvGrpSpPr>
        <p:grpSpPr>
          <a:xfrm>
            <a:off x="67375" y="4279524"/>
            <a:ext cx="6718435" cy="1517909"/>
            <a:chOff x="0" y="1165502"/>
            <a:chExt cx="6858000" cy="944279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5D0EF3C8-FE07-4A4F-8B5D-75C048CD0058}"/>
                </a:ext>
              </a:extLst>
            </p:cNvPr>
            <p:cNvSpPr/>
            <p:nvPr/>
          </p:nvSpPr>
          <p:spPr>
            <a:xfrm>
              <a:off x="0" y="1165502"/>
              <a:ext cx="6858000" cy="134372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（英仏）現地旅行会社等招請</a:t>
              </a:r>
              <a:endParaRPr kumimoji="1" lang="ja-JP" altLang="en-US" sz="1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07FA7AE3-041C-43A4-A639-CDF238BF516B}"/>
                </a:ext>
              </a:extLst>
            </p:cNvPr>
            <p:cNvSpPr/>
            <p:nvPr/>
          </p:nvSpPr>
          <p:spPr>
            <a:xfrm>
              <a:off x="0" y="1299874"/>
              <a:ext cx="6858000" cy="809907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0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0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方針、招請人数、滞在日数、招請候補、その他</a:t>
              </a:r>
              <a:endParaRPr kumimoji="1" lang="en-US" altLang="ja-JP" sz="1000" b="1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0B370B78-3E99-4303-8C6C-AA46E41E8506}"/>
              </a:ext>
            </a:extLst>
          </p:cNvPr>
          <p:cNvGrpSpPr/>
          <p:nvPr/>
        </p:nvGrpSpPr>
        <p:grpSpPr>
          <a:xfrm>
            <a:off x="67371" y="7421757"/>
            <a:ext cx="6718435" cy="982027"/>
            <a:chOff x="0" y="410359"/>
            <a:chExt cx="6858000" cy="1152378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1AF6C9F3-D8E0-4A30-8A5A-58056DDDFBAE}"/>
                </a:ext>
              </a:extLst>
            </p:cNvPr>
            <p:cNvSpPr/>
            <p:nvPr/>
          </p:nvSpPr>
          <p:spPr>
            <a:xfrm>
              <a:off x="0" y="410359"/>
              <a:ext cx="6858000" cy="253469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（仏）現地商談会への参加</a:t>
              </a:r>
              <a:endParaRPr kumimoji="1" lang="en-US" altLang="ja-JP" sz="1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355129D9-77D5-45C2-9E30-7C92E2BEE3E3}"/>
                </a:ext>
              </a:extLst>
            </p:cNvPr>
            <p:cNvSpPr/>
            <p:nvPr/>
          </p:nvSpPr>
          <p:spPr>
            <a:xfrm>
              <a:off x="0" y="654218"/>
              <a:ext cx="6858000" cy="908519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000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000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提案概要</a:t>
              </a: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EE19B4B4-E93E-4BAE-90FF-A607398904DE}"/>
              </a:ext>
            </a:extLst>
          </p:cNvPr>
          <p:cNvGrpSpPr/>
          <p:nvPr/>
        </p:nvGrpSpPr>
        <p:grpSpPr>
          <a:xfrm>
            <a:off x="67375" y="8467241"/>
            <a:ext cx="3291773" cy="1378490"/>
            <a:chOff x="-2" y="-137904"/>
            <a:chExt cx="6858002" cy="1562314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3442FAA9-9690-45AC-B00D-155197F1119C}"/>
                </a:ext>
              </a:extLst>
            </p:cNvPr>
            <p:cNvSpPr/>
            <p:nvPr/>
          </p:nvSpPr>
          <p:spPr>
            <a:xfrm>
              <a:off x="0" y="-137904"/>
              <a:ext cx="6858000" cy="244804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（英）その他</a:t>
              </a:r>
              <a:r>
                <a:rPr kumimoji="1" lang="en-US" altLang="ja-JP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PR</a:t>
              </a:r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ポイント（独自提案など）</a:t>
              </a:r>
              <a:endParaRPr kumimoji="1" lang="en-US" altLang="ja-JP" sz="1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3413EEF8-8CF1-4155-9F0D-5CF5DB46698C}"/>
                </a:ext>
              </a:extLst>
            </p:cNvPr>
            <p:cNvSpPr/>
            <p:nvPr/>
          </p:nvSpPr>
          <p:spPr>
            <a:xfrm>
              <a:off x="-2" y="-116624"/>
              <a:ext cx="6858000" cy="1541034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endParaRPr kumimoji="1" lang="ja-JP" altLang="en-US" sz="1000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DBC128DA-C293-4CA4-B1CC-E046BBF326D0}"/>
              </a:ext>
            </a:extLst>
          </p:cNvPr>
          <p:cNvGrpSpPr/>
          <p:nvPr/>
        </p:nvGrpSpPr>
        <p:grpSpPr>
          <a:xfrm>
            <a:off x="67375" y="2402628"/>
            <a:ext cx="3291773" cy="1811315"/>
            <a:chOff x="67377" y="680532"/>
            <a:chExt cx="6718434" cy="1323847"/>
          </a:xfrm>
        </p:grpSpPr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31FFC842-3FD9-44DB-A317-5B7C5CCF5F3F}"/>
                </a:ext>
              </a:extLst>
            </p:cNvPr>
            <p:cNvSpPr/>
            <p:nvPr/>
          </p:nvSpPr>
          <p:spPr>
            <a:xfrm>
              <a:off x="67377" y="680532"/>
              <a:ext cx="6718434" cy="157869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（英）旅行業界向けマーケティング</a:t>
              </a:r>
              <a:endParaRPr kumimoji="1" lang="ja-JP" altLang="en-US" sz="1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C660B5CA-FD6E-4BAA-B390-52F09AE998CA}"/>
                </a:ext>
              </a:extLst>
            </p:cNvPr>
            <p:cNvSpPr/>
            <p:nvPr/>
          </p:nvSpPr>
          <p:spPr>
            <a:xfrm>
              <a:off x="67377" y="838401"/>
              <a:ext cx="6718434" cy="1165978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0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0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方針、セールスコール（訪問社数・回数、訪問先候補例）、商品造成のためのマーケティング活動の提案、ﾂｱｰ造成数、その他</a:t>
              </a:r>
              <a:endParaRPr kumimoji="1" lang="ja-JP" altLang="en-US" sz="1000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2862A61D-8B7F-4284-8023-21D94D7B9B36}"/>
              </a:ext>
            </a:extLst>
          </p:cNvPr>
          <p:cNvSpPr/>
          <p:nvPr/>
        </p:nvSpPr>
        <p:spPr>
          <a:xfrm>
            <a:off x="2114551" y="8841528"/>
            <a:ext cx="4616450" cy="935425"/>
          </a:xfrm>
          <a:prstGeom prst="roundRect">
            <a:avLst>
              <a:gd name="adj" fmla="val 10417"/>
            </a:avLst>
          </a:prstGeom>
          <a:solidFill>
            <a:srgbClr val="C5B37F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＜注意事項＞</a:t>
            </a:r>
            <a:endParaRPr kumimoji="1" lang="en-US" altLang="ja-JP" sz="10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・各項目の大きさの調整は可とするが、頁の追加は認めない</a:t>
            </a:r>
            <a:endParaRPr kumimoji="1" lang="en-US" altLang="ja-JP" sz="10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・文字のポイントは</a:t>
            </a:r>
            <a:r>
              <a:rPr kumimoji="1" lang="en-US" altLang="ja-JP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ポイント以上とする</a:t>
            </a:r>
            <a:endParaRPr kumimoji="1" lang="en-US" altLang="ja-JP" sz="10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・各回答欄に</a:t>
            </a:r>
            <a:r>
              <a:rPr kumimoji="1" lang="en-US" altLang="ja-JP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印で記載された内容に関する提案を記載すること</a:t>
            </a:r>
            <a:endParaRPr kumimoji="1" lang="en-US" altLang="ja-JP" sz="10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・提出の際は、当枠及び</a:t>
            </a:r>
            <a:r>
              <a:rPr kumimoji="1" lang="en-US" altLang="ja-JP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印の記載</a:t>
            </a:r>
            <a:r>
              <a:rPr kumimoji="1" lang="en-US" altLang="ja-JP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グレーの文字</a:t>
            </a:r>
            <a:r>
              <a:rPr kumimoji="1" lang="en-US" altLang="ja-JP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1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を消却すること。</a:t>
            </a: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F84A1EA-C7C5-4FC7-8CCD-D8BED343B2DC}"/>
              </a:ext>
            </a:extLst>
          </p:cNvPr>
          <p:cNvGrpSpPr/>
          <p:nvPr/>
        </p:nvGrpSpPr>
        <p:grpSpPr>
          <a:xfrm>
            <a:off x="3429000" y="450578"/>
            <a:ext cx="3356811" cy="1868954"/>
            <a:chOff x="67377" y="519910"/>
            <a:chExt cx="6718434" cy="1244623"/>
          </a:xfrm>
        </p:grpSpPr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7AF8C876-69C1-48BE-A94F-1634D29758A1}"/>
                </a:ext>
              </a:extLst>
            </p:cNvPr>
            <p:cNvSpPr/>
            <p:nvPr/>
          </p:nvSpPr>
          <p:spPr>
            <a:xfrm>
              <a:off x="67377" y="519910"/>
              <a:ext cx="6718434" cy="143844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（仏）選定したマーケティング会社について</a:t>
              </a:r>
              <a:endParaRPr kumimoji="1" lang="ja-JP" altLang="en-US" sz="1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9813A086-FF6D-4588-9848-E0FF28743821}"/>
                </a:ext>
              </a:extLst>
            </p:cNvPr>
            <p:cNvSpPr/>
            <p:nvPr/>
          </p:nvSpPr>
          <p:spPr>
            <a:xfrm>
              <a:off x="67377" y="641587"/>
              <a:ext cx="6718434" cy="1122946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000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000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特徴、強み等</a:t>
              </a:r>
              <a:endParaRPr kumimoji="1" lang="en-US" altLang="ja-JP" sz="1000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5C21F472-1526-4CA9-AF56-2D86E90FBD97}"/>
              </a:ext>
            </a:extLst>
          </p:cNvPr>
          <p:cNvGrpSpPr/>
          <p:nvPr/>
        </p:nvGrpSpPr>
        <p:grpSpPr>
          <a:xfrm>
            <a:off x="3443304" y="2402628"/>
            <a:ext cx="3342507" cy="1811315"/>
            <a:chOff x="67377" y="680532"/>
            <a:chExt cx="6718434" cy="1323847"/>
          </a:xfrm>
        </p:grpSpPr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6DC15046-E940-4B9C-B320-83440AAA6628}"/>
                </a:ext>
              </a:extLst>
            </p:cNvPr>
            <p:cNvSpPr/>
            <p:nvPr/>
          </p:nvSpPr>
          <p:spPr>
            <a:xfrm>
              <a:off x="67377" y="680532"/>
              <a:ext cx="6718434" cy="157869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（仏）旅行業界向けマーケティング</a:t>
              </a:r>
              <a:endParaRPr kumimoji="1" lang="ja-JP" altLang="en-US" sz="1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2E806923-6DDC-489A-B8E2-695ECF2611BE}"/>
                </a:ext>
              </a:extLst>
            </p:cNvPr>
            <p:cNvSpPr/>
            <p:nvPr/>
          </p:nvSpPr>
          <p:spPr>
            <a:xfrm>
              <a:off x="67377" y="847452"/>
              <a:ext cx="6718434" cy="1156927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0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0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方針、セールスコール（訪問社数・回数、訪問先候補例）、商品造成のためのマーケティング活動の提案、ﾂｱｰ造成数、その他</a:t>
              </a:r>
              <a:endParaRPr kumimoji="1" lang="ja-JP" altLang="en-US" sz="1000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28986B17-4B8C-4DE5-B705-C94613663C46}"/>
              </a:ext>
            </a:extLst>
          </p:cNvPr>
          <p:cNvGrpSpPr/>
          <p:nvPr/>
        </p:nvGrpSpPr>
        <p:grpSpPr>
          <a:xfrm>
            <a:off x="3426588" y="8467241"/>
            <a:ext cx="3359218" cy="1378490"/>
            <a:chOff x="0" y="-137904"/>
            <a:chExt cx="6858000" cy="1870452"/>
          </a:xfrm>
        </p:grpSpPr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E95828BB-5254-457E-9701-1D6A0F473591}"/>
                </a:ext>
              </a:extLst>
            </p:cNvPr>
            <p:cNvSpPr/>
            <p:nvPr/>
          </p:nvSpPr>
          <p:spPr>
            <a:xfrm>
              <a:off x="0" y="-137904"/>
              <a:ext cx="6858000" cy="329418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（仏）その他</a:t>
              </a:r>
              <a:r>
                <a:rPr kumimoji="1" lang="en-US" altLang="ja-JP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PR</a:t>
              </a:r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ポイント（独自提案など）</a:t>
              </a:r>
              <a:endParaRPr kumimoji="1" lang="en-US" altLang="ja-JP" sz="1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1E67E799-F7D8-4F5B-89CF-5479EDD095F8}"/>
                </a:ext>
              </a:extLst>
            </p:cNvPr>
            <p:cNvSpPr/>
            <p:nvPr/>
          </p:nvSpPr>
          <p:spPr>
            <a:xfrm>
              <a:off x="0" y="191514"/>
              <a:ext cx="6858000" cy="1541034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endParaRPr kumimoji="1" lang="ja-JP" altLang="en-US" sz="1000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C06B3025-6E1B-4A30-A273-8CC9781056C7}"/>
              </a:ext>
            </a:extLst>
          </p:cNvPr>
          <p:cNvGrpSpPr/>
          <p:nvPr/>
        </p:nvGrpSpPr>
        <p:grpSpPr>
          <a:xfrm>
            <a:off x="67372" y="5851086"/>
            <a:ext cx="6718435" cy="1517909"/>
            <a:chOff x="0" y="1165502"/>
            <a:chExt cx="6858000" cy="944279"/>
          </a:xfrm>
        </p:grpSpPr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59502DC3-4085-417D-BD73-FF2F5CD7082B}"/>
                </a:ext>
              </a:extLst>
            </p:cNvPr>
            <p:cNvSpPr/>
            <p:nvPr/>
          </p:nvSpPr>
          <p:spPr>
            <a:xfrm>
              <a:off x="0" y="1165502"/>
              <a:ext cx="6858000" cy="134372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1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（英）</a:t>
              </a:r>
              <a:r>
                <a:rPr kumimoji="1" lang="ja-JP" altLang="en-US" sz="1100" b="1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旅行会社向けイベント</a:t>
              </a:r>
              <a:endParaRPr kumimoji="1" lang="ja-JP" altLang="en-US" sz="1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16820A99-13F2-4FB8-BF03-51B330559009}"/>
                </a:ext>
              </a:extLst>
            </p:cNvPr>
            <p:cNvSpPr/>
            <p:nvPr/>
          </p:nvSpPr>
          <p:spPr>
            <a:xfrm>
              <a:off x="0" y="1299874"/>
              <a:ext cx="6858000" cy="809907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0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0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方針、実施方法、実施日数、参加人数、案内先候補、その他</a:t>
              </a:r>
              <a:endParaRPr kumimoji="1" lang="en-US" altLang="ja-JP" sz="1000" b="1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3585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253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Calibri Light</vt:lpstr>
      <vt:lpstr>Office テーマ</vt:lpstr>
      <vt:lpstr>令和６年度英仏向け流通環境整備事業　提案の概要　【様式5】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令和５年度石川県・金沢市連携による米国誘客現地ＰＲ事業　提案の概要　【様式●】</dc:title>
  <dc:creator>HW55161</dc:creator>
  <cp:lastModifiedBy>HW55578</cp:lastModifiedBy>
  <cp:revision>30</cp:revision>
  <cp:lastPrinted>2023-03-15T00:34:45Z</cp:lastPrinted>
  <dcterms:created xsi:type="dcterms:W3CDTF">2023-03-02T09:10:25Z</dcterms:created>
  <dcterms:modified xsi:type="dcterms:W3CDTF">2024-04-26T02:44:20Z</dcterms:modified>
</cp:coreProperties>
</file>