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3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B19BF-ADA4-4518-BD05-21A6C3D6AD21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1AAD2-5A34-4707-AE19-F0BAA4C6A8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04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1A68E9-08C1-4589-9607-467DBC0B8A2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2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2C68E-3F4A-4D6C-A641-E4EB45AD6FB3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5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2FCA4-7125-42FA-945D-849807DCB16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6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7273"/>
            <a:ext cx="1543050" cy="84510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7273"/>
            <a:ext cx="4476750" cy="84510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BBB8C-33A8-48AA-9714-F764B2007B54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532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8505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61554"/>
            <a:ext cx="3009900" cy="31867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69B86-E13C-4A55-959C-A7AD085E146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8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7AE6-EC7B-466F-BA31-D3B8AB3FD6CB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64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49F8A-7EF4-444D-BD51-8B0DF1C5511C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C07DE-DEE2-4D11-BBA8-8E773DAAB2F7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6812"/>
            <a:ext cx="3030538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2060"/>
            <a:ext cx="3030538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4" y="2216812"/>
            <a:ext cx="3030537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4" y="3142060"/>
            <a:ext cx="3030537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7DDD6-CA7D-4088-B544-B12AA9A9E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63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35FB1-6555-4CB7-A0B1-3E15A5E3B50B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95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1832B-49E3-4981-8909-3989377C47F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28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350"/>
            <a:ext cx="2255838" cy="6775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E85B0-DB8E-4CFF-8290-05354F7C676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09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D3A73-261A-4A1E-9E08-8EF82B7F110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0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7272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308"/>
            <a:ext cx="1600200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308"/>
            <a:ext cx="2171700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308"/>
            <a:ext cx="1600200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84371D-1086-41F2-B4EF-886D300F0725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1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zai.renkei@soumu.go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38100" y="54864"/>
            <a:ext cx="6780968" cy="979627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600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654024"/>
              </p:ext>
            </p:extLst>
          </p:nvPr>
        </p:nvGraphicFramePr>
        <p:xfrm>
          <a:off x="145164" y="1163968"/>
          <a:ext cx="6596484" cy="2880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596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受講申込書 </a:t>
                      </a:r>
                      <a:r>
                        <a:rPr lang="ja-JP" altLang="en-US" sz="1050" b="0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050" b="0" dirty="0">
                          <a:solidFill>
                            <a:schemeClr val="bg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申込期限</a:t>
                      </a:r>
                      <a:r>
                        <a:rPr lang="ja-JP" altLang="en-US" sz="1050" b="0" dirty="0" smtClean="0">
                          <a:solidFill>
                            <a:schemeClr val="bg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：令和元</a:t>
                      </a:r>
                      <a:r>
                        <a:rPr lang="ja-JP" altLang="en-US" sz="105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年７月５日（金）</a:t>
                      </a:r>
                      <a:r>
                        <a:rPr lang="en-US" altLang="ja-JP" sz="105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17</a:t>
                      </a:r>
                      <a:r>
                        <a:rPr lang="ja-JP" altLang="en-US" sz="105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：００</a:t>
                      </a:r>
                      <a:r>
                        <a:rPr lang="ja-JP" altLang="en-US" sz="1050" b="0" dirty="0">
                          <a:solidFill>
                            <a:schemeClr val="bg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まで）</a:t>
                      </a:r>
                      <a:endParaRPr lang="en-US" altLang="ja-JP" sz="1050" b="0" dirty="0">
                        <a:solidFill>
                          <a:schemeClr val="bg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276404"/>
              </p:ext>
            </p:extLst>
          </p:nvPr>
        </p:nvGraphicFramePr>
        <p:xfrm>
          <a:off x="135524" y="1551790"/>
          <a:ext cx="6599336" cy="441654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10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77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77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77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77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377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5088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お名前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j-ea"/>
                          <a:ea typeface="+mj-ea"/>
                        </a:rPr>
                        <a:t>（ふりがな）</a:t>
                      </a:r>
                      <a:endParaRPr lang="ja-JP" sz="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438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j-ea"/>
                          <a:ea typeface="+mj-ea"/>
                        </a:rPr>
                        <a:t>E-mail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電話番号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ご所属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（所属</a:t>
                      </a:r>
                      <a:r>
                        <a:rPr lang="ja-JP" altLang="en-US" sz="1000" kern="100" dirty="0">
                          <a:effectLst/>
                          <a:latin typeface="+mj-ea"/>
                          <a:ea typeface="+mj-ea"/>
                        </a:rPr>
                        <a:t>・団体</a:t>
                      </a: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名）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（部署</a:t>
                      </a:r>
                      <a:r>
                        <a:rPr lang="ja-JP" altLang="en-US" sz="1000" kern="100" dirty="0">
                          <a:effectLst/>
                          <a:latin typeface="+mj-ea"/>
                          <a:ea typeface="+mj-ea"/>
                        </a:rPr>
                        <a:t>・役職</a:t>
                      </a: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名）　　　　　　　　　　　　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65067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j-ea"/>
                          <a:ea typeface="+mj-ea"/>
                        </a:rPr>
                        <a:t>交流会</a:t>
                      </a:r>
                      <a:endParaRPr lang="en-US" altLang="ja-JP" sz="10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700" kern="100" dirty="0" smtClean="0">
                          <a:effectLst/>
                          <a:latin typeface="+mj-ea"/>
                          <a:ea typeface="+mj-ea"/>
                        </a:rPr>
                        <a:t>（会費</a:t>
                      </a:r>
                      <a:r>
                        <a:rPr lang="en-US" altLang="ja-JP" sz="700" kern="100" dirty="0" smtClean="0">
                          <a:effectLst/>
                          <a:latin typeface="+mj-ea"/>
                          <a:ea typeface="+mj-ea"/>
                        </a:rPr>
                        <a:t>3,500</a:t>
                      </a:r>
                      <a:r>
                        <a:rPr lang="ja-JP" altLang="en-US" sz="700" kern="100" dirty="0" smtClean="0">
                          <a:effectLst/>
                          <a:latin typeface="+mj-ea"/>
                          <a:ea typeface="+mj-ea"/>
                        </a:rPr>
                        <a:t>円）</a:t>
                      </a:r>
                      <a:endParaRPr lang="en-US" altLang="ja-JP" sz="8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フィールドワーク（</a:t>
                      </a:r>
                      <a:r>
                        <a:rPr lang="en-US" altLang="ja-JP" sz="10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0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日目</a:t>
                      </a:r>
                      <a:r>
                        <a:rPr lang="ja-JP" altLang="en-US" sz="10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0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7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（参加料：</a:t>
                      </a:r>
                      <a:r>
                        <a:rPr lang="en-US" altLang="ja-JP" sz="7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2,000</a:t>
                      </a:r>
                      <a:r>
                        <a:rPr lang="ja-JP" altLang="en-US" sz="7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円）</a:t>
                      </a:r>
                      <a:endParaRPr lang="ja-JP" sz="10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spc="1500" dirty="0" smtClean="0">
                          <a:effectLst/>
                          <a:latin typeface="+mj-ea"/>
                          <a:ea typeface="+mj-ea"/>
                        </a:rPr>
                        <a:t>参加</a:t>
                      </a:r>
                      <a:r>
                        <a:rPr lang="ja-JP" sz="1000" kern="100" dirty="0">
                          <a:effectLst/>
                          <a:latin typeface="+mj-ea"/>
                          <a:ea typeface="+mj-ea"/>
                        </a:rPr>
                        <a:t>　　　　　・　　　　　</a:t>
                      </a:r>
                      <a:r>
                        <a:rPr lang="ja-JP" sz="1000" kern="0" spc="280" dirty="0" smtClean="0">
                          <a:effectLst/>
                          <a:latin typeface="+mj-ea"/>
                          <a:ea typeface="+mj-ea"/>
                        </a:rPr>
                        <a:t>不参加</a:t>
                      </a:r>
                      <a:endParaRPr lang="en-US" altLang="ja-JP" sz="1000" kern="0" spc="28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ja-JP" sz="1000" kern="0" spc="28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ja-JP" sz="1000" kern="0" spc="28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spc="15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参加</a:t>
                      </a:r>
                      <a:r>
                        <a:rPr kumimoji="1" lang="ja-JP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　　　　　・　　　　　</a:t>
                      </a:r>
                      <a:r>
                        <a:rPr kumimoji="1" lang="ja-JP" altLang="ja-JP" sz="1000" kern="0" spc="28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不参加</a:t>
                      </a:r>
                      <a:endParaRPr lang="en-US" altLang="ja-JP" sz="1000" kern="0" spc="28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144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926">
                <a:tc row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i="0" u="none" strike="noStrike" kern="1200" baseline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講師との</a:t>
                      </a:r>
                      <a:endParaRPr lang="en-US" altLang="ja-JP" sz="1050" b="0" i="0" u="none" strike="noStrike" kern="1200" baseline="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i="0" u="none" strike="noStrike" kern="1200" baseline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直接</a:t>
                      </a:r>
                      <a:r>
                        <a:rPr lang="ja-JP" altLang="en-US" sz="1050" b="0" i="0" u="none" strike="noStrike" kern="1200" baseline="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対話</a:t>
                      </a:r>
                      <a:endParaRPr lang="en-US" altLang="ja-JP" sz="1050" b="0" i="0" u="none" strike="noStrike" kern="1200" baseline="0" dirty="0" smtClean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第１希望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第２希望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第３希望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第４希望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第５希望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8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008112">
                <a:tc vMerge="1"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dirty="0">
                          <a:latin typeface="+mj-ea"/>
                          <a:ea typeface="+mj-ea"/>
                        </a:rPr>
                        <a:t>　コース①：飯盛講師</a:t>
                      </a:r>
                      <a:endParaRPr lang="en-US" altLang="ja-JP" sz="1050" dirty="0"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dirty="0">
                          <a:latin typeface="+mj-ea"/>
                          <a:ea typeface="+mj-ea"/>
                        </a:rPr>
                        <a:t>　コース②：富永講師</a:t>
                      </a:r>
                      <a:endParaRPr lang="en-US" altLang="ja-JP" sz="1050" dirty="0"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dirty="0">
                          <a:latin typeface="+mj-ea"/>
                          <a:ea typeface="+mj-ea"/>
                        </a:rPr>
                        <a:t>　コース③：豊重講師</a:t>
                      </a:r>
                      <a:endParaRPr lang="en-US" altLang="ja-JP" sz="1050" dirty="0"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dirty="0">
                          <a:latin typeface="+mj-ea"/>
                          <a:ea typeface="+mj-ea"/>
                        </a:rPr>
                        <a:t>　コース④</a:t>
                      </a:r>
                      <a:r>
                        <a:rPr lang="ja-JP" altLang="en-US" sz="1050" dirty="0" smtClean="0">
                          <a:latin typeface="+mj-ea"/>
                          <a:ea typeface="+mj-ea"/>
                        </a:rPr>
                        <a:t>：多田講師</a:t>
                      </a:r>
                      <a:endParaRPr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コース⑤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：森山講師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28355" y="168190"/>
            <a:ext cx="6596484" cy="46423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0"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h="6350"/>
          </a:sp3d>
        </p:spPr>
        <p:txBody>
          <a:bodyPr wrap="square" lIns="91440" tIns="0" rIns="91440" bIns="45720">
            <a:spAutoFit/>
          </a:bodyPr>
          <a:lstStyle/>
          <a:p>
            <a:pPr algn="ctr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600" b="1" dirty="0">
              <a:ln w="12700">
                <a:solidFill>
                  <a:prstClr val="black"/>
                </a:solidFill>
                <a:prstDash val="solid"/>
              </a:ln>
              <a:solidFill>
                <a:prstClr val="whit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ＭＳ ゴシック" pitchFamily="49" charset="-128"/>
              <a:ea typeface="ＭＳ ゴシック" pitchFamily="49" charset="-128"/>
              <a:cs typeface="メイリオ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n w="9525">
                  <a:noFill/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令和元年度全国地域づくり人財塾  </a:t>
            </a:r>
            <a:r>
              <a:rPr lang="en-US" altLang="ja-JP" b="1" dirty="0">
                <a:ln w="9525">
                  <a:noFill/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 </a:t>
            </a:r>
            <a:r>
              <a:rPr lang="ja-JP" altLang="en-US" b="1" dirty="0">
                <a:ln w="9525">
                  <a:noFill/>
                  <a:prstDash val="solid"/>
                </a:ln>
                <a:solidFill>
                  <a:prstClr val="whit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金沢　受講申込書</a:t>
            </a:r>
            <a:endParaRPr lang="en-US" altLang="ja-JP" b="1" dirty="0">
              <a:ln w="9525">
                <a:noFill/>
                <a:prstDash val="solid"/>
              </a:ln>
              <a:solidFill>
                <a:prstClr val="whit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AutoShape 62"/>
          <p:cNvSpPr>
            <a:spLocks noChangeArrowheads="1"/>
          </p:cNvSpPr>
          <p:nvPr/>
        </p:nvSpPr>
        <p:spPr bwMode="auto">
          <a:xfrm>
            <a:off x="116632" y="729082"/>
            <a:ext cx="6596484" cy="360142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chemeClr val="accent3">
                <a:lumMod val="50000"/>
              </a:schemeClr>
            </a:solidFill>
            <a:round/>
            <a:headEnd/>
            <a:tailEnd/>
          </a:ln>
        </p:spPr>
        <p:txBody>
          <a:bodyPr vert="horz" wrap="square" lIns="74295" tIns="72000" rIns="74295" bIns="10800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下記</a:t>
            </a:r>
            <a:r>
              <a:rPr kumimoji="0"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の申込書にご記入の上　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rPr>
              <a:t>E-mail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rPr>
              <a:t>：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  <a:hlinkClick r:id="rId3"/>
              </a:rPr>
              <a:t>jinzai.renkei@soumu.go.jp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rPr>
              <a:t>　までお送りください。</a:t>
            </a:r>
            <a:endParaRPr lang="ja-JP" altLang="en-US" sz="1000" b="1" dirty="0">
              <a:ln w="9525">
                <a:noFill/>
                <a:prstDash val="solid"/>
              </a:ln>
              <a:solidFill>
                <a:prstClr val="black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010727"/>
              </p:ext>
            </p:extLst>
          </p:nvPr>
        </p:nvGraphicFramePr>
        <p:xfrm>
          <a:off x="134112" y="6035781"/>
          <a:ext cx="6600748" cy="28875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600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8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事前記入欄</a:t>
                      </a:r>
                      <a:r>
                        <a:rPr lang="ja-JP" altLang="en-US" sz="1050" b="0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（できるだけ簡潔に、箇条書きでご記入ください）</a:t>
                      </a:r>
                      <a:endParaRPr lang="ja-JP" sz="1050" b="0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659943"/>
              </p:ext>
            </p:extLst>
          </p:nvPr>
        </p:nvGraphicFramePr>
        <p:xfrm>
          <a:off x="140208" y="6391988"/>
          <a:ext cx="6594652" cy="3349419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7128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817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51548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kumimoji="1" lang="en-US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人財塾受講の動機についてご記入ください。また、この研修で学びたいことをご記入ください。（</a:t>
                      </a:r>
                      <a:r>
                        <a:rPr kumimoji="1"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字以内）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kumimoji="1" lang="en-US" altLang="ja-JP" sz="9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544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選択講義で講師に聞きたいこと</a:t>
                      </a:r>
                      <a:r>
                        <a:rPr kumimoji="1" lang="ja-JP" altLang="en-US" sz="1050" kern="1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（それぞれ３０文字以内）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4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第１希望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84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第２希望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84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第３希望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4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第４希望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4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第５希望</a:t>
                      </a:r>
                      <a:endParaRPr kumimoji="1" lang="ja-JP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2492896" y="5026114"/>
            <a:ext cx="4032448" cy="861774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上記欄に御希望のコースを第５希望まで記入してください。</a:t>
            </a:r>
            <a:endParaRPr lang="en-US" altLang="ja-JP" sz="1000" kern="100" dirty="0">
              <a:solidFill>
                <a:prstClr val="black"/>
              </a:solidFill>
              <a:latin typeface="ＭＳ Ｐゴシック"/>
              <a:cs typeface="Times New Roman" panose="02020603050405020304" pitchFamily="18" charset="0"/>
            </a:endParaRPr>
          </a:p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会場の都合により、第３希望以降になる場合も あります。</a:t>
            </a:r>
            <a:endParaRPr lang="en-US" altLang="ja-JP" sz="1000" kern="100" dirty="0">
              <a:solidFill>
                <a:prstClr val="black"/>
              </a:solidFill>
              <a:latin typeface="ＭＳ Ｐゴシック"/>
              <a:cs typeface="Times New Roman" panose="02020603050405020304" pitchFamily="18" charset="0"/>
            </a:endParaRPr>
          </a:p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受講コースは、当日発表いたします。受講コースの変更はできません。</a:t>
            </a:r>
            <a:endParaRPr lang="en-US" altLang="ja-JP" sz="1000" kern="100" dirty="0">
              <a:solidFill>
                <a:prstClr val="black"/>
              </a:solidFill>
              <a:latin typeface="ＭＳ Ｐゴシック"/>
              <a:cs typeface="Times New Roman" panose="02020603050405020304" pitchFamily="18" charset="0"/>
            </a:endParaRPr>
          </a:p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直接対話は、講師の話を聞くだけではなく、</a:t>
            </a:r>
            <a:r>
              <a:rPr lang="ja-JP" altLang="en-US" sz="1000" b="1" u="sng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他の受講者の意見を聞きながら、「みんなで学び合う場」</a:t>
            </a:r>
            <a:r>
              <a:rPr lang="ja-JP" altLang="en-US" sz="1000" kern="100" dirty="0">
                <a:solidFill>
                  <a:prstClr val="black"/>
                </a:solidFill>
                <a:latin typeface="ＭＳ Ｐゴシック"/>
                <a:cs typeface="Times New Roman" panose="02020603050405020304" pitchFamily="18" charset="0"/>
              </a:rPr>
              <a:t>です。</a:t>
            </a:r>
            <a:endParaRPr lang="en-US" altLang="ja-JP" sz="1000" kern="100" dirty="0">
              <a:solidFill>
                <a:prstClr val="black"/>
              </a:solidFill>
              <a:latin typeface="ＭＳ Ｐゴシック"/>
              <a:cs typeface="Times New Roman" panose="02020603050405020304" pitchFamily="18" charset="0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25972" y="3762829"/>
            <a:ext cx="6599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5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sz="1050" dirty="0" smtClean="0"/>
        </a:defPPr>
      </a:lstStyle>
      <a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188</Words>
  <Application>Microsoft Office PowerPoint</Application>
  <PresentationFormat>A4 210 x 297 mm</PresentationFormat>
  <Paragraphs>81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メイリオ</vt:lpstr>
      <vt:lpstr>Arial</vt:lpstr>
      <vt:lpstr>Calibri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3</cp:revision>
  <dcterms:created xsi:type="dcterms:W3CDTF">2019-05-21T07:20:02Z</dcterms:created>
  <dcterms:modified xsi:type="dcterms:W3CDTF">2019-05-23T00:31:09Z</dcterms:modified>
</cp:coreProperties>
</file>