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4"/>
  </p:sldMasterIdLst>
  <p:notesMasterIdLst>
    <p:notesMasterId r:id="rId6"/>
  </p:notesMasterIdLst>
  <p:sldIdLst>
    <p:sldId id="262" r:id="rId5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86CC"/>
    <a:srgbClr val="FF731D"/>
    <a:srgbClr val="EDEDED"/>
    <a:srgbClr val="F1700F"/>
    <a:srgbClr val="FF6600"/>
    <a:srgbClr val="FF7C80"/>
    <a:srgbClr val="FFFFCC"/>
    <a:srgbClr val="FFFF99"/>
    <a:srgbClr val="F49146"/>
    <a:srgbClr val="FFA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33" autoAdjust="0"/>
  </p:normalViewPr>
  <p:slideViewPr>
    <p:cSldViewPr snapToGrid="0">
      <p:cViewPr>
        <p:scale>
          <a:sx n="75" d="100"/>
          <a:sy n="75" d="100"/>
        </p:scale>
        <p:origin x="1296" y="40"/>
      </p:cViewPr>
      <p:guideLst>
        <p:guide orient="horz" pos="3413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5029"/>
          </a:xfrm>
          <a:prstGeom prst="rect">
            <a:avLst/>
          </a:prstGeom>
        </p:spPr>
        <p:txBody>
          <a:bodyPr vert="horz" lIns="90767" tIns="45384" rIns="90767" bIns="4538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67" tIns="45384" rIns="90767" bIns="4538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7" tIns="45384" rIns="90767" bIns="453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67" tIns="45384" rIns="90767" bIns="453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8"/>
            <a:ext cx="2918830" cy="495028"/>
          </a:xfrm>
          <a:prstGeom prst="rect">
            <a:avLst/>
          </a:prstGeom>
        </p:spPr>
        <p:txBody>
          <a:bodyPr vert="horz" lIns="90767" tIns="45384" rIns="90767" bIns="4538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67" tIns="45384" rIns="90767" bIns="4538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 descr="グラフィカル ユーザー インターフェイス&#10;&#10;中程度の精度で自動的に生成された説明">
            <a:extLst>
              <a:ext uri="{FF2B5EF4-FFF2-40B4-BE49-F238E27FC236}">
                <a16:creationId xmlns:a16="http://schemas.microsoft.com/office/drawing/2014/main" id="{9E1FB632-CE10-6D15-75FC-F90ADD513D7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02" y="8289330"/>
            <a:ext cx="3323362" cy="2582641"/>
          </a:xfrm>
          <a:prstGeom prst="rect">
            <a:avLst/>
          </a:prstGeom>
        </p:spPr>
      </p:pic>
      <p:sp>
        <p:nvSpPr>
          <p:cNvPr id="19" name="Rectangle 2">
            <a:extLst>
              <a:ext uri="{FF2B5EF4-FFF2-40B4-BE49-F238E27FC236}">
                <a16:creationId xmlns:a16="http://schemas.microsoft.com/office/drawing/2014/main" id="{E13D0C58-2FE7-6D48-DD3C-5316379A3A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134" y="2544178"/>
            <a:ext cx="7621666" cy="263619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Text Box 80">
            <a:extLst>
              <a:ext uri="{FF2B5EF4-FFF2-40B4-BE49-F238E27FC236}">
                <a16:creationId xmlns:a16="http://schemas.microsoft.com/office/drawing/2014/main" id="{46170F73-37E4-5D65-6511-6E582C68BA1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09136" y="2506379"/>
            <a:ext cx="192873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6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600" u="none" dirty="0">
                <a:solidFill>
                  <a:schemeClr val="bg1"/>
                </a:solidFill>
                <a:ea typeface="HG創英角ｺﾞｼｯｸUB" pitchFamily="49" charset="-128"/>
              </a:rPr>
              <a:t>参 加 申 込 書 </a:t>
            </a:r>
            <a:r>
              <a:rPr lang="en-US" altLang="ja-JP" sz="1600" u="none" dirty="0">
                <a:solidFill>
                  <a:schemeClr val="bg1"/>
                </a:solidFill>
                <a:ea typeface="HG創英角ｺﾞｼｯｸUB" pitchFamily="49" charset="-128"/>
              </a:rPr>
              <a:t>】</a:t>
            </a:r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C20342A5-BDC1-077E-BA9D-2D788435735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30" y="16693"/>
            <a:ext cx="7733531" cy="218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ja-JP" altLang="en-US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石川県産業革新セミナー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講演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申込書】</a:t>
            </a:r>
            <a:endParaRPr lang="en-US" altLang="ja-JP" sz="18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10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178435">
              <a:spcAft>
                <a:spcPts val="0"/>
              </a:spcAft>
            </a:pPr>
            <a:r>
              <a:rPr lang="ja-JP" altLang="en-US" sz="24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安川電機と</a:t>
            </a:r>
            <a:r>
              <a:rPr lang="en-US" altLang="ja-JP" sz="24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DX</a:t>
            </a:r>
            <a:r>
              <a:rPr lang="ja-JP" altLang="en-US" sz="24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と製造業の方向性</a:t>
            </a:r>
          </a:p>
          <a:p>
            <a:pPr indent="178435">
              <a:spcAft>
                <a:spcPts val="0"/>
              </a:spcAft>
            </a:pPr>
            <a:endParaRPr lang="en-US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 　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日時：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令和５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ja-JP" altLang="en-US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７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１１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日（</a:t>
            </a:r>
            <a:r>
              <a:rPr lang="ja-JP" altLang="en-US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火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１６：００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ja-JP" altLang="en-US" sz="18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１７</a:t>
            </a:r>
            <a:r>
              <a:rPr 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ja-JP" altLang="en-US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１５</a:t>
            </a:r>
            <a:endParaRPr lang="en-US" altLang="ja-JP" sz="9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1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　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＜申込締切：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令和５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７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ja-JP" alt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７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日（</a:t>
            </a:r>
            <a:r>
              <a:rPr lang="ja-JP" altLang="en-US" sz="16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金</a:t>
            </a:r>
            <a:r>
              <a:rPr lang="en-US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 </a:t>
            </a:r>
            <a:r>
              <a:rPr lang="ja-JP" sz="1600" b="1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＞</a:t>
            </a:r>
            <a:endParaRPr lang="ja-JP" sz="11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800" b="1" u="sng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　</a:t>
            </a:r>
            <a:r>
              <a:rPr lang="en-US" sz="1600" b="1" u="sng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E-mail</a:t>
            </a:r>
            <a:r>
              <a:rPr lang="ja-JP" sz="1600" b="1" u="sng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600" b="1" u="sng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s</a:t>
            </a:r>
            <a:r>
              <a:rPr lang="en-US" altLang="ja-JP" sz="1600" b="1" u="sng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youkou</a:t>
            </a:r>
            <a:r>
              <a:rPr lang="en-US" sz="1600" b="1" u="sng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@pref.ishikawa.lg.jp</a:t>
            </a:r>
            <a:r>
              <a:rPr lang="ja-JP" altLang="en-US" sz="16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lang="en-US" altLang="ja-JP" sz="1600" b="1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1600" b="1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EAB2A064-7A9F-6F8C-3B7B-85C73C3AD3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6068" y="8026457"/>
            <a:ext cx="3433018" cy="252000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会場のご案内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CC1AD03D-3F9A-AA55-E320-6FB3DC23DEF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9010" y="9387942"/>
            <a:ext cx="4763639" cy="1397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石川県金沢市鞍月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  <a:endParaRPr lang="en-US" altLang="ja-JP" sz="7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石川県商工労働部産業政策課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産業デジタル化支援グループ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庄田、中川</a:t>
            </a:r>
            <a:endParaRPr lang="en-US" altLang="ja-JP" sz="6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ＴＥＬ：（０７６）２２５－１５１９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mail 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：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syoukou@pref.ishikawa.lg.jp</a:t>
            </a:r>
            <a:endParaRPr lang="ja-JP" altLang="en-US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B29C702B-C06E-3A27-54EF-7798DB1CA7C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6309" y="8084756"/>
            <a:ext cx="4154565" cy="792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石川県庁　１</a:t>
            </a:r>
            <a:r>
              <a:rPr lang="zh-TW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階　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１０１会議室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金沢市鞍月１丁目１番地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B9123A9A-17B2-DC17-4829-B77D851957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2338" y="9066146"/>
            <a:ext cx="3427338" cy="252000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CD38F1F-1726-30C8-F30D-35002F2D3CD5}"/>
              </a:ext>
            </a:extLst>
          </p:cNvPr>
          <p:cNvSpPr txBox="1"/>
          <p:nvPr userDrawn="1"/>
        </p:nvSpPr>
        <p:spPr>
          <a:xfrm>
            <a:off x="-66417" y="4260538"/>
            <a:ext cx="2984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8FD0235-C6C3-1F1D-6254-F513E7BCEB47}"/>
              </a:ext>
            </a:extLst>
          </p:cNvPr>
          <p:cNvSpPr txBox="1"/>
          <p:nvPr userDrawn="1"/>
        </p:nvSpPr>
        <p:spPr>
          <a:xfrm>
            <a:off x="-66417" y="5465991"/>
            <a:ext cx="2984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２人目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8BB58AB-5B27-4AFF-81DD-E7C0CC882919}"/>
              </a:ext>
            </a:extLst>
          </p:cNvPr>
          <p:cNvSpPr txBox="1"/>
          <p:nvPr userDrawn="1"/>
        </p:nvSpPr>
        <p:spPr>
          <a:xfrm>
            <a:off x="-65312" y="6661673"/>
            <a:ext cx="2984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３人目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283158D9-23DE-9970-FF11-B06FF0098E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193274" y="8026457"/>
            <a:ext cx="3433018" cy="252000"/>
          </a:xfrm>
          <a:prstGeom prst="rect">
            <a:avLst/>
          </a:prstGeom>
          <a:solidFill>
            <a:srgbClr val="0070C0"/>
          </a:solidFill>
          <a:ln>
            <a:solidFill>
              <a:srgbClr val="3886CC"/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会場周辺地図</a:t>
            </a: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51C73DE2-B66C-0D5E-087F-0383643559D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8343" y="2206388"/>
            <a:ext cx="8275503" cy="28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200" b="1" u="none" dirty="0">
                <a:latin typeface="+mn-ea"/>
                <a:ea typeface="+mn-ea"/>
              </a:rPr>
              <a:t>※</a:t>
            </a:r>
            <a:r>
              <a:rPr lang="ja-JP" altLang="en-US" sz="1200" b="1" u="none" dirty="0">
                <a:latin typeface="+mn-ea"/>
                <a:ea typeface="+mn-ea"/>
              </a:rPr>
              <a:t> 下記参加申込書に所定事項を記入のうえ、電子メールにてお申し込み下さい。</a:t>
            </a:r>
          </a:p>
        </p:txBody>
      </p:sp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oup 106">
            <a:extLst>
              <a:ext uri="{FF2B5EF4-FFF2-40B4-BE49-F238E27FC236}">
                <a16:creationId xmlns:a16="http://schemas.microsoft.com/office/drawing/2014/main" id="{B7533BD6-74F8-4871-A58B-D96B1C635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046625"/>
              </p:ext>
            </p:extLst>
          </p:nvPr>
        </p:nvGraphicFramePr>
        <p:xfrm>
          <a:off x="71592" y="2868515"/>
          <a:ext cx="7599208" cy="1429918"/>
        </p:xfrm>
        <a:graphic>
          <a:graphicData uri="http://schemas.openxmlformats.org/drawingml/2006/table">
            <a:tbl>
              <a:tblPr/>
              <a:tblGrid>
                <a:gridCol w="970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7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Group 106">
            <a:extLst>
              <a:ext uri="{FF2B5EF4-FFF2-40B4-BE49-F238E27FC236}">
                <a16:creationId xmlns:a16="http://schemas.microsoft.com/office/drawing/2014/main" id="{319462B2-AFCC-47AC-B243-23F0CB95D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895492"/>
              </p:ext>
            </p:extLst>
          </p:nvPr>
        </p:nvGraphicFramePr>
        <p:xfrm>
          <a:off x="74533" y="4536427"/>
          <a:ext cx="7621666" cy="960438"/>
        </p:xfrm>
        <a:graphic>
          <a:graphicData uri="http://schemas.openxmlformats.org/drawingml/2006/table">
            <a:tbl>
              <a:tblPr/>
              <a:tblGrid>
                <a:gridCol w="592513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927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2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graphicFrame>
        <p:nvGraphicFramePr>
          <p:cNvPr id="2" name="Group 106">
            <a:extLst>
              <a:ext uri="{FF2B5EF4-FFF2-40B4-BE49-F238E27FC236}">
                <a16:creationId xmlns:a16="http://schemas.microsoft.com/office/drawing/2014/main" id="{345D8602-B469-2A12-803C-9837FEF38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744527"/>
              </p:ext>
            </p:extLst>
          </p:nvPr>
        </p:nvGraphicFramePr>
        <p:xfrm>
          <a:off x="74533" y="5739752"/>
          <a:ext cx="7621666" cy="960438"/>
        </p:xfrm>
        <a:graphic>
          <a:graphicData uri="http://schemas.openxmlformats.org/drawingml/2006/table">
            <a:tbl>
              <a:tblPr/>
              <a:tblGrid>
                <a:gridCol w="592513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927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2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graphicFrame>
        <p:nvGraphicFramePr>
          <p:cNvPr id="3" name="Group 106">
            <a:extLst>
              <a:ext uri="{FF2B5EF4-FFF2-40B4-BE49-F238E27FC236}">
                <a16:creationId xmlns:a16="http://schemas.microsoft.com/office/drawing/2014/main" id="{C84DF00E-29D2-8E28-D1C0-20AE84F6E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8643"/>
              </p:ext>
            </p:extLst>
          </p:nvPr>
        </p:nvGraphicFramePr>
        <p:xfrm>
          <a:off x="74533" y="6943077"/>
          <a:ext cx="7621666" cy="960438"/>
        </p:xfrm>
        <a:graphic>
          <a:graphicData uri="http://schemas.openxmlformats.org/drawingml/2006/table">
            <a:tbl>
              <a:tblPr/>
              <a:tblGrid>
                <a:gridCol w="592513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927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2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638068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af3e129-4550-44c0-9a9a-1f8bcd6d4dd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D5C390D2EB95945B9FCE27185A9C26E" ma:contentTypeVersion="14" ma:contentTypeDescription="新しいドキュメントを作成します。" ma:contentTypeScope="" ma:versionID="15143a4113154fa67dfe5e5353f48ceb">
  <xsd:schema xmlns:xsd="http://www.w3.org/2001/XMLSchema" xmlns:xs="http://www.w3.org/2001/XMLSchema" xmlns:p="http://schemas.microsoft.com/office/2006/metadata/properties" xmlns:ns3="184ea148-202f-40ac-9133-fb520e0d47dd" xmlns:ns4="0af3e129-4550-44c0-9a9a-1f8bcd6d4dd0" targetNamespace="http://schemas.microsoft.com/office/2006/metadata/properties" ma:root="true" ma:fieldsID="5d1170069c09def5bd54aa6139a6dbe6" ns3:_="" ns4:_="">
    <xsd:import namespace="184ea148-202f-40ac-9133-fb520e0d47dd"/>
    <xsd:import namespace="0af3e129-4550-44c0-9a9a-1f8bcd6d4d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ea148-202f-40ac-9133-fb520e0d47d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3e129-4550-44c0-9a9a-1f8bcd6d4d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EFDD15-F94E-4CFB-BD33-A2D12C8482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A2B2ED-5690-480A-AEB3-B39EC6AFB1F5}">
  <ds:schemaRefs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184ea148-202f-40ac-9133-fb520e0d47dd"/>
    <ds:schemaRef ds:uri="http://schemas.microsoft.com/office/infopath/2007/PartnerControls"/>
    <ds:schemaRef ds:uri="0af3e129-4550-44c0-9a9a-1f8bcd6d4dd0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3C0B704-448B-48F6-9B4F-558D4DDDB3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4ea148-202f-40ac-9133-fb520e0d47dd"/>
    <ds:schemaRef ds:uri="0af3e129-4550-44c0-9a9a-1f8bcd6d4d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Arial</vt:lpstr>
      <vt:lpstr>Calibri</vt:lpstr>
      <vt:lpstr>Calibri Light</vt:lpstr>
      <vt:lpstr>Times New Roman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2023-06-15T05:24:19Z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0x0101003D5C390D2EB95945B9FCE27185A9C26E</vt:lpwstr>
  </property>
</Properties>
</file>