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747775"/>
          </p15:clr>
        </p15:guide>
        <p15:guide id="2" pos="2160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D1"/>
    <a:srgbClr val="FBE5D6"/>
    <a:srgbClr val="E2F0D9"/>
    <a:srgbClr val="CCFFCC"/>
    <a:srgbClr val="D6D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684" y="-9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39775"/>
            <a:ext cx="2559050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86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9DFFDA4-D596-F087-6A92-2A404CAB53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027" y="7548852"/>
            <a:ext cx="3065621" cy="2338097"/>
          </a:xfrm>
          <a:prstGeom prst="rect">
            <a:avLst/>
          </a:prstGeom>
        </p:spPr>
      </p:pic>
      <p:sp>
        <p:nvSpPr>
          <p:cNvPr id="3" name="Google Shape;54;p15">
            <a:extLst>
              <a:ext uri="{FF2B5EF4-FFF2-40B4-BE49-F238E27FC236}">
                <a16:creationId xmlns:a16="http://schemas.microsoft.com/office/drawing/2014/main" id="{B6E8D6E1-1AFD-1829-9762-99398E2D48E1}"/>
              </a:ext>
            </a:extLst>
          </p:cNvPr>
          <p:cNvSpPr/>
          <p:nvPr userDrawn="1"/>
        </p:nvSpPr>
        <p:spPr>
          <a:xfrm>
            <a:off x="0" y="2315562"/>
            <a:ext cx="6858000" cy="268362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3886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9125" tIns="44550" rIns="89125" bIns="4455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55;p15">
            <a:extLst>
              <a:ext uri="{FF2B5EF4-FFF2-40B4-BE49-F238E27FC236}">
                <a16:creationId xmlns:a16="http://schemas.microsoft.com/office/drawing/2014/main" id="{22C8A032-76EB-816E-30F3-A91C7299F024}"/>
              </a:ext>
            </a:extLst>
          </p:cNvPr>
          <p:cNvSpPr txBox="1"/>
          <p:nvPr userDrawn="1"/>
        </p:nvSpPr>
        <p:spPr>
          <a:xfrm>
            <a:off x="2491370" y="2305937"/>
            <a:ext cx="1875260" cy="305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【</a:t>
            </a:r>
            <a:r>
              <a:rPr lang="en-US" alt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 </a:t>
            </a:r>
            <a:r>
              <a:rPr 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参</a:t>
            </a:r>
            <a:r>
              <a:rPr lang="ja-JP" altLang="en-US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 </a:t>
            </a:r>
            <a:r>
              <a:rPr 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加</a:t>
            </a:r>
            <a:r>
              <a:rPr lang="en-US" alt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 </a:t>
            </a:r>
            <a:r>
              <a:rPr 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申</a:t>
            </a:r>
            <a:r>
              <a:rPr lang="en-US" alt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 </a:t>
            </a:r>
            <a:r>
              <a:rPr 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込</a:t>
            </a:r>
            <a:r>
              <a:rPr lang="en-US" alt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 </a:t>
            </a:r>
            <a:r>
              <a:rPr 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書</a:t>
            </a:r>
            <a:r>
              <a:rPr lang="en-US" alt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 </a:t>
            </a:r>
            <a:r>
              <a:rPr lang="ja" sz="1400" b="1" u="none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  <a:sym typeface="Times New Roman"/>
              </a:rPr>
              <a:t>】</a:t>
            </a:r>
            <a:endParaRPr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Google Shape;56;p15">
            <a:extLst>
              <a:ext uri="{FF2B5EF4-FFF2-40B4-BE49-F238E27FC236}">
                <a16:creationId xmlns:a16="http://schemas.microsoft.com/office/drawing/2014/main" id="{078A681C-87B9-2ED5-348B-15DE9072D1C4}"/>
              </a:ext>
            </a:extLst>
          </p:cNvPr>
          <p:cNvSpPr txBox="1"/>
          <p:nvPr userDrawn="1"/>
        </p:nvSpPr>
        <p:spPr>
          <a:xfrm>
            <a:off x="-16304" y="-31762"/>
            <a:ext cx="7519122" cy="1890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【石川県産業革新セミナー申込書】</a:t>
            </a:r>
            <a:endParaRPr sz="1600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b="1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1778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0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10</a:t>
            </a:r>
            <a:r>
              <a:rPr lang="ja-JP" altLang="en-US" sz="20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年先の未来を創る、今求められる製造業の</a:t>
            </a:r>
            <a:r>
              <a:rPr lang="en-US" altLang="ja-JP" sz="20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DX</a:t>
            </a:r>
            <a:r>
              <a:rPr lang="ja-JP" altLang="en-US" sz="20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とは？</a:t>
            </a:r>
          </a:p>
          <a:p>
            <a:pPr marL="0" marR="0" lvl="0" indent="177800" algn="l" rtl="0"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900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9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  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日時：令和５年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８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月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８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日（火）１６：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３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０～１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８</a:t>
            </a:r>
            <a:r>
              <a:rPr lang="ja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：</a:t>
            </a:r>
            <a:r>
              <a:rPr lang="ja-JP" altLang="en-US" sz="1600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００</a:t>
            </a:r>
            <a:endParaRPr sz="800" b="1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1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  ＜申込締切：令和５年</a:t>
            </a:r>
            <a:r>
              <a:rPr lang="ja-JP" altLang="en-US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８</a:t>
            </a:r>
            <a:r>
              <a:rPr lang="ja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月</a:t>
            </a:r>
            <a:r>
              <a:rPr lang="ja-JP" altLang="en-US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４</a:t>
            </a:r>
            <a:r>
              <a:rPr lang="ja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日（</a:t>
            </a:r>
            <a:r>
              <a:rPr lang="ja-JP" altLang="en-US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金</a:t>
            </a:r>
            <a:r>
              <a:rPr lang="ja" sz="1400" b="1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) ＞</a:t>
            </a:r>
            <a:endParaRPr sz="1050" dirty="0">
              <a:solidFill>
                <a:schemeClr val="dk1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700" b="1" u="sng" dirty="0">
              <a:solidFill>
                <a:srgbClr val="000000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   </a:t>
            </a:r>
            <a:r>
              <a:rPr lang="ja" sz="1400" b="1" u="sng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E-mail：s</a:t>
            </a:r>
            <a:r>
              <a:rPr lang="ja" sz="1400" b="1" u="sng" dirty="0">
                <a:solidFill>
                  <a:schemeClr val="dk1"/>
                </a:solidFill>
                <a:latin typeface="MS Gothic"/>
                <a:ea typeface="MS Gothic"/>
                <a:cs typeface="MS Gothic"/>
                <a:sym typeface="MS Gothic"/>
              </a:rPr>
              <a:t>youkou@pref.ishikawa.lg.jp</a:t>
            </a:r>
            <a:r>
              <a:rPr lang="ja" sz="1400" b="1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 </a:t>
            </a:r>
            <a:endParaRPr sz="1400" b="1" dirty="0">
              <a:solidFill>
                <a:srgbClr val="000000"/>
              </a:solidFill>
              <a:latin typeface="MS Gothic"/>
              <a:ea typeface="MS Gothic"/>
              <a:cs typeface="MS Gothic"/>
              <a:sym typeface="MS Gothic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 dirty="0">
                <a:solidFill>
                  <a:srgbClr val="000000"/>
                </a:solidFill>
                <a:latin typeface="MS Gothic"/>
                <a:ea typeface="MS Gothic"/>
                <a:cs typeface="MS Gothic"/>
                <a:sym typeface="MS Gothic"/>
              </a:rPr>
              <a:t>　</a:t>
            </a:r>
            <a:endParaRPr sz="1400" b="1" dirty="0">
              <a:solidFill>
                <a:srgbClr val="000000"/>
              </a:solidFill>
              <a:latin typeface="MS Gothic"/>
              <a:ea typeface="MS Gothic"/>
              <a:cs typeface="MS Gothic"/>
              <a:sym typeface="MS Gothic"/>
            </a:endParaRPr>
          </a:p>
        </p:txBody>
      </p:sp>
      <p:sp>
        <p:nvSpPr>
          <p:cNvPr id="6" name="Google Shape;57;p15">
            <a:extLst>
              <a:ext uri="{FF2B5EF4-FFF2-40B4-BE49-F238E27FC236}">
                <a16:creationId xmlns:a16="http://schemas.microsoft.com/office/drawing/2014/main" id="{C795DB23-0A5B-AD9B-03C3-634C6BFE9F11}"/>
              </a:ext>
            </a:extLst>
          </p:cNvPr>
          <p:cNvSpPr/>
          <p:nvPr userDrawn="1"/>
        </p:nvSpPr>
        <p:spPr>
          <a:xfrm>
            <a:off x="88512" y="7323100"/>
            <a:ext cx="3132000" cy="226550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3886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9125" tIns="44550" rIns="89125" bIns="445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会場のご案内</a:t>
            </a:r>
            <a:endParaRPr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Google Shape;58;p15">
            <a:extLst>
              <a:ext uri="{FF2B5EF4-FFF2-40B4-BE49-F238E27FC236}">
                <a16:creationId xmlns:a16="http://schemas.microsoft.com/office/drawing/2014/main" id="{5CA0E6B1-6FB0-FCD6-C227-5ABBD22FD15E}"/>
              </a:ext>
            </a:extLst>
          </p:cNvPr>
          <p:cNvSpPr txBox="1"/>
          <p:nvPr userDrawn="1"/>
        </p:nvSpPr>
        <p:spPr>
          <a:xfrm>
            <a:off x="187752" y="8529506"/>
            <a:ext cx="4247812" cy="1308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【事務局】</a:t>
            </a:r>
            <a:endParaRPr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〒920-8580　石川県金沢市鞍月1-1</a:t>
            </a:r>
            <a:endParaRPr sz="6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　石川県商工労働部産業政策課</a:t>
            </a:r>
            <a:endParaRPr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　産業デジタル化支援グループ    庄田、中川</a:t>
            </a:r>
            <a:endParaRPr sz="5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：</a:t>
            </a:r>
            <a:r>
              <a:rPr lang="en-US" alt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076–</a:t>
            </a:r>
            <a:r>
              <a:rPr lang="en-US" altLang="ja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225-</a:t>
            </a:r>
            <a:r>
              <a:rPr lang="en-US" alt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1519</a:t>
            </a:r>
            <a:endParaRPr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M</a:t>
            </a: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ail</a:t>
            </a:r>
            <a:r>
              <a:rPr lang="ja" altLang="ja-JP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： </a:t>
            </a:r>
            <a:r>
              <a:rPr lang="ja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syoukou@pref.ishikawa.lg.jp</a:t>
            </a:r>
            <a:endParaRPr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sp>
        <p:nvSpPr>
          <p:cNvPr id="8" name="Google Shape;59;p15">
            <a:extLst>
              <a:ext uri="{FF2B5EF4-FFF2-40B4-BE49-F238E27FC236}">
                <a16:creationId xmlns:a16="http://schemas.microsoft.com/office/drawing/2014/main" id="{6BCC4918-0D27-D88A-155C-32F2F164F2C9}"/>
              </a:ext>
            </a:extLst>
          </p:cNvPr>
          <p:cNvSpPr txBox="1"/>
          <p:nvPr userDrawn="1"/>
        </p:nvSpPr>
        <p:spPr>
          <a:xfrm>
            <a:off x="187751" y="7344560"/>
            <a:ext cx="3469059" cy="9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ja-JP" altLang="en-US"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地場産業振興センター新館 ２階 第１０研修室</a:t>
            </a:r>
            <a:endParaRPr lang="zh-TW" altLang="en-US"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〒</a:t>
            </a:r>
            <a:r>
              <a:rPr lang="en-US" altLang="zh-TW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920-8203</a:t>
            </a:r>
            <a:r>
              <a:rPr lang="zh-TW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　金沢市鞍月</a:t>
            </a:r>
            <a:r>
              <a:rPr lang="en-US" altLang="zh-TW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zh-TW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丁目</a:t>
            </a:r>
            <a:r>
              <a:rPr lang="en-US" altLang="zh-TW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20</a:t>
            </a:r>
            <a:r>
              <a:rPr lang="zh-TW" altLang="en-US" sz="1100" b="1" u="none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番地</a:t>
            </a:r>
            <a:br>
              <a:rPr lang="zh-TW" altLang="en-US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zh-TW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zh-TW" altLang="en-US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zh-TW" sz="1100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076-268-2010</a:t>
            </a:r>
            <a:endParaRPr lang="zh-TW" altLang="en-US" sz="1100" b="1" u="none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sp>
        <p:nvSpPr>
          <p:cNvPr id="9" name="Google Shape;60;p15">
            <a:extLst>
              <a:ext uri="{FF2B5EF4-FFF2-40B4-BE49-F238E27FC236}">
                <a16:creationId xmlns:a16="http://schemas.microsoft.com/office/drawing/2014/main" id="{D2EF9D15-D3BA-EC35-2F40-932B356C6F80}"/>
              </a:ext>
            </a:extLst>
          </p:cNvPr>
          <p:cNvSpPr/>
          <p:nvPr userDrawn="1"/>
        </p:nvSpPr>
        <p:spPr>
          <a:xfrm>
            <a:off x="61728" y="8307145"/>
            <a:ext cx="3132000" cy="226550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3886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9125" tIns="44550" rIns="89125" bIns="445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連絡先</a:t>
            </a:r>
            <a:endParaRPr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Google Shape;61;p15">
            <a:extLst>
              <a:ext uri="{FF2B5EF4-FFF2-40B4-BE49-F238E27FC236}">
                <a16:creationId xmlns:a16="http://schemas.microsoft.com/office/drawing/2014/main" id="{067B8079-117B-36EE-A179-49BC3F2A7346}"/>
              </a:ext>
            </a:extLst>
          </p:cNvPr>
          <p:cNvSpPr txBox="1"/>
          <p:nvPr userDrawn="1"/>
        </p:nvSpPr>
        <p:spPr>
          <a:xfrm>
            <a:off x="-64576" y="3934986"/>
            <a:ext cx="2901380" cy="27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【1人目】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sp>
        <p:nvSpPr>
          <p:cNvPr id="14" name="Google Shape;62;p15">
            <a:extLst>
              <a:ext uri="{FF2B5EF4-FFF2-40B4-BE49-F238E27FC236}">
                <a16:creationId xmlns:a16="http://schemas.microsoft.com/office/drawing/2014/main" id="{09D0F109-B94D-10EE-48A6-DE8C1F03C636}"/>
              </a:ext>
            </a:extLst>
          </p:cNvPr>
          <p:cNvSpPr txBox="1"/>
          <p:nvPr userDrawn="1"/>
        </p:nvSpPr>
        <p:spPr>
          <a:xfrm>
            <a:off x="-64576" y="5040401"/>
            <a:ext cx="2901380" cy="27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【２人目】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sp>
        <p:nvSpPr>
          <p:cNvPr id="15" name="Google Shape;64;p15">
            <a:extLst>
              <a:ext uri="{FF2B5EF4-FFF2-40B4-BE49-F238E27FC236}">
                <a16:creationId xmlns:a16="http://schemas.microsoft.com/office/drawing/2014/main" id="{C15E8A14-E315-B3F9-88B0-20A2D6C28DF6}"/>
              </a:ext>
            </a:extLst>
          </p:cNvPr>
          <p:cNvSpPr/>
          <p:nvPr userDrawn="1"/>
        </p:nvSpPr>
        <p:spPr>
          <a:xfrm>
            <a:off x="3632477" y="7323100"/>
            <a:ext cx="3132000" cy="226550"/>
          </a:xfrm>
          <a:prstGeom prst="rect">
            <a:avLst/>
          </a:prstGeom>
          <a:solidFill>
            <a:srgbClr val="0070C0"/>
          </a:solidFill>
          <a:ln w="9525" cap="flat" cmpd="sng">
            <a:solidFill>
              <a:srgbClr val="3886C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89125" tIns="44550" rIns="89125" bIns="4455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400" b="1" dirty="0">
                <a:solidFill>
                  <a:schemeClr val="lt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会場周辺地図</a:t>
            </a:r>
            <a:endParaRPr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ホームベース 2">
            <a:extLst>
              <a:ext uri="{FF2B5EF4-FFF2-40B4-BE49-F238E27FC236}">
                <a16:creationId xmlns:a16="http://schemas.microsoft.com/office/drawing/2014/main" id="{2C2227B7-352F-F7CE-D18E-8036E879A2DD}"/>
              </a:ext>
            </a:extLst>
          </p:cNvPr>
          <p:cNvSpPr/>
          <p:nvPr userDrawn="1"/>
        </p:nvSpPr>
        <p:spPr>
          <a:xfrm>
            <a:off x="4692609" y="1213799"/>
            <a:ext cx="835052" cy="758876"/>
          </a:xfrm>
          <a:prstGeom prst="homePlate">
            <a:avLst>
              <a:gd name="adj" fmla="val 29181"/>
            </a:avLst>
          </a:prstGeom>
          <a:solidFill>
            <a:srgbClr val="002060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ＷＥＢ</a:t>
            </a:r>
            <a:endParaRPr kumimoji="1" lang="en-US" altLang="ja-JP" sz="1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申込書</a:t>
            </a:r>
            <a:endParaRPr lang="en-US" altLang="ja-JP" sz="1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はｺﾁﾗ</a:t>
            </a: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9FFD2ECC-DC75-535E-2261-6B6DDF6866A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184" y="2058135"/>
            <a:ext cx="8275503" cy="252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u="sng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ja-JP" sz="1000" b="1" u="none" dirty="0">
                <a:latin typeface="+mn-ea"/>
                <a:ea typeface="+mn-ea"/>
              </a:rPr>
              <a:t>※</a:t>
            </a:r>
            <a:r>
              <a:rPr lang="ja-JP" altLang="en-US" sz="1000" b="1" u="none" dirty="0">
                <a:latin typeface="+mn-ea"/>
                <a:ea typeface="+mn-ea"/>
              </a:rPr>
              <a:t> </a:t>
            </a:r>
            <a:r>
              <a:rPr lang="en-US" altLang="ja-JP" sz="1000" b="1" u="none" dirty="0">
                <a:latin typeface="+mn-ea"/>
                <a:ea typeface="+mn-ea"/>
              </a:rPr>
              <a:t>WEB</a:t>
            </a:r>
            <a:r>
              <a:rPr lang="ja-JP" altLang="en-US" sz="1000" b="1" u="none" dirty="0">
                <a:latin typeface="+mn-ea"/>
                <a:ea typeface="+mn-ea"/>
              </a:rPr>
              <a:t>申込書（</a:t>
            </a:r>
            <a:r>
              <a:rPr lang="en-US" altLang="ja-JP" sz="1000" b="1" u="none" dirty="0">
                <a:latin typeface="+mn-ea"/>
                <a:ea typeface="+mn-ea"/>
              </a:rPr>
              <a:t>QR</a:t>
            </a:r>
            <a:r>
              <a:rPr lang="ja-JP" altLang="en-US" sz="1000" b="1" u="none" dirty="0">
                <a:latin typeface="+mn-ea"/>
                <a:ea typeface="+mn-ea"/>
              </a:rPr>
              <a:t>コード）でのお申し込み、もしくは下記申込書に所定事項を記載の上、電子メールにてお申し込み下さい。</a:t>
            </a: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33911155-B424-F4F7-58D5-ACC578741EC6}"/>
              </a:ext>
            </a:extLst>
          </p:cNvPr>
          <p:cNvGrpSpPr/>
          <p:nvPr userDrawn="1"/>
        </p:nvGrpSpPr>
        <p:grpSpPr>
          <a:xfrm>
            <a:off x="3704136" y="8457587"/>
            <a:ext cx="1564777" cy="202842"/>
            <a:chOff x="4320104" y="9331293"/>
            <a:chExt cx="1629044" cy="218476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09F8C11F-65BA-A34C-8D80-06A6074D2E3D}"/>
                </a:ext>
              </a:extLst>
            </p:cNvPr>
            <p:cNvCxnSpPr/>
            <p:nvPr/>
          </p:nvCxnSpPr>
          <p:spPr>
            <a:xfrm>
              <a:off x="4320104" y="9331293"/>
              <a:ext cx="1242142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A2DFC57E-0717-5484-C26B-553CB4B7C6DB}"/>
                </a:ext>
              </a:extLst>
            </p:cNvPr>
            <p:cNvSpPr/>
            <p:nvPr/>
          </p:nvSpPr>
          <p:spPr>
            <a:xfrm>
              <a:off x="5697503" y="9377221"/>
              <a:ext cx="251645" cy="17254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47FE1C85-CFC9-613C-7929-81D1432BA8EA}"/>
                </a:ext>
              </a:extLst>
            </p:cNvPr>
            <p:cNvCxnSpPr>
              <a:cxnSpLocks/>
              <a:endCxn id="20" idx="1"/>
            </p:cNvCxnSpPr>
            <p:nvPr/>
          </p:nvCxnSpPr>
          <p:spPr>
            <a:xfrm>
              <a:off x="5558940" y="9331293"/>
              <a:ext cx="138563" cy="13220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Google Shape;62;p15">
            <a:extLst>
              <a:ext uri="{FF2B5EF4-FFF2-40B4-BE49-F238E27FC236}">
                <a16:creationId xmlns:a16="http://schemas.microsoft.com/office/drawing/2014/main" id="{4560E249-48A0-3CD7-439D-4FC7C6C0B6FA}"/>
              </a:ext>
            </a:extLst>
          </p:cNvPr>
          <p:cNvSpPr txBox="1"/>
          <p:nvPr userDrawn="1"/>
        </p:nvSpPr>
        <p:spPr>
          <a:xfrm>
            <a:off x="-64576" y="6116726"/>
            <a:ext cx="2901380" cy="27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9125" tIns="44550" rIns="89125" bIns="4455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【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ja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sym typeface="Arial"/>
              </a:rPr>
              <a:t>人目】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sym typeface="Arial"/>
            </a:endParaRPr>
          </a:p>
        </p:txBody>
      </p:sp>
      <p:pic>
        <p:nvPicPr>
          <p:cNvPr id="27" name="図 26" descr="QR コード&#10;&#10;自動的に生成された説明">
            <a:extLst>
              <a:ext uri="{FF2B5EF4-FFF2-40B4-BE49-F238E27FC236}">
                <a16:creationId xmlns:a16="http://schemas.microsoft.com/office/drawing/2014/main" id="{896199D5-3B56-F815-D4FC-1467B30C2F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5396" y="1127877"/>
            <a:ext cx="930721" cy="9307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33785" y="2219620"/>
            <a:ext cx="6390733" cy="65799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33785" y="2219620"/>
            <a:ext cx="2999960" cy="65799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624455" y="2219620"/>
            <a:ext cx="2999960" cy="65799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33785" y="857100"/>
            <a:ext cx="6390733" cy="11029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33785" y="1070063"/>
            <a:ext cx="2106204" cy="145535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33785" y="2676313"/>
            <a:ext cx="2106204" cy="61232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67704" y="866971"/>
            <a:ext cx="4776040" cy="787879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429148" y="-241"/>
            <a:ext cx="3429147" cy="990617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86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99134" y="2375045"/>
            <a:ext cx="3033979" cy="2854835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99134" y="5398609"/>
            <a:ext cx="3033979" cy="23787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3704785" y="1394539"/>
            <a:ext cx="2877762" cy="711665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33785" y="8147917"/>
            <a:ext cx="4499259" cy="116544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33785" y="2130352"/>
            <a:ext cx="6390733" cy="3781523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33785" y="6071058"/>
            <a:ext cx="6390733" cy="25051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6354616" y="8981167"/>
            <a:ext cx="411498" cy="75797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Group 106">
            <a:extLst>
              <a:ext uri="{FF2B5EF4-FFF2-40B4-BE49-F238E27FC236}">
                <a16:creationId xmlns:a16="http://schemas.microsoft.com/office/drawing/2014/main" id="{3281BA17-8A79-5F0A-2604-B98D9EF71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086816"/>
              </p:ext>
            </p:extLst>
          </p:nvPr>
        </p:nvGraphicFramePr>
        <p:xfrm>
          <a:off x="62113" y="2671436"/>
          <a:ext cx="6679683" cy="1272048"/>
        </p:xfrm>
        <a:graphic>
          <a:graphicData uri="http://schemas.openxmlformats.org/drawingml/2006/table">
            <a:tbl>
              <a:tblPr/>
              <a:tblGrid>
                <a:gridCol w="852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6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0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貴社</a:t>
                      </a: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　　</a:t>
                      </a:r>
                    </a:p>
                  </a:txBody>
                  <a:tcPr marL="80375" marR="80375" marT="40204" marB="402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5" marR="80375" marT="40188" marB="401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</a:p>
                  </a:txBody>
                  <a:tcPr marL="80375" marR="80375" marT="40204" marB="402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5" marR="80375" marT="40188" marB="4018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4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5" marR="80375" marT="40204" marB="4020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5" marR="80375" marT="40204" marB="4020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3" name="Group 106">
            <a:extLst>
              <a:ext uri="{FF2B5EF4-FFF2-40B4-BE49-F238E27FC236}">
                <a16:creationId xmlns:a16="http://schemas.microsoft.com/office/drawing/2014/main" id="{22F0E41C-AB03-F3B0-94A5-6E22B25341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519616"/>
              </p:ext>
            </p:extLst>
          </p:nvPr>
        </p:nvGraphicFramePr>
        <p:xfrm>
          <a:off x="65054" y="4201170"/>
          <a:ext cx="6699422" cy="844222"/>
        </p:xfrm>
        <a:graphic>
          <a:graphicData uri="http://schemas.openxmlformats.org/drawingml/2006/table">
            <a:tbl>
              <a:tblPr/>
              <a:tblGrid>
                <a:gridCol w="520817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81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2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11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graphicFrame>
        <p:nvGraphicFramePr>
          <p:cNvPr id="54" name="Group 106">
            <a:extLst>
              <a:ext uri="{FF2B5EF4-FFF2-40B4-BE49-F238E27FC236}">
                <a16:creationId xmlns:a16="http://schemas.microsoft.com/office/drawing/2014/main" id="{FC95BECD-8C78-5ED6-C830-93422CDC2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12436"/>
              </p:ext>
            </p:extLst>
          </p:nvPr>
        </p:nvGraphicFramePr>
        <p:xfrm>
          <a:off x="65054" y="5303913"/>
          <a:ext cx="6699422" cy="844222"/>
        </p:xfrm>
        <a:graphic>
          <a:graphicData uri="http://schemas.openxmlformats.org/drawingml/2006/table">
            <a:tbl>
              <a:tblPr/>
              <a:tblGrid>
                <a:gridCol w="520817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81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2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11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  <p:graphicFrame>
        <p:nvGraphicFramePr>
          <p:cNvPr id="55" name="Group 106">
            <a:extLst>
              <a:ext uri="{FF2B5EF4-FFF2-40B4-BE49-F238E27FC236}">
                <a16:creationId xmlns:a16="http://schemas.microsoft.com/office/drawing/2014/main" id="{E9D0F663-EBCC-2395-FB4C-8D7CFF2CF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986353"/>
              </p:ext>
            </p:extLst>
          </p:nvPr>
        </p:nvGraphicFramePr>
        <p:xfrm>
          <a:off x="65054" y="6382778"/>
          <a:ext cx="6699422" cy="844222"/>
        </p:xfrm>
        <a:graphic>
          <a:graphicData uri="http://schemas.openxmlformats.org/drawingml/2006/table">
            <a:tbl>
              <a:tblPr/>
              <a:tblGrid>
                <a:gridCol w="520817">
                  <a:extLst>
                    <a:ext uri="{9D8B030D-6E8A-4147-A177-3AD203B41FA5}">
                      <a16:colId xmlns:a16="http://schemas.microsoft.com/office/drawing/2014/main" val="1486622495"/>
                    </a:ext>
                  </a:extLst>
                </a:gridCol>
                <a:gridCol w="815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5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2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11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　　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所属</a:t>
                      </a:r>
                      <a:endParaRPr kumimoji="1" lang="en-US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9110" marR="79110" marT="41137" marB="4113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1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E-Mail</a:t>
                      </a:r>
                      <a:endParaRPr kumimoji="1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CE5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0376" marR="80376" marT="40188" marB="4018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684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0324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21</Words>
  <Application>Microsoft Office PowerPoint</Application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MS Gothic</vt:lpstr>
      <vt:lpstr>Arial</vt:lpstr>
      <vt:lpstr>Calibri</vt:lpstr>
      <vt:lpstr>Simple Light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HW53760</cp:lastModifiedBy>
  <cp:revision>91</cp:revision>
  <cp:lastPrinted>2023-07-19T09:46:52Z</cp:lastPrinted>
  <dcterms:modified xsi:type="dcterms:W3CDTF">2023-07-20T02:12:40Z</dcterms:modified>
</cp:coreProperties>
</file>