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メモ" id="{B52F3367-A060-4C0D-B3A8-89C1D25EBFA0}">
          <p14:sldIdLst>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4E7"/>
    <a:srgbClr val="FCECE8"/>
    <a:srgbClr val="00A4EF"/>
    <a:srgbClr val="FF0000"/>
    <a:srgbClr val="0099FF"/>
    <a:srgbClr val="3399FF"/>
    <a:srgbClr val="6699FF"/>
    <a:srgbClr val="4F8928"/>
    <a:srgbClr val="F25021"/>
    <a:srgbClr val="003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1E260E-C401-4D2F-B9E5-A4D706BF3CF0}" v="1" dt="2024-10-02T09:40:12.3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404" autoAdjust="0"/>
  </p:normalViewPr>
  <p:slideViewPr>
    <p:cSldViewPr snapToGrid="0">
      <p:cViewPr varScale="1">
        <p:scale>
          <a:sx n="45" d="100"/>
          <a:sy n="45" d="100"/>
        </p:scale>
        <p:origin x="2296"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2A637FF-A406-4B1B-8546-1369F6C5637F}" type="datetimeFigureOut">
              <a:rPr kumimoji="1" lang="ja-JP" altLang="en-US" smtClean="0"/>
              <a:t>2024/10/9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4501A-9952-4471-AB73-71CBB7F5B1CE}" type="slidenum">
              <a:rPr kumimoji="1" lang="ja-JP" altLang="en-US" smtClean="0"/>
              <a:t>‹#›</a:t>
            </a:fld>
            <a:endParaRPr kumimoji="1" lang="ja-JP" altLang="en-US"/>
          </a:p>
        </p:txBody>
      </p:sp>
    </p:spTree>
    <p:extLst>
      <p:ext uri="{BB962C8B-B14F-4D97-AF65-F5344CB8AC3E}">
        <p14:creationId xmlns:p14="http://schemas.microsoft.com/office/powerpoint/2010/main" val="650746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1C729366-B7AA-6600-C5C5-355452094176}"/>
              </a:ext>
            </a:extLst>
          </p:cNvPr>
          <p:cNvPicPr>
            <a:picLocks noChangeAspect="1"/>
          </p:cNvPicPr>
          <p:nvPr userDrawn="1"/>
        </p:nvPicPr>
        <p:blipFill rotWithShape="1">
          <a:blip r:embed="rId2"/>
          <a:srcRect l="4284" r="52884" b="-6"/>
          <a:stretch/>
        </p:blipFill>
        <p:spPr>
          <a:xfrm>
            <a:off x="20" y="10"/>
            <a:ext cx="6857980" cy="9905990"/>
          </a:xfrm>
          <a:prstGeom prst="rect">
            <a:avLst/>
          </a:prstGeom>
        </p:spPr>
      </p:pic>
      <p:sp>
        <p:nvSpPr>
          <p:cNvPr id="2" name="タイトル 1"/>
          <p:cNvSpPr>
            <a:spLocks noGrp="1"/>
          </p:cNvSpPr>
          <p:nvPr>
            <p:ph type="ctrTitle"/>
          </p:nvPr>
        </p:nvSpPr>
        <p:spPr>
          <a:xfrm>
            <a:off x="857250" y="1621191"/>
            <a:ext cx="5143500" cy="3448755"/>
          </a:xfrm>
        </p:spPr>
        <p:txBody>
          <a:bodyPr anchor="b"/>
          <a:lstStyle>
            <a:lvl1pPr algn="ctr">
              <a:defRPr sz="868"/>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7"/>
            </a:lvl1pPr>
            <a:lvl2pPr marL="66115" indent="0" algn="ctr">
              <a:buNone/>
              <a:defRPr sz="289"/>
            </a:lvl2pPr>
            <a:lvl3pPr marL="132230" indent="0" algn="ctr">
              <a:buNone/>
              <a:defRPr sz="261"/>
            </a:lvl3pPr>
            <a:lvl4pPr marL="198343" indent="0" algn="ctr">
              <a:buNone/>
              <a:defRPr sz="232"/>
            </a:lvl4pPr>
            <a:lvl5pPr marL="264458" indent="0" algn="ctr">
              <a:buNone/>
              <a:defRPr sz="232"/>
            </a:lvl5pPr>
            <a:lvl6pPr marL="330573" indent="0" algn="ctr">
              <a:buNone/>
              <a:defRPr sz="232"/>
            </a:lvl6pPr>
            <a:lvl7pPr marL="396688" indent="0" algn="ctr">
              <a:buNone/>
              <a:defRPr sz="232"/>
            </a:lvl7pPr>
            <a:lvl8pPr marL="462802" indent="0" algn="ctr">
              <a:buNone/>
              <a:defRPr sz="232"/>
            </a:lvl8pPr>
            <a:lvl9pPr marL="528917" indent="0" algn="ctr">
              <a:buNone/>
              <a:defRPr sz="23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4"/>
            <a:ext cx="5915025" cy="4120620"/>
          </a:xfrm>
        </p:spPr>
        <p:txBody>
          <a:bodyPr anchor="b"/>
          <a:lstStyle>
            <a:lvl1pPr>
              <a:defRPr sz="868"/>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347">
                <a:solidFill>
                  <a:schemeClr val="tx1">
                    <a:tint val="75000"/>
                  </a:schemeClr>
                </a:solidFill>
              </a:defRPr>
            </a:lvl1pPr>
            <a:lvl2pPr marL="66115" indent="0">
              <a:buNone/>
              <a:defRPr sz="289">
                <a:solidFill>
                  <a:schemeClr val="tx1">
                    <a:tint val="75000"/>
                  </a:schemeClr>
                </a:solidFill>
              </a:defRPr>
            </a:lvl2pPr>
            <a:lvl3pPr marL="132230" indent="0">
              <a:buNone/>
              <a:defRPr sz="261">
                <a:solidFill>
                  <a:schemeClr val="tx1">
                    <a:tint val="75000"/>
                  </a:schemeClr>
                </a:solidFill>
              </a:defRPr>
            </a:lvl3pPr>
            <a:lvl4pPr marL="198343" indent="0">
              <a:buNone/>
              <a:defRPr sz="232">
                <a:solidFill>
                  <a:schemeClr val="tx1">
                    <a:tint val="75000"/>
                  </a:schemeClr>
                </a:solidFill>
              </a:defRPr>
            </a:lvl4pPr>
            <a:lvl5pPr marL="264458" indent="0">
              <a:buNone/>
              <a:defRPr sz="232">
                <a:solidFill>
                  <a:schemeClr val="tx1">
                    <a:tint val="75000"/>
                  </a:schemeClr>
                </a:solidFill>
              </a:defRPr>
            </a:lvl5pPr>
            <a:lvl6pPr marL="330573" indent="0">
              <a:buNone/>
              <a:defRPr sz="232">
                <a:solidFill>
                  <a:schemeClr val="tx1">
                    <a:tint val="75000"/>
                  </a:schemeClr>
                </a:solidFill>
              </a:defRPr>
            </a:lvl6pPr>
            <a:lvl7pPr marL="396688" indent="0">
              <a:buNone/>
              <a:defRPr sz="232">
                <a:solidFill>
                  <a:schemeClr val="tx1">
                    <a:tint val="75000"/>
                  </a:schemeClr>
                </a:solidFill>
              </a:defRPr>
            </a:lvl7pPr>
            <a:lvl8pPr marL="462802" indent="0">
              <a:buNone/>
              <a:defRPr sz="232">
                <a:solidFill>
                  <a:schemeClr val="tx1">
                    <a:tint val="75000"/>
                  </a:schemeClr>
                </a:solidFill>
              </a:defRPr>
            </a:lvl8pPr>
            <a:lvl9pPr marL="528917" indent="0">
              <a:buNone/>
              <a:defRPr sz="23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2" y="527405"/>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3" y="2428346"/>
            <a:ext cx="2901255"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3" y="3618443"/>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5" y="2428346"/>
            <a:ext cx="2915543"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5" y="3618443"/>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5" y="1426283"/>
            <a:ext cx="3471863" cy="7039680"/>
          </a:xfrm>
        </p:spPr>
        <p:txBody>
          <a:bodyPr/>
          <a:lstStyle>
            <a:lvl1pPr>
              <a:defRPr sz="463"/>
            </a:lvl1pPr>
            <a:lvl2pPr>
              <a:defRPr sz="405"/>
            </a:lvl2pPr>
            <a:lvl3pPr>
              <a:defRPr sz="347"/>
            </a:lvl3pPr>
            <a:lvl4pPr>
              <a:defRPr sz="289"/>
            </a:lvl4pPr>
            <a:lvl5pPr>
              <a:defRPr sz="289"/>
            </a:lvl5pPr>
            <a:lvl6pPr>
              <a:defRPr sz="289"/>
            </a:lvl6pPr>
            <a:lvl7pPr>
              <a:defRPr sz="289"/>
            </a:lvl7pPr>
            <a:lvl8pPr>
              <a:defRPr sz="289"/>
            </a:lvl8pPr>
            <a:lvl9pPr>
              <a:defRPr sz="2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図プレースホルダー 2"/>
          <p:cNvSpPr>
            <a:spLocks noGrp="1"/>
          </p:cNvSpPr>
          <p:nvPr>
            <p:ph type="pic" idx="1"/>
          </p:nvPr>
        </p:nvSpPr>
        <p:spPr>
          <a:xfrm>
            <a:off x="2915545" y="1426283"/>
            <a:ext cx="3471863" cy="7039680"/>
          </a:xfrm>
        </p:spPr>
        <p:txBody>
          <a:bodyPr/>
          <a:lstStyle>
            <a:lvl1pPr marL="0" indent="0">
              <a:buNone/>
              <a:defRPr sz="463"/>
            </a:lvl1pPr>
            <a:lvl2pPr marL="66115" indent="0">
              <a:buNone/>
              <a:defRPr sz="405"/>
            </a:lvl2pPr>
            <a:lvl3pPr marL="132230" indent="0">
              <a:buNone/>
              <a:defRPr sz="347"/>
            </a:lvl3pPr>
            <a:lvl4pPr marL="198343" indent="0">
              <a:buNone/>
              <a:defRPr sz="289"/>
            </a:lvl4pPr>
            <a:lvl5pPr marL="264458" indent="0">
              <a:buNone/>
              <a:defRPr sz="289"/>
            </a:lvl5pPr>
            <a:lvl6pPr marL="330573" indent="0">
              <a:buNone/>
              <a:defRPr sz="289"/>
            </a:lvl6pPr>
            <a:lvl7pPr marL="396688" indent="0">
              <a:buNone/>
              <a:defRPr sz="289"/>
            </a:lvl7pPr>
            <a:lvl8pPr marL="462802" indent="0">
              <a:buNone/>
              <a:defRPr sz="289"/>
            </a:lvl8pPr>
            <a:lvl9pPr marL="528917" indent="0">
              <a:buNone/>
              <a:defRPr sz="289"/>
            </a:lvl9pPr>
          </a:lstStyle>
          <a:p>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174">
                <a:solidFill>
                  <a:schemeClr val="tx1">
                    <a:tint val="75000"/>
                  </a:schemeClr>
                </a:solidFill>
              </a:defRPr>
            </a:lvl1pPr>
          </a:lstStyle>
          <a:p>
            <a:fld id="{0E02A643-9BB0-4E02-80B2-2C0A5E5D738E}" type="datetimeFigureOut">
              <a:rPr kumimoji="1" lang="ja-JP" altLang="en-US" smtClean="0"/>
              <a:t>2024/10/9</a:t>
            </a:fld>
            <a:endParaRPr kumimoji="1" lang="ja-JP" altLang="en-US"/>
          </a:p>
        </p:txBody>
      </p:sp>
      <p:sp>
        <p:nvSpPr>
          <p:cNvPr id="5" name="フッター プレースホルダー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1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174">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106">
            <a:extLst>
              <a:ext uri="{FF2B5EF4-FFF2-40B4-BE49-F238E27FC236}">
                <a16:creationId xmlns:a16="http://schemas.microsoft.com/office/drawing/2014/main" id="{5AF6ECB7-6862-E653-F4B8-084E3AD58A02}"/>
              </a:ext>
            </a:extLst>
          </p:cNvPr>
          <p:cNvGraphicFramePr>
            <a:graphicFrameLocks noGrp="1"/>
          </p:cNvGraphicFramePr>
          <p:nvPr/>
        </p:nvGraphicFramePr>
        <p:xfrm>
          <a:off x="156336" y="2194053"/>
          <a:ext cx="6593984"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099745">
                  <a:extLst>
                    <a:ext uri="{9D8B030D-6E8A-4147-A177-3AD203B41FA5}">
                      <a16:colId xmlns:a16="http://schemas.microsoft.com/office/drawing/2014/main" val="510801032"/>
                    </a:ext>
                  </a:extLst>
                </a:gridCol>
                <a:gridCol w="939800">
                  <a:extLst>
                    <a:ext uri="{9D8B030D-6E8A-4147-A177-3AD203B41FA5}">
                      <a16:colId xmlns:a16="http://schemas.microsoft.com/office/drawing/2014/main" val="20001"/>
                    </a:ext>
                  </a:extLst>
                </a:gridCol>
                <a:gridCol w="2470420">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 name="Rectangle 2">
            <a:extLst>
              <a:ext uri="{FF2B5EF4-FFF2-40B4-BE49-F238E27FC236}">
                <a16:creationId xmlns:a16="http://schemas.microsoft.com/office/drawing/2014/main" id="{00803F62-F705-E7C0-3125-9236F9FEB473}"/>
              </a:ext>
            </a:extLst>
          </p:cNvPr>
          <p:cNvSpPr>
            <a:spLocks noChangeArrowheads="1"/>
          </p:cNvSpPr>
          <p:nvPr/>
        </p:nvSpPr>
        <p:spPr bwMode="auto">
          <a:xfrm>
            <a:off x="-3755" y="0"/>
            <a:ext cx="6861756" cy="377503"/>
          </a:xfrm>
          <a:prstGeom prst="rect">
            <a:avLst/>
          </a:prstGeom>
          <a:solidFill>
            <a:srgbClr val="FFC000"/>
          </a:solidFill>
          <a:ln>
            <a:noFill/>
          </a:ln>
          <a:effectLst/>
        </p:spPr>
        <p:txBody>
          <a:bodyPr wrap="none" anchor="ctr"/>
          <a:lstStyle/>
          <a:p>
            <a:pPr algn="ctr"/>
            <a:r>
              <a:rPr lang="en-US" altLang="ja-JP" sz="2000" b="1" dirty="0">
                <a:solidFill>
                  <a:schemeClr val="bg1"/>
                </a:solidFill>
                <a:latin typeface="Meiryo UI" panose="020B0604030504040204" pitchFamily="50" charset="-128"/>
                <a:ea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参 加 申 込 書 </a:t>
            </a:r>
            <a:r>
              <a:rPr lang="en-US" altLang="ja-JP" sz="2000" b="1" dirty="0">
                <a:solidFill>
                  <a:schemeClr val="bg1"/>
                </a:solidFill>
                <a:latin typeface="Meiryo UI" panose="020B0604030504040204" pitchFamily="50" charset="-128"/>
                <a:ea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endParaRPr>
          </a:p>
        </p:txBody>
      </p:sp>
      <p:graphicFrame>
        <p:nvGraphicFramePr>
          <p:cNvPr id="6" name="Group 106">
            <a:extLst>
              <a:ext uri="{FF2B5EF4-FFF2-40B4-BE49-F238E27FC236}">
                <a16:creationId xmlns:a16="http://schemas.microsoft.com/office/drawing/2014/main" id="{6DD1271F-B6B3-4635-D7FA-F6DFA4A3C885}"/>
              </a:ext>
            </a:extLst>
          </p:cNvPr>
          <p:cNvGraphicFramePr>
            <a:graphicFrameLocks noGrp="1"/>
          </p:cNvGraphicFramePr>
          <p:nvPr/>
        </p:nvGraphicFramePr>
        <p:xfrm>
          <a:off x="156336" y="662093"/>
          <a:ext cx="6593985" cy="1224642"/>
        </p:xfrm>
        <a:graphic>
          <a:graphicData uri="http://schemas.openxmlformats.org/drawingml/2006/table">
            <a:tbl>
              <a:tblPr/>
              <a:tblGrid>
                <a:gridCol w="1075564">
                  <a:extLst>
                    <a:ext uri="{9D8B030D-6E8A-4147-A177-3AD203B41FA5}">
                      <a16:colId xmlns:a16="http://schemas.microsoft.com/office/drawing/2014/main" val="20000"/>
                    </a:ext>
                  </a:extLst>
                </a:gridCol>
                <a:gridCol w="5518421">
                  <a:extLst>
                    <a:ext uri="{9D8B030D-6E8A-4147-A177-3AD203B41FA5}">
                      <a16:colId xmlns:a16="http://schemas.microsoft.com/office/drawing/2014/main" val="20001"/>
                    </a:ext>
                  </a:extLst>
                </a:gridCol>
              </a:tblGrid>
              <a:tr h="3385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貴社</a:t>
                      </a:r>
                      <a:r>
                        <a:rPr kumimoji="1" lang="en-US" altLang="zh-TW"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団体名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04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26" name="Text Box 5">
            <a:extLst>
              <a:ext uri="{FF2B5EF4-FFF2-40B4-BE49-F238E27FC236}">
                <a16:creationId xmlns:a16="http://schemas.microsoft.com/office/drawing/2014/main" id="{C54D61FA-BA75-824F-A126-3348315DFA06}"/>
              </a:ext>
            </a:extLst>
          </p:cNvPr>
          <p:cNvSpPr txBox="1">
            <a:spLocks noChangeArrowheads="1"/>
          </p:cNvSpPr>
          <p:nvPr/>
        </p:nvSpPr>
        <p:spPr bwMode="auto">
          <a:xfrm>
            <a:off x="3463249" y="6074545"/>
            <a:ext cx="2245180"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申込方法</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WEB</a:t>
            </a:r>
            <a:r>
              <a:rPr lang="ja-JP" altLang="en-US" sz="1100" b="1" u="none" dirty="0">
                <a:solidFill>
                  <a:srgbClr val="020812"/>
                </a:solidFill>
                <a:latin typeface="Meiryo UI" panose="020B0604030504040204" pitchFamily="50" charset="-128"/>
                <a:ea typeface="Meiryo UI" panose="020B0604030504040204" pitchFamily="50" charset="-128"/>
              </a:rPr>
              <a:t>申込フォームあるいは、参加</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申込書に所定事項をご記入の上、</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下記問合せ先のメールアドレスへ</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spcAft>
                <a:spcPts val="600"/>
              </a:spcAft>
            </a:pPr>
            <a:r>
              <a:rPr lang="ja-JP" altLang="en-US" sz="1100" b="1" u="none" dirty="0">
                <a:solidFill>
                  <a:srgbClr val="020812"/>
                </a:solidFill>
                <a:latin typeface="Meiryo UI" panose="020B0604030504040204" pitchFamily="50" charset="-128"/>
                <a:ea typeface="Meiryo UI" panose="020B0604030504040204" pitchFamily="50" charset="-128"/>
              </a:rPr>
              <a:t> 送付下さい。</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a:t>
            </a:r>
            <a:r>
              <a:rPr lang="ja-JP" altLang="en-US" sz="1100" b="1" u="none" dirty="0">
                <a:solidFill>
                  <a:srgbClr val="020812"/>
                </a:solidFill>
                <a:latin typeface="Meiryo UI" panose="020B0604030504040204" pitchFamily="50" charset="-128"/>
                <a:ea typeface="Meiryo UI" panose="020B0604030504040204" pitchFamily="50" charset="-128"/>
              </a:rPr>
              <a:t>オンライン参加用リンクは、開催　</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日前日までにメールにてご連絡さ</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せていただきます。</a:t>
            </a:r>
          </a:p>
        </p:txBody>
      </p:sp>
      <p:sp>
        <p:nvSpPr>
          <p:cNvPr id="28" name="Text Box 6">
            <a:extLst>
              <a:ext uri="{FF2B5EF4-FFF2-40B4-BE49-F238E27FC236}">
                <a16:creationId xmlns:a16="http://schemas.microsoft.com/office/drawing/2014/main" id="{9D5E5551-8729-7158-A912-2057A354CFFE}"/>
              </a:ext>
            </a:extLst>
          </p:cNvPr>
          <p:cNvSpPr txBox="1">
            <a:spLocks noChangeArrowheads="1"/>
          </p:cNvSpPr>
          <p:nvPr/>
        </p:nvSpPr>
        <p:spPr bwMode="auto">
          <a:xfrm>
            <a:off x="3463249" y="8217243"/>
            <a:ext cx="3342905" cy="139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問合せ先</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920-8580</a:t>
            </a:r>
            <a:r>
              <a:rPr lang="ja-JP" altLang="en-US" sz="1100" b="1" u="none" dirty="0">
                <a:solidFill>
                  <a:srgbClr val="020812"/>
                </a:solidFill>
                <a:latin typeface="Meiryo UI" panose="020B0604030504040204" pitchFamily="50" charset="-128"/>
                <a:ea typeface="Meiryo UI" panose="020B0604030504040204" pitchFamily="50" charset="-128"/>
              </a:rPr>
              <a:t>　石川県金沢市鞍月</a:t>
            </a:r>
            <a:r>
              <a:rPr lang="en-US" altLang="ja-JP" sz="1100" b="1" u="none" dirty="0">
                <a:solidFill>
                  <a:srgbClr val="020812"/>
                </a:solidFill>
                <a:latin typeface="Meiryo UI" panose="020B0604030504040204" pitchFamily="50" charset="-128"/>
                <a:ea typeface="Meiryo UI" panose="020B0604030504040204" pitchFamily="50" charset="-128"/>
              </a:rPr>
              <a:t>1-1</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石川県商工労働部産業政策課</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産業デジタル化支援グループ 庄田、山本</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TEL</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1519</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FAX</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1514</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Mail</a:t>
            </a:r>
            <a:r>
              <a:rPr lang="ja-JP" altLang="en-US" sz="1100" b="1" u="none" dirty="0">
                <a:solidFill>
                  <a:srgbClr val="020812"/>
                </a:solidFill>
                <a:latin typeface="Meiryo UI" panose="020B0604030504040204" pitchFamily="50" charset="-128"/>
                <a:ea typeface="Meiryo UI" panose="020B0604030504040204" pitchFamily="50" charset="-128"/>
              </a:rPr>
              <a:t>： </a:t>
            </a:r>
            <a:r>
              <a:rPr lang="en-US" altLang="ja-JP" sz="1100" dirty="0">
                <a:solidFill>
                  <a:srgbClr val="00A4EF"/>
                </a:solidFill>
                <a:latin typeface="Meiryo UI" panose="020B0604030504040204" pitchFamily="50" charset="-128"/>
                <a:ea typeface="Meiryo UI" panose="020B0604030504040204" pitchFamily="50" charset="-128"/>
              </a:rPr>
              <a:t>syoukou@pref.ishikawa.lg.jp</a:t>
            </a:r>
            <a:endParaRPr lang="ja-JP" altLang="en-US" sz="1100" dirty="0">
              <a:solidFill>
                <a:srgbClr val="00A4EF"/>
              </a:solidFill>
              <a:latin typeface="Meiryo UI" panose="020B0604030504040204" pitchFamily="50" charset="-128"/>
              <a:ea typeface="Meiryo UI" panose="020B0604030504040204" pitchFamily="50" charset="-128"/>
            </a:endParaRPr>
          </a:p>
        </p:txBody>
      </p:sp>
      <p:sp>
        <p:nvSpPr>
          <p:cNvPr id="30" name="Rectangle 2">
            <a:extLst>
              <a:ext uri="{FF2B5EF4-FFF2-40B4-BE49-F238E27FC236}">
                <a16:creationId xmlns:a16="http://schemas.microsoft.com/office/drawing/2014/main" id="{CE686D09-EB28-5500-D086-526B2232C88E}"/>
              </a:ext>
            </a:extLst>
          </p:cNvPr>
          <p:cNvSpPr>
            <a:spLocks noChangeArrowheads="1"/>
          </p:cNvSpPr>
          <p:nvPr/>
        </p:nvSpPr>
        <p:spPr bwMode="auto">
          <a:xfrm>
            <a:off x="3500783" y="5711480"/>
            <a:ext cx="3249537" cy="302802"/>
          </a:xfrm>
          <a:prstGeom prst="rect">
            <a:avLst/>
          </a:prstGeom>
          <a:solidFill>
            <a:srgbClr val="FFC000"/>
          </a:solidFill>
          <a:ln>
            <a:noFill/>
          </a:ln>
          <a:effectLst/>
        </p:spPr>
        <p:txBody>
          <a:bodyPr wrap="none" anchor="ctr"/>
          <a:lstStyle/>
          <a:p>
            <a:pPr algn="ctr"/>
            <a:r>
              <a:rPr lang="en-US" altLang="ja-JP" sz="16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申込み 及び 問合せ先 </a:t>
            </a:r>
            <a:r>
              <a:rPr lang="en-US" altLang="ja-JP" sz="1600" b="1" dirty="0">
                <a:solidFill>
                  <a:schemeClr val="bg1"/>
                </a:solidFill>
                <a:latin typeface="Meiryo UI" panose="020B0604030504040204" pitchFamily="50" charset="-128"/>
                <a:ea typeface="Meiryo UI" panose="020B0604030504040204" pitchFamily="50" charset="-128"/>
              </a:rPr>
              <a:t>】</a:t>
            </a:r>
            <a:endParaRPr lang="ja-JP" altLang="en-US" sz="1600" b="1" dirty="0">
              <a:solidFill>
                <a:schemeClr val="bg1"/>
              </a:solidFill>
              <a:latin typeface="Meiryo UI" panose="020B0604030504040204" pitchFamily="50" charset="-128"/>
              <a:ea typeface="Meiryo UI" panose="020B0604030504040204" pitchFamily="50" charset="-128"/>
            </a:endParaRPr>
          </a:p>
        </p:txBody>
      </p:sp>
      <p:pic>
        <p:nvPicPr>
          <p:cNvPr id="42" name="図 41">
            <a:extLst>
              <a:ext uri="{FF2B5EF4-FFF2-40B4-BE49-F238E27FC236}">
                <a16:creationId xmlns:a16="http://schemas.microsoft.com/office/drawing/2014/main" id="{EE73F407-BC39-C2E8-BD6D-03513BE90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4" y="6108232"/>
            <a:ext cx="3228923" cy="3228923"/>
          </a:xfrm>
          <a:prstGeom prst="rect">
            <a:avLst/>
          </a:prstGeom>
        </p:spPr>
      </p:pic>
      <p:cxnSp>
        <p:nvCxnSpPr>
          <p:cNvPr id="47" name="直線コネクタ 46">
            <a:extLst>
              <a:ext uri="{FF2B5EF4-FFF2-40B4-BE49-F238E27FC236}">
                <a16:creationId xmlns:a16="http://schemas.microsoft.com/office/drawing/2014/main" id="{2371615B-4379-1596-4042-C121E4AFFC7D}"/>
              </a:ext>
            </a:extLst>
          </p:cNvPr>
          <p:cNvCxnSpPr>
            <a:cxnSpLocks/>
          </p:cNvCxnSpPr>
          <p:nvPr/>
        </p:nvCxnSpPr>
        <p:spPr>
          <a:xfrm>
            <a:off x="156337" y="7375790"/>
            <a:ext cx="1294201"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8" name="直線コネクタ 47">
            <a:extLst>
              <a:ext uri="{FF2B5EF4-FFF2-40B4-BE49-F238E27FC236}">
                <a16:creationId xmlns:a16="http://schemas.microsoft.com/office/drawing/2014/main" id="{20CFCE8B-82C3-8561-DABB-41615AA929C1}"/>
              </a:ext>
            </a:extLst>
          </p:cNvPr>
          <p:cNvCxnSpPr>
            <a:cxnSpLocks/>
          </p:cNvCxnSpPr>
          <p:nvPr/>
        </p:nvCxnSpPr>
        <p:spPr>
          <a:xfrm>
            <a:off x="1456733" y="7365497"/>
            <a:ext cx="63392" cy="225993"/>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49" name="正方形/長方形 48">
            <a:extLst>
              <a:ext uri="{FF2B5EF4-FFF2-40B4-BE49-F238E27FC236}">
                <a16:creationId xmlns:a16="http://schemas.microsoft.com/office/drawing/2014/main" id="{8C8C6CC3-1CC2-BF9C-E733-A2B9AF64DB49}"/>
              </a:ext>
            </a:extLst>
          </p:cNvPr>
          <p:cNvSpPr/>
          <p:nvPr/>
        </p:nvSpPr>
        <p:spPr>
          <a:xfrm>
            <a:off x="1450538" y="7591490"/>
            <a:ext cx="233685" cy="2562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FE38C21-A1D1-72F2-EAB7-9E769C46AC90}"/>
              </a:ext>
            </a:extLst>
          </p:cNvPr>
          <p:cNvSpPr txBox="1"/>
          <p:nvPr/>
        </p:nvSpPr>
        <p:spPr>
          <a:xfrm>
            <a:off x="3525155" y="7673536"/>
            <a:ext cx="3357534" cy="46166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申込</a:t>
            </a:r>
            <a:r>
              <a:rPr kumimoji="1" lang="en-US" altLang="ja-JP" sz="1200" b="1" dirty="0">
                <a:latin typeface="Meiryo UI" panose="020B0604030504040204" pitchFamily="50" charset="-128"/>
                <a:ea typeface="Meiryo UI" panose="020B0604030504040204" pitchFamily="50" charset="-128"/>
              </a:rPr>
              <a:t>URL</a:t>
            </a:r>
          </a:p>
          <a:p>
            <a:r>
              <a:rPr lang="en-US" altLang="ja-JP" sz="1200" u="sng" dirty="0">
                <a:solidFill>
                  <a:srgbClr val="00A4EF"/>
                </a:solidFill>
                <a:latin typeface="Meiryo UI" panose="020B0604030504040204" pitchFamily="50" charset="-128"/>
                <a:ea typeface="Meiryo UI" panose="020B0604030504040204" pitchFamily="50" charset="-128"/>
              </a:rPr>
              <a:t>https://forms.gle/wdsEeu3sBjyJWPvT8</a:t>
            </a:r>
            <a:endParaRPr kumimoji="1" lang="en-US" altLang="ja-JP" sz="1200" u="sng" dirty="0">
              <a:solidFill>
                <a:srgbClr val="00A4E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FFFBF30-2135-869C-A70E-F951051D8A68}"/>
              </a:ext>
            </a:extLst>
          </p:cNvPr>
          <p:cNvSpPr/>
          <p:nvPr/>
        </p:nvSpPr>
        <p:spPr>
          <a:xfrm>
            <a:off x="-3756" y="9598223"/>
            <a:ext cx="6861756" cy="30777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2">
            <a:extLst>
              <a:ext uri="{FF2B5EF4-FFF2-40B4-BE49-F238E27FC236}">
                <a16:creationId xmlns:a16="http://schemas.microsoft.com/office/drawing/2014/main" id="{D0D615AC-8902-39A2-590F-C38CBFAA2405}"/>
              </a:ext>
            </a:extLst>
          </p:cNvPr>
          <p:cNvSpPr>
            <a:spLocks noChangeArrowheads="1"/>
          </p:cNvSpPr>
          <p:nvPr/>
        </p:nvSpPr>
        <p:spPr bwMode="auto">
          <a:xfrm>
            <a:off x="95208" y="5712653"/>
            <a:ext cx="3220442" cy="306670"/>
          </a:xfrm>
          <a:prstGeom prst="rect">
            <a:avLst/>
          </a:prstGeom>
          <a:solidFill>
            <a:srgbClr val="FFC000"/>
          </a:solidFill>
          <a:ln>
            <a:noFill/>
          </a:ln>
          <a:effectLst/>
        </p:spPr>
        <p:txBody>
          <a:bodyPr wrap="none" anchor="ctr"/>
          <a:lstStyle/>
          <a:p>
            <a:pPr algn="ctr"/>
            <a:r>
              <a:rPr lang="en-US" altLang="ja-JP" sz="16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会 場 周 辺 </a:t>
            </a:r>
            <a:r>
              <a:rPr lang="en-US" altLang="ja-JP" sz="1600" b="1" dirty="0">
                <a:solidFill>
                  <a:schemeClr val="bg1"/>
                </a:solidFill>
                <a:latin typeface="Meiryo UI" panose="020B0604030504040204" pitchFamily="50" charset="-128"/>
                <a:ea typeface="Meiryo UI" panose="020B0604030504040204" pitchFamily="50" charset="-128"/>
              </a:rPr>
              <a:t>】</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34" name="Text Box 107">
            <a:extLst>
              <a:ext uri="{FF2B5EF4-FFF2-40B4-BE49-F238E27FC236}">
                <a16:creationId xmlns:a16="http://schemas.microsoft.com/office/drawing/2014/main" id="{0D3D2107-8DD9-BDC0-2420-F2600086287C}"/>
              </a:ext>
            </a:extLst>
          </p:cNvPr>
          <p:cNvSpPr txBox="1">
            <a:spLocks noChangeArrowheads="1"/>
          </p:cNvSpPr>
          <p:nvPr/>
        </p:nvSpPr>
        <p:spPr bwMode="auto">
          <a:xfrm>
            <a:off x="5566556" y="7281339"/>
            <a:ext cx="140210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900" u="none" dirty="0">
                <a:solidFill>
                  <a:srgbClr val="020812"/>
                </a:solidFill>
                <a:latin typeface="Meiryo UI" panose="020B0604030504040204" pitchFamily="50" charset="-128"/>
                <a:ea typeface="Meiryo UI" panose="020B0604030504040204" pitchFamily="50" charset="-128"/>
              </a:rPr>
              <a:t>↑</a:t>
            </a:r>
            <a:r>
              <a:rPr lang="en-US" altLang="ja-JP" sz="900" u="none" dirty="0">
                <a:solidFill>
                  <a:srgbClr val="020812"/>
                </a:solidFill>
                <a:latin typeface="Meiryo UI" panose="020B0604030504040204" pitchFamily="50" charset="-128"/>
                <a:ea typeface="Meiryo UI" panose="020B0604030504040204" pitchFamily="50" charset="-128"/>
              </a:rPr>
              <a:t>WEB</a:t>
            </a:r>
            <a:r>
              <a:rPr lang="ja-JP" altLang="en-US" sz="900" u="none" dirty="0">
                <a:solidFill>
                  <a:srgbClr val="020812"/>
                </a:solidFill>
                <a:latin typeface="Meiryo UI" panose="020B0604030504040204" pitchFamily="50" charset="-128"/>
                <a:ea typeface="Meiryo UI" panose="020B0604030504040204" pitchFamily="50" charset="-128"/>
              </a:rPr>
              <a:t>申込みは、下記</a:t>
            </a:r>
            <a:r>
              <a:rPr lang="en-US" altLang="ja-JP" sz="900" u="none" dirty="0">
                <a:solidFill>
                  <a:srgbClr val="020812"/>
                </a:solidFill>
                <a:latin typeface="Meiryo UI" panose="020B0604030504040204" pitchFamily="50" charset="-128"/>
                <a:ea typeface="Meiryo UI" panose="020B0604030504040204" pitchFamily="50" charset="-128"/>
              </a:rPr>
              <a:t>URL</a:t>
            </a:r>
            <a:r>
              <a:rPr lang="ja-JP" altLang="en-US" sz="900" u="none" dirty="0">
                <a:solidFill>
                  <a:srgbClr val="020812"/>
                </a:solidFill>
                <a:latin typeface="Meiryo UI" panose="020B0604030504040204" pitchFamily="50" charset="-128"/>
                <a:ea typeface="Meiryo UI" panose="020B0604030504040204" pitchFamily="50" charset="-128"/>
              </a:rPr>
              <a:t>もしくはこちらの</a:t>
            </a:r>
            <a:r>
              <a:rPr lang="en-US" altLang="ja-JP" sz="900" u="none" dirty="0">
                <a:solidFill>
                  <a:srgbClr val="020812"/>
                </a:solidFill>
                <a:latin typeface="Meiryo UI" panose="020B0604030504040204" pitchFamily="50" charset="-128"/>
                <a:ea typeface="Meiryo UI" panose="020B0604030504040204" pitchFamily="50" charset="-128"/>
              </a:rPr>
              <a:t>QR</a:t>
            </a:r>
            <a:r>
              <a:rPr lang="ja-JP" altLang="en-US" sz="900" u="none" dirty="0">
                <a:solidFill>
                  <a:srgbClr val="020812"/>
                </a:solidFill>
                <a:latin typeface="Meiryo UI" panose="020B0604030504040204" pitchFamily="50" charset="-128"/>
                <a:ea typeface="Meiryo UI" panose="020B0604030504040204" pitchFamily="50" charset="-128"/>
              </a:rPr>
              <a:t>コードを読み取り下さい</a:t>
            </a:r>
            <a:endParaRPr lang="en-US" altLang="ja-JP" sz="900" u="none" dirty="0">
              <a:solidFill>
                <a:srgbClr val="020812"/>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48538586-ED0E-3BFA-BE17-3A9958438A54}"/>
              </a:ext>
            </a:extLst>
          </p:cNvPr>
          <p:cNvSpPr txBox="1"/>
          <p:nvPr/>
        </p:nvSpPr>
        <p:spPr>
          <a:xfrm>
            <a:off x="-3756" y="392979"/>
            <a:ext cx="1224208"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企業情報</a:t>
            </a:r>
            <a:r>
              <a:rPr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157B795-FFF7-79FB-8BB6-03F06D2C4D41}"/>
              </a:ext>
            </a:extLst>
          </p:cNvPr>
          <p:cNvSpPr txBox="1"/>
          <p:nvPr/>
        </p:nvSpPr>
        <p:spPr>
          <a:xfrm>
            <a:off x="-6819" y="1909390"/>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1】</a:t>
            </a:r>
            <a:endParaRPr kumimoji="1" lang="ja-JP" altLang="en-US" sz="1300" dirty="0">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57D05992-9787-5B77-6021-7856E5530913}"/>
              </a:ext>
            </a:extLst>
          </p:cNvPr>
          <p:cNvSpPr/>
          <p:nvPr/>
        </p:nvSpPr>
        <p:spPr>
          <a:xfrm>
            <a:off x="5576963" y="260472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F75728B0-E562-427C-9C2A-8B8E660E642B}"/>
              </a:ext>
            </a:extLst>
          </p:cNvPr>
          <p:cNvSpPr/>
          <p:nvPr/>
        </p:nvSpPr>
        <p:spPr>
          <a:xfrm>
            <a:off x="4695054" y="261752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AEDE713-6FFF-D6E5-4767-C45CD0365684}"/>
              </a:ext>
            </a:extLst>
          </p:cNvPr>
          <p:cNvSpPr txBox="1"/>
          <p:nvPr/>
        </p:nvSpPr>
        <p:spPr>
          <a:xfrm>
            <a:off x="-6820" y="2980245"/>
            <a:ext cx="1498253" cy="292388"/>
          </a:xfrm>
          <a:prstGeom prst="rect">
            <a:avLst/>
          </a:prstGeom>
          <a:noFill/>
        </p:spPr>
        <p:txBody>
          <a:bodyPr wrap="square" rtlCol="0">
            <a:spAutoFit/>
          </a:bodyPr>
          <a:lstStyle/>
          <a:p>
            <a:r>
              <a:rPr lang="en-US" altLang="ja-JP" sz="1300">
                <a:latin typeface="Meiryo UI" panose="020B0604030504040204" pitchFamily="50" charset="-128"/>
                <a:ea typeface="Meiryo UI" panose="020B0604030504040204" pitchFamily="50" charset="-128"/>
              </a:rPr>
              <a:t>【</a:t>
            </a:r>
            <a:r>
              <a:rPr lang="ja-JP" altLang="en-US" sz="1300">
                <a:latin typeface="Meiryo UI" panose="020B0604030504040204" pitchFamily="50" charset="-128"/>
                <a:ea typeface="Meiryo UI" panose="020B0604030504040204" pitchFamily="50" charset="-128"/>
              </a:rPr>
              <a:t>参加者情報</a:t>
            </a:r>
            <a:r>
              <a:rPr lang="en-US" altLang="ja-JP" sz="1300">
                <a:latin typeface="Meiryo UI" panose="020B0604030504040204" pitchFamily="50" charset="-128"/>
                <a:ea typeface="Meiryo UI" panose="020B0604030504040204" pitchFamily="50" charset="-128"/>
              </a:rPr>
              <a:t>2】</a:t>
            </a:r>
            <a:endParaRPr kumimoji="1" lang="ja-JP" altLang="en-US" sz="13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D2314FD-2494-1542-838C-59A2E460FA7F}"/>
              </a:ext>
            </a:extLst>
          </p:cNvPr>
          <p:cNvSpPr txBox="1"/>
          <p:nvPr/>
        </p:nvSpPr>
        <p:spPr>
          <a:xfrm>
            <a:off x="-25053" y="4055655"/>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3】</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22" name="Group 106">
            <a:extLst>
              <a:ext uri="{FF2B5EF4-FFF2-40B4-BE49-F238E27FC236}">
                <a16:creationId xmlns:a16="http://schemas.microsoft.com/office/drawing/2014/main" id="{2A530F5B-460B-6030-2BC2-6CF0F7C6E813}"/>
              </a:ext>
            </a:extLst>
          </p:cNvPr>
          <p:cNvGraphicFramePr>
            <a:graphicFrameLocks noGrp="1"/>
          </p:cNvGraphicFramePr>
          <p:nvPr/>
        </p:nvGraphicFramePr>
        <p:xfrm>
          <a:off x="156336" y="3269515"/>
          <a:ext cx="6593983"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106095">
                  <a:extLst>
                    <a:ext uri="{9D8B030D-6E8A-4147-A177-3AD203B41FA5}">
                      <a16:colId xmlns:a16="http://schemas.microsoft.com/office/drawing/2014/main" val="510801032"/>
                    </a:ext>
                  </a:extLst>
                </a:gridCol>
                <a:gridCol w="933450">
                  <a:extLst>
                    <a:ext uri="{9D8B030D-6E8A-4147-A177-3AD203B41FA5}">
                      <a16:colId xmlns:a16="http://schemas.microsoft.com/office/drawing/2014/main" val="20001"/>
                    </a:ext>
                  </a:extLst>
                </a:gridCol>
                <a:gridCol w="2470419">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graphicFrame>
        <p:nvGraphicFramePr>
          <p:cNvPr id="23" name="Group 106">
            <a:extLst>
              <a:ext uri="{FF2B5EF4-FFF2-40B4-BE49-F238E27FC236}">
                <a16:creationId xmlns:a16="http://schemas.microsoft.com/office/drawing/2014/main" id="{409EC85E-8E30-2F91-82C3-BD59B6330A94}"/>
              </a:ext>
            </a:extLst>
          </p:cNvPr>
          <p:cNvGraphicFramePr>
            <a:graphicFrameLocks noGrp="1"/>
          </p:cNvGraphicFramePr>
          <p:nvPr/>
        </p:nvGraphicFramePr>
        <p:xfrm>
          <a:off x="156337" y="4333458"/>
          <a:ext cx="6585267" cy="757096"/>
        </p:xfrm>
        <a:graphic>
          <a:graphicData uri="http://schemas.openxmlformats.org/drawingml/2006/table">
            <a:tbl>
              <a:tblPr/>
              <a:tblGrid>
                <a:gridCol w="1082586">
                  <a:extLst>
                    <a:ext uri="{9D8B030D-6E8A-4147-A177-3AD203B41FA5}">
                      <a16:colId xmlns:a16="http://schemas.microsoft.com/office/drawing/2014/main" val="20000"/>
                    </a:ext>
                  </a:extLst>
                </a:gridCol>
                <a:gridCol w="2107527">
                  <a:extLst>
                    <a:ext uri="{9D8B030D-6E8A-4147-A177-3AD203B41FA5}">
                      <a16:colId xmlns:a16="http://schemas.microsoft.com/office/drawing/2014/main" val="510801032"/>
                    </a:ext>
                  </a:extLst>
                </a:gridCol>
                <a:gridCol w="946150">
                  <a:extLst>
                    <a:ext uri="{9D8B030D-6E8A-4147-A177-3AD203B41FA5}">
                      <a16:colId xmlns:a16="http://schemas.microsoft.com/office/drawing/2014/main" val="20001"/>
                    </a:ext>
                  </a:extLst>
                </a:gridCol>
                <a:gridCol w="2449004">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2" name="楕円 31">
            <a:extLst>
              <a:ext uri="{FF2B5EF4-FFF2-40B4-BE49-F238E27FC236}">
                <a16:creationId xmlns:a16="http://schemas.microsoft.com/office/drawing/2014/main" id="{DF7BE22F-F73A-B71A-DFD3-94EE4FBA1886}"/>
              </a:ext>
            </a:extLst>
          </p:cNvPr>
          <p:cNvSpPr/>
          <p:nvPr/>
        </p:nvSpPr>
        <p:spPr>
          <a:xfrm>
            <a:off x="5576963" y="3660033"/>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47600C0B-1879-420F-9C7C-AB14EDE9A74D}"/>
              </a:ext>
            </a:extLst>
          </p:cNvPr>
          <p:cNvSpPr/>
          <p:nvPr/>
        </p:nvSpPr>
        <p:spPr>
          <a:xfrm>
            <a:off x="4695054" y="3672830"/>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D84D298E-8246-98E3-E54D-B6794B406BA0}"/>
              </a:ext>
            </a:extLst>
          </p:cNvPr>
          <p:cNvSpPr/>
          <p:nvPr/>
        </p:nvSpPr>
        <p:spPr>
          <a:xfrm>
            <a:off x="5566556" y="471853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821F1FC3-A453-327D-7F89-A73CBDB6B6BF}"/>
              </a:ext>
            </a:extLst>
          </p:cNvPr>
          <p:cNvSpPr/>
          <p:nvPr/>
        </p:nvSpPr>
        <p:spPr>
          <a:xfrm>
            <a:off x="4684647" y="473133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F3DE7BF-6AA3-47F2-BCAB-6558D7DED9DA}"/>
              </a:ext>
            </a:extLst>
          </p:cNvPr>
          <p:cNvSpPr txBox="1"/>
          <p:nvPr/>
        </p:nvSpPr>
        <p:spPr>
          <a:xfrm>
            <a:off x="76007" y="5130456"/>
            <a:ext cx="6702230" cy="554062"/>
          </a:xfrm>
          <a:prstGeom prst="rect">
            <a:avLst/>
          </a:prstGeom>
          <a:noFill/>
        </p:spPr>
        <p:txBody>
          <a:bodyPr wrap="square">
            <a:spAutoFit/>
          </a:bodyPr>
          <a:lstStyle/>
          <a:p>
            <a:pPr>
              <a:lnSpc>
                <a:spcPts val="9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900"/>
              </a:lnSpc>
              <a:defRPr/>
            </a:pPr>
            <a:r>
              <a:rPr lang="ja-JP" altLang="en-US" sz="800" u="none" dirty="0">
                <a:latin typeface="AR P丸ゴシック体M" pitchFamily="50" charset="-128"/>
                <a:ea typeface="AR P丸ゴシック体M" pitchFamily="50" charset="-128"/>
              </a:rPr>
              <a:t>　　セミナーご応募の際にお伺いする個人情報は、石川県で実施する事業で使用します（参加者名簿の作成、セミナー開催に関する連絡及び</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情報提供等）。また、お客様の同意がある場合及び法令等に基づく要請があった場合を除き、当該個人情報の第三者への提供または開示を</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いたしません。ご提供いただいた個人情報を正確に処理するように努めます。</a:t>
            </a:r>
          </a:p>
        </p:txBody>
      </p:sp>
      <p:pic>
        <p:nvPicPr>
          <p:cNvPr id="11" name="図 10">
            <a:extLst>
              <a:ext uri="{FF2B5EF4-FFF2-40B4-BE49-F238E27FC236}">
                <a16:creationId xmlns:a16="http://schemas.microsoft.com/office/drawing/2014/main" id="{A25A379F-0452-160F-0B53-801267D1C54E}"/>
              </a:ext>
            </a:extLst>
          </p:cNvPr>
          <p:cNvPicPr>
            <a:picLocks noChangeAspect="1"/>
          </p:cNvPicPr>
          <p:nvPr/>
        </p:nvPicPr>
        <p:blipFill>
          <a:blip r:embed="rId3"/>
          <a:stretch>
            <a:fillRect/>
          </a:stretch>
        </p:blipFill>
        <p:spPr>
          <a:xfrm>
            <a:off x="5684796" y="6231912"/>
            <a:ext cx="1056808" cy="1056808"/>
          </a:xfrm>
          <a:prstGeom prst="rect">
            <a:avLst/>
          </a:prstGeom>
        </p:spPr>
      </p:pic>
    </p:spTree>
    <p:extLst>
      <p:ext uri="{BB962C8B-B14F-4D97-AF65-F5344CB8AC3E}">
        <p14:creationId xmlns:p14="http://schemas.microsoft.com/office/powerpoint/2010/main" val="2089311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1911</TotalTime>
  <Words>303</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P丸ゴシック体M</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Hirama Kazuto (平間 和人)</dc:creator>
  <cp:lastModifiedBy>HW53749</cp:lastModifiedBy>
  <cp:revision>39</cp:revision>
  <cp:lastPrinted>2023-07-20T07:03:57Z</cp:lastPrinted>
  <dcterms:created xsi:type="dcterms:W3CDTF">2023-07-14T13:25:46Z</dcterms:created>
  <dcterms:modified xsi:type="dcterms:W3CDTF">2024-10-09T11:25:01Z</dcterms:modified>
</cp:coreProperties>
</file>