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Lst>
  <p:sldIdLst>
    <p:sldId id="264" r:id="rId2"/>
    <p:sldId id="266" r:id="rId3"/>
  </p:sldIdLst>
  <p:sldSz cx="7559675" cy="10691813"/>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72C4"/>
    <a:srgbClr val="D7E7F5"/>
    <a:srgbClr val="12F69A"/>
    <a:srgbClr val="EBFFEB"/>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189" autoAdjust="0"/>
    <p:restoredTop sz="94660"/>
  </p:normalViewPr>
  <p:slideViewPr>
    <p:cSldViewPr snapToGrid="0">
      <p:cViewPr>
        <p:scale>
          <a:sx n="75" d="100"/>
          <a:sy n="75" d="100"/>
        </p:scale>
        <p:origin x="1332"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4960"/>
            </a:lvl1pPr>
          </a:lstStyle>
          <a:p>
            <a:r>
              <a:rPr lang="ja-JP" altLang="en-US"/>
              <a:t>マスター タイトルの書式設定</a:t>
            </a:r>
            <a:endParaRPr lang="en-US" dirty="0"/>
          </a:p>
        </p:txBody>
      </p:sp>
      <p:sp>
        <p:nvSpPr>
          <p:cNvPr id="3" name="Subtitle 2"/>
          <p:cNvSpPr>
            <a:spLocks noGrp="1"/>
          </p:cNvSpPr>
          <p:nvPr>
            <p:ph type="subTitle" idx="1"/>
          </p:nvPr>
        </p:nvSpPr>
        <p:spPr>
          <a:xfrm>
            <a:off x="944960" y="5615678"/>
            <a:ext cx="5669756" cy="2581379"/>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263E088D-7F95-48BD-99D4-9B5C0B3C5CAC}" type="datetimeFigureOut">
              <a:rPr kumimoji="1" lang="ja-JP" altLang="en-US" smtClean="0"/>
              <a:t>2024/12/23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5969EFE-E55D-44C9-8298-4FC9FB4487B6}" type="slidenum">
              <a:rPr kumimoji="1" lang="ja-JP" altLang="en-US" smtClean="0"/>
              <a:t>‹#›</a:t>
            </a:fld>
            <a:endParaRPr kumimoji="1" lang="ja-JP" altLang="en-US"/>
          </a:p>
        </p:txBody>
      </p:sp>
    </p:spTree>
    <p:extLst>
      <p:ext uri="{BB962C8B-B14F-4D97-AF65-F5344CB8AC3E}">
        <p14:creationId xmlns:p14="http://schemas.microsoft.com/office/powerpoint/2010/main" val="30504767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63E088D-7F95-48BD-99D4-9B5C0B3C5CAC}" type="datetimeFigureOut">
              <a:rPr kumimoji="1" lang="ja-JP" altLang="en-US" smtClean="0"/>
              <a:t>2024/12/23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5969EFE-E55D-44C9-8298-4FC9FB4487B6}" type="slidenum">
              <a:rPr kumimoji="1" lang="ja-JP" altLang="en-US" smtClean="0"/>
              <a:t>‹#›</a:t>
            </a:fld>
            <a:endParaRPr kumimoji="1" lang="ja-JP" altLang="en-US"/>
          </a:p>
        </p:txBody>
      </p:sp>
    </p:spTree>
    <p:extLst>
      <p:ext uri="{BB962C8B-B14F-4D97-AF65-F5344CB8AC3E}">
        <p14:creationId xmlns:p14="http://schemas.microsoft.com/office/powerpoint/2010/main" val="673162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63E088D-7F95-48BD-99D4-9B5C0B3C5CAC}" type="datetimeFigureOut">
              <a:rPr kumimoji="1" lang="ja-JP" altLang="en-US" smtClean="0"/>
              <a:t>2024/12/23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5969EFE-E55D-44C9-8298-4FC9FB4487B6}" type="slidenum">
              <a:rPr kumimoji="1" lang="ja-JP" altLang="en-US" smtClean="0"/>
              <a:t>‹#›</a:t>
            </a:fld>
            <a:endParaRPr kumimoji="1" lang="ja-JP" altLang="en-US"/>
          </a:p>
        </p:txBody>
      </p:sp>
    </p:spTree>
    <p:extLst>
      <p:ext uri="{BB962C8B-B14F-4D97-AF65-F5344CB8AC3E}">
        <p14:creationId xmlns:p14="http://schemas.microsoft.com/office/powerpoint/2010/main" val="28748053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タイトル 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88068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63E088D-7F95-48BD-99D4-9B5C0B3C5CAC}" type="datetimeFigureOut">
              <a:rPr kumimoji="1" lang="ja-JP" altLang="en-US" smtClean="0"/>
              <a:t>2024/12/23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5969EFE-E55D-44C9-8298-4FC9FB4487B6}" type="slidenum">
              <a:rPr kumimoji="1" lang="ja-JP" altLang="en-US" smtClean="0"/>
              <a:t>‹#›</a:t>
            </a:fld>
            <a:endParaRPr kumimoji="1" lang="ja-JP" altLang="en-US"/>
          </a:p>
        </p:txBody>
      </p:sp>
    </p:spTree>
    <p:extLst>
      <p:ext uri="{BB962C8B-B14F-4D97-AF65-F5344CB8AC3E}">
        <p14:creationId xmlns:p14="http://schemas.microsoft.com/office/powerpoint/2010/main" val="30641173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515791" y="7155103"/>
            <a:ext cx="6520220" cy="2338833"/>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263E088D-7F95-48BD-99D4-9B5C0B3C5CAC}" type="datetimeFigureOut">
              <a:rPr kumimoji="1" lang="ja-JP" altLang="en-US" smtClean="0"/>
              <a:t>2024/12/23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5969EFE-E55D-44C9-8298-4FC9FB4487B6}" type="slidenum">
              <a:rPr kumimoji="1" lang="ja-JP" altLang="en-US" smtClean="0"/>
              <a:t>‹#›</a:t>
            </a:fld>
            <a:endParaRPr kumimoji="1" lang="ja-JP" altLang="en-US"/>
          </a:p>
        </p:txBody>
      </p:sp>
    </p:spTree>
    <p:extLst>
      <p:ext uri="{BB962C8B-B14F-4D97-AF65-F5344CB8AC3E}">
        <p14:creationId xmlns:p14="http://schemas.microsoft.com/office/powerpoint/2010/main" val="23332166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519728" y="2846200"/>
            <a:ext cx="3212862" cy="678385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827085" y="2846200"/>
            <a:ext cx="3212862" cy="678385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263E088D-7F95-48BD-99D4-9B5C0B3C5CAC}" type="datetimeFigureOut">
              <a:rPr kumimoji="1" lang="ja-JP" altLang="en-US" smtClean="0"/>
              <a:t>2024/12/23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5969EFE-E55D-44C9-8298-4FC9FB4487B6}" type="slidenum">
              <a:rPr kumimoji="1" lang="ja-JP" altLang="en-US" smtClean="0"/>
              <a:t>‹#›</a:t>
            </a:fld>
            <a:endParaRPr kumimoji="1" lang="ja-JP" altLang="en-US"/>
          </a:p>
        </p:txBody>
      </p:sp>
    </p:spTree>
    <p:extLst>
      <p:ext uri="{BB962C8B-B14F-4D97-AF65-F5344CB8AC3E}">
        <p14:creationId xmlns:p14="http://schemas.microsoft.com/office/powerpoint/2010/main" val="2037470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ja-JP" altLang="en-US"/>
              <a:t>マスター テキストの書式設定</a:t>
            </a:r>
          </a:p>
        </p:txBody>
      </p:sp>
      <p:sp>
        <p:nvSpPr>
          <p:cNvPr id="4" name="Content Placeholder 3"/>
          <p:cNvSpPr>
            <a:spLocks noGrp="1"/>
          </p:cNvSpPr>
          <p:nvPr>
            <p:ph sz="half" idx="2"/>
          </p:nvPr>
        </p:nvSpPr>
        <p:spPr>
          <a:xfrm>
            <a:off x="520713" y="3905482"/>
            <a:ext cx="3198096" cy="57443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ja-JP" altLang="en-US"/>
              <a:t>マスター テキストの書式設定</a:t>
            </a:r>
          </a:p>
        </p:txBody>
      </p:sp>
      <p:sp>
        <p:nvSpPr>
          <p:cNvPr id="6" name="Content Placeholder 5"/>
          <p:cNvSpPr>
            <a:spLocks noGrp="1"/>
          </p:cNvSpPr>
          <p:nvPr>
            <p:ph sz="quarter" idx="4"/>
          </p:nvPr>
        </p:nvSpPr>
        <p:spPr>
          <a:xfrm>
            <a:off x="3827086" y="3905482"/>
            <a:ext cx="3213847" cy="57443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263E088D-7F95-48BD-99D4-9B5C0B3C5CAC}" type="datetimeFigureOut">
              <a:rPr kumimoji="1" lang="ja-JP" altLang="en-US" smtClean="0"/>
              <a:t>2024/12/23</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25969EFE-E55D-44C9-8298-4FC9FB4487B6}" type="slidenum">
              <a:rPr kumimoji="1" lang="ja-JP" altLang="en-US" smtClean="0"/>
              <a:t>‹#›</a:t>
            </a:fld>
            <a:endParaRPr kumimoji="1" lang="ja-JP" altLang="en-US"/>
          </a:p>
        </p:txBody>
      </p:sp>
    </p:spTree>
    <p:extLst>
      <p:ext uri="{BB962C8B-B14F-4D97-AF65-F5344CB8AC3E}">
        <p14:creationId xmlns:p14="http://schemas.microsoft.com/office/powerpoint/2010/main" val="29883393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263E088D-7F95-48BD-99D4-9B5C0B3C5CAC}" type="datetimeFigureOut">
              <a:rPr kumimoji="1" lang="ja-JP" altLang="en-US" smtClean="0"/>
              <a:t>2024/12/23</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25969EFE-E55D-44C9-8298-4FC9FB4487B6}" type="slidenum">
              <a:rPr kumimoji="1" lang="ja-JP" altLang="en-US" smtClean="0"/>
              <a:t>‹#›</a:t>
            </a:fld>
            <a:endParaRPr kumimoji="1" lang="ja-JP" altLang="en-US"/>
          </a:p>
        </p:txBody>
      </p:sp>
    </p:spTree>
    <p:extLst>
      <p:ext uri="{BB962C8B-B14F-4D97-AF65-F5344CB8AC3E}">
        <p14:creationId xmlns:p14="http://schemas.microsoft.com/office/powerpoint/2010/main" val="29830289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3E088D-7F95-48BD-99D4-9B5C0B3C5CAC}" type="datetimeFigureOut">
              <a:rPr kumimoji="1" lang="ja-JP" altLang="en-US" smtClean="0"/>
              <a:t>2024/12/23</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25969EFE-E55D-44C9-8298-4FC9FB4487B6}" type="slidenum">
              <a:rPr kumimoji="1" lang="ja-JP" altLang="en-US" smtClean="0"/>
              <a:t>‹#›</a:t>
            </a:fld>
            <a:endParaRPr kumimoji="1" lang="ja-JP" altLang="en-US"/>
          </a:p>
        </p:txBody>
      </p:sp>
    </p:spTree>
    <p:extLst>
      <p:ext uri="{BB962C8B-B14F-4D97-AF65-F5344CB8AC3E}">
        <p14:creationId xmlns:p14="http://schemas.microsoft.com/office/powerpoint/2010/main" val="2021874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ja-JP" altLang="en-US"/>
              <a:t>マスター タイトルの書式設定</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63E088D-7F95-48BD-99D4-9B5C0B3C5CAC}" type="datetimeFigureOut">
              <a:rPr kumimoji="1" lang="ja-JP" altLang="en-US" smtClean="0"/>
              <a:t>2024/12/23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5969EFE-E55D-44C9-8298-4FC9FB4487B6}" type="slidenum">
              <a:rPr kumimoji="1" lang="ja-JP" altLang="en-US" smtClean="0"/>
              <a:t>‹#›</a:t>
            </a:fld>
            <a:endParaRPr kumimoji="1" lang="ja-JP" altLang="en-US"/>
          </a:p>
        </p:txBody>
      </p:sp>
    </p:spTree>
    <p:extLst>
      <p:ext uri="{BB962C8B-B14F-4D97-AF65-F5344CB8AC3E}">
        <p14:creationId xmlns:p14="http://schemas.microsoft.com/office/powerpoint/2010/main" val="40440608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63E088D-7F95-48BD-99D4-9B5C0B3C5CAC}" type="datetimeFigureOut">
              <a:rPr kumimoji="1" lang="ja-JP" altLang="en-US" smtClean="0"/>
              <a:t>2024/12/23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5969EFE-E55D-44C9-8298-4FC9FB4487B6}" type="slidenum">
              <a:rPr kumimoji="1" lang="ja-JP" altLang="en-US" smtClean="0"/>
              <a:t>‹#›</a:t>
            </a:fld>
            <a:endParaRPr kumimoji="1" lang="ja-JP" altLang="en-US"/>
          </a:p>
        </p:txBody>
      </p:sp>
    </p:spTree>
    <p:extLst>
      <p:ext uri="{BB962C8B-B14F-4D97-AF65-F5344CB8AC3E}">
        <p14:creationId xmlns:p14="http://schemas.microsoft.com/office/powerpoint/2010/main" val="35694889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263E088D-7F95-48BD-99D4-9B5C0B3C5CAC}" type="datetimeFigureOut">
              <a:rPr kumimoji="1" lang="ja-JP" altLang="en-US" smtClean="0"/>
              <a:t>2024/12/23</a:t>
            </a:fld>
            <a:endParaRPr kumimoji="1" lang="ja-JP" altLang="en-US"/>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25969EFE-E55D-44C9-8298-4FC9FB4487B6}" type="slidenum">
              <a:rPr kumimoji="1" lang="ja-JP" altLang="en-US" smtClean="0"/>
              <a:t>‹#›</a:t>
            </a:fld>
            <a:endParaRPr kumimoji="1" lang="ja-JP" altLang="en-US"/>
          </a:p>
        </p:txBody>
      </p:sp>
    </p:spTree>
    <p:extLst>
      <p:ext uri="{BB962C8B-B14F-4D97-AF65-F5344CB8AC3E}">
        <p14:creationId xmlns:p14="http://schemas.microsoft.com/office/powerpoint/2010/main" val="2776611132"/>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txStyles>
    <p:titleStyle>
      <a:lvl1pPr algn="l" defTabSz="755934" rtl="0" eaLnBrk="1" latinLnBrk="0" hangingPunct="1">
        <a:lnSpc>
          <a:spcPct val="90000"/>
        </a:lnSpc>
        <a:spcBef>
          <a:spcPct val="0"/>
        </a:spcBef>
        <a:buNone/>
        <a:defRPr kumimoji="1"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kumimoji="1"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kumimoji="1"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kumimoji="1"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9pPr>
    </p:bodyStyle>
    <p:otherStyle>
      <a:defPPr>
        <a:defRPr lang="en-US"/>
      </a:defPPr>
      <a:lvl1pPr marL="0" algn="l" defTabSz="755934" rtl="0" eaLnBrk="1" latinLnBrk="0" hangingPunct="1">
        <a:defRPr kumimoji="1" sz="1488" kern="1200">
          <a:solidFill>
            <a:schemeClr val="tx1"/>
          </a:solidFill>
          <a:latin typeface="+mn-lt"/>
          <a:ea typeface="+mn-ea"/>
          <a:cs typeface="+mn-cs"/>
        </a:defRPr>
      </a:lvl1pPr>
      <a:lvl2pPr marL="377967" algn="l" defTabSz="755934" rtl="0" eaLnBrk="1" latinLnBrk="0" hangingPunct="1">
        <a:defRPr kumimoji="1" sz="1488" kern="1200">
          <a:solidFill>
            <a:schemeClr val="tx1"/>
          </a:solidFill>
          <a:latin typeface="+mn-lt"/>
          <a:ea typeface="+mn-ea"/>
          <a:cs typeface="+mn-cs"/>
        </a:defRPr>
      </a:lvl2pPr>
      <a:lvl3pPr marL="755934" algn="l" defTabSz="755934" rtl="0" eaLnBrk="1" latinLnBrk="0" hangingPunct="1">
        <a:defRPr kumimoji="1" sz="1488" kern="1200">
          <a:solidFill>
            <a:schemeClr val="tx1"/>
          </a:solidFill>
          <a:latin typeface="+mn-lt"/>
          <a:ea typeface="+mn-ea"/>
          <a:cs typeface="+mn-cs"/>
        </a:defRPr>
      </a:lvl3pPr>
      <a:lvl4pPr marL="1133902" algn="l" defTabSz="755934" rtl="0" eaLnBrk="1" latinLnBrk="0" hangingPunct="1">
        <a:defRPr kumimoji="1" sz="1488" kern="1200">
          <a:solidFill>
            <a:schemeClr val="tx1"/>
          </a:solidFill>
          <a:latin typeface="+mn-lt"/>
          <a:ea typeface="+mn-ea"/>
          <a:cs typeface="+mn-cs"/>
        </a:defRPr>
      </a:lvl4pPr>
      <a:lvl5pPr marL="1511869" algn="l" defTabSz="755934" rtl="0" eaLnBrk="1" latinLnBrk="0" hangingPunct="1">
        <a:defRPr kumimoji="1" sz="1488" kern="1200">
          <a:solidFill>
            <a:schemeClr val="tx1"/>
          </a:solidFill>
          <a:latin typeface="+mn-lt"/>
          <a:ea typeface="+mn-ea"/>
          <a:cs typeface="+mn-cs"/>
        </a:defRPr>
      </a:lvl5pPr>
      <a:lvl6pPr marL="1889836" algn="l" defTabSz="755934" rtl="0" eaLnBrk="1" latinLnBrk="0" hangingPunct="1">
        <a:defRPr kumimoji="1" sz="1488" kern="1200">
          <a:solidFill>
            <a:schemeClr val="tx1"/>
          </a:solidFill>
          <a:latin typeface="+mn-lt"/>
          <a:ea typeface="+mn-ea"/>
          <a:cs typeface="+mn-cs"/>
        </a:defRPr>
      </a:lvl6pPr>
      <a:lvl7pPr marL="2267803" algn="l" defTabSz="755934" rtl="0" eaLnBrk="1" latinLnBrk="0" hangingPunct="1">
        <a:defRPr kumimoji="1" sz="1488" kern="1200">
          <a:solidFill>
            <a:schemeClr val="tx1"/>
          </a:solidFill>
          <a:latin typeface="+mn-lt"/>
          <a:ea typeface="+mn-ea"/>
          <a:cs typeface="+mn-cs"/>
        </a:defRPr>
      </a:lvl7pPr>
      <a:lvl8pPr marL="2645771" algn="l" defTabSz="755934" rtl="0" eaLnBrk="1" latinLnBrk="0" hangingPunct="1">
        <a:defRPr kumimoji="1" sz="1488" kern="1200">
          <a:solidFill>
            <a:schemeClr val="tx1"/>
          </a:solidFill>
          <a:latin typeface="+mn-lt"/>
          <a:ea typeface="+mn-ea"/>
          <a:cs typeface="+mn-cs"/>
        </a:defRPr>
      </a:lvl8pPr>
      <a:lvl9pPr marL="3023738" algn="l" defTabSz="755934" rtl="0" eaLnBrk="1" latinLnBrk="0" hangingPunct="1">
        <a:defRPr kumimoji="1"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2.xml"/><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85B51DE3-291B-20F3-1297-A6163583DEA4}"/>
              </a:ext>
            </a:extLst>
          </p:cNvPr>
          <p:cNvPicPr>
            <a:picLocks noChangeAspect="1"/>
          </p:cNvPicPr>
          <p:nvPr/>
        </p:nvPicPr>
        <p:blipFill>
          <a:blip r:embed="rId2">
            <a:alphaModFix/>
            <a:duotone>
              <a:schemeClr val="accent5">
                <a:shade val="45000"/>
                <a:satMod val="135000"/>
              </a:schemeClr>
              <a:prstClr val="white"/>
            </a:duotone>
            <a:extLst>
              <a:ext uri="{BEBA8EAE-BF5A-486C-A8C5-ECC9F3942E4B}">
                <a14:imgProps xmlns:a14="http://schemas.microsoft.com/office/drawing/2010/main">
                  <a14:imgLayer r:embed="rId3">
                    <a14:imgEffect>
                      <a14:colorTemperature colorTemp="11306"/>
                    </a14:imgEffect>
                    <a14:imgEffect>
                      <a14:saturation sat="400000"/>
                    </a14:imgEffect>
                  </a14:imgLayer>
                </a14:imgProps>
              </a:ext>
            </a:extLst>
          </a:blip>
          <a:stretch>
            <a:fillRect/>
          </a:stretch>
        </p:blipFill>
        <p:spPr>
          <a:xfrm>
            <a:off x="47105" y="141958"/>
            <a:ext cx="7484532" cy="4245251"/>
          </a:xfrm>
          <a:prstGeom prst="rect">
            <a:avLst/>
          </a:prstGeom>
        </p:spPr>
      </p:pic>
      <p:sp>
        <p:nvSpPr>
          <p:cNvPr id="5" name="TextBox 35">
            <a:extLst>
              <a:ext uri="{FF2B5EF4-FFF2-40B4-BE49-F238E27FC236}">
                <a16:creationId xmlns:a16="http://schemas.microsoft.com/office/drawing/2014/main" id="{E4C35587-37FB-AFFA-C77B-3D8400F515A4}"/>
              </a:ext>
            </a:extLst>
          </p:cNvPr>
          <p:cNvSpPr txBox="1"/>
          <p:nvPr/>
        </p:nvSpPr>
        <p:spPr>
          <a:xfrm>
            <a:off x="290237" y="2894681"/>
            <a:ext cx="7248723" cy="970458"/>
          </a:xfrm>
          <a:prstGeom prst="rect">
            <a:avLst/>
          </a:prstGeom>
          <a:noFill/>
          <a:ln>
            <a:noFill/>
          </a:ln>
        </p:spPr>
        <p:txBody>
          <a:bodyPr wrap="square" rtlCol="0">
            <a:spAutoFit/>
          </a:bodyPr>
          <a:lstStyle/>
          <a:p>
            <a:endParaRPr lang="en-US" altLang="ja-JP" sz="400" b="1" dirty="0">
              <a:solidFill>
                <a:schemeClr val="accent6">
                  <a:lumMod val="50000"/>
                </a:schemeClr>
              </a:solidFill>
              <a:latin typeface="Meiryo UI" panose="020B0604030504040204" pitchFamily="50" charset="-128"/>
              <a:ea typeface="Meiryo UI" panose="020B0604030504040204" pitchFamily="50" charset="-128"/>
            </a:endParaRPr>
          </a:p>
          <a:p>
            <a:pPr>
              <a:lnSpc>
                <a:spcPts val="2200"/>
              </a:lnSpc>
            </a:pPr>
            <a:r>
              <a:rPr lang="ja-JP" altLang="en-US" sz="1600" dirty="0">
                <a:latin typeface="Meiryo UI" panose="020B0604030504040204" pitchFamily="50" charset="-128"/>
                <a:ea typeface="Meiryo UI" panose="020B0604030504040204" pitchFamily="50" charset="-128"/>
              </a:rPr>
              <a:t>日　時 ：</a:t>
            </a:r>
            <a:r>
              <a:rPr lang="ja-JP" altLang="en-US" sz="2400" b="1" dirty="0">
                <a:latin typeface="Meiryo UI" panose="020B0604030504040204" pitchFamily="50" charset="-128"/>
                <a:ea typeface="Meiryo UI" panose="020B0604030504040204" pitchFamily="50" charset="-128"/>
              </a:rPr>
              <a:t>２</a:t>
            </a:r>
            <a:r>
              <a:rPr lang="ja-JP" altLang="en-US" sz="1600" b="1" dirty="0">
                <a:latin typeface="Meiryo UI" panose="020B0604030504040204" pitchFamily="50" charset="-128"/>
                <a:ea typeface="Meiryo UI" panose="020B0604030504040204" pitchFamily="50" charset="-128"/>
              </a:rPr>
              <a:t>月</a:t>
            </a:r>
            <a:r>
              <a:rPr lang="ja-JP" altLang="en-US" sz="2400" b="1" dirty="0">
                <a:latin typeface="Meiryo UI" panose="020B0604030504040204" pitchFamily="50" charset="-128"/>
                <a:ea typeface="Meiryo UI" panose="020B0604030504040204" pitchFamily="50" charset="-128"/>
              </a:rPr>
              <a:t>６</a:t>
            </a:r>
            <a:r>
              <a:rPr lang="ja-JP" altLang="en-US" sz="1600" b="1" dirty="0">
                <a:latin typeface="Meiryo UI" panose="020B0604030504040204" pitchFamily="50" charset="-128"/>
                <a:ea typeface="Meiryo UI" panose="020B0604030504040204" pitchFamily="50" charset="-128"/>
              </a:rPr>
              <a:t>日（木）</a:t>
            </a:r>
            <a:r>
              <a:rPr lang="ja-JP" altLang="en-US" sz="2000" b="1" dirty="0">
                <a:latin typeface="Meiryo UI" panose="020B0604030504040204" pitchFamily="50" charset="-128"/>
                <a:ea typeface="Meiryo UI" panose="020B0604030504040204" pitchFamily="50" charset="-128"/>
              </a:rPr>
              <a:t>９</a:t>
            </a:r>
            <a:r>
              <a:rPr lang="en-US" altLang="ja-JP" sz="2000" b="1" dirty="0">
                <a:latin typeface="Meiryo UI" panose="020B0604030504040204" pitchFamily="50" charset="-128"/>
                <a:ea typeface="Meiryo UI" panose="020B0604030504040204" pitchFamily="50" charset="-128"/>
              </a:rPr>
              <a:t>:</a:t>
            </a:r>
            <a:r>
              <a:rPr lang="ja-JP" altLang="en-US" sz="2000" b="1" dirty="0">
                <a:latin typeface="Meiryo UI" panose="020B0604030504040204" pitchFamily="50" charset="-128"/>
                <a:ea typeface="Meiryo UI" panose="020B0604030504040204" pitchFamily="50" charset="-128"/>
              </a:rPr>
              <a:t>００～１６</a:t>
            </a:r>
            <a:r>
              <a:rPr lang="en-US" altLang="ja-JP" sz="2000" b="1" dirty="0">
                <a:latin typeface="Meiryo UI" panose="020B0604030504040204" pitchFamily="50" charset="-128"/>
                <a:ea typeface="Meiryo UI" panose="020B0604030504040204" pitchFamily="50" charset="-128"/>
              </a:rPr>
              <a:t>:</a:t>
            </a:r>
            <a:r>
              <a:rPr lang="ja-JP" altLang="en-US" sz="2000" b="1" dirty="0">
                <a:latin typeface="Meiryo UI" panose="020B0604030504040204" pitchFamily="50" charset="-128"/>
                <a:ea typeface="Meiryo UI" panose="020B0604030504040204" pitchFamily="50" charset="-128"/>
              </a:rPr>
              <a:t>４０</a:t>
            </a:r>
            <a:endParaRPr lang="en-US" altLang="ja-JP" sz="2000" b="1" dirty="0">
              <a:latin typeface="Meiryo UI" panose="020B0604030504040204" pitchFamily="50" charset="-128"/>
              <a:ea typeface="Meiryo UI" panose="020B0604030504040204" pitchFamily="50" charset="-128"/>
            </a:endParaRPr>
          </a:p>
          <a:p>
            <a:pPr>
              <a:lnSpc>
                <a:spcPts val="2200"/>
              </a:lnSpc>
            </a:pPr>
            <a:r>
              <a:rPr lang="ja-JP" altLang="en-US" sz="1600" dirty="0">
                <a:latin typeface="Meiryo UI" panose="020B0604030504040204" pitchFamily="50" charset="-128"/>
                <a:ea typeface="Meiryo UI" panose="020B0604030504040204" pitchFamily="50" charset="-128"/>
              </a:rPr>
              <a:t>場　所 ：石川県庁 行政庁舎 １０階　１００２会議室</a:t>
            </a:r>
            <a:endParaRPr lang="en-US" altLang="ja-JP" sz="1600" dirty="0">
              <a:latin typeface="Meiryo UI" panose="020B0604030504040204" pitchFamily="50" charset="-128"/>
              <a:ea typeface="Meiryo UI" panose="020B0604030504040204" pitchFamily="50" charset="-128"/>
            </a:endParaRPr>
          </a:p>
          <a:p>
            <a:pPr>
              <a:lnSpc>
                <a:spcPts val="2200"/>
              </a:lnSpc>
            </a:pPr>
            <a:r>
              <a:rPr lang="ja-JP" altLang="en-US" sz="1600" dirty="0">
                <a:latin typeface="Meiryo UI" panose="020B0604030504040204" pitchFamily="50" charset="-128"/>
                <a:ea typeface="Meiryo UI" panose="020B0604030504040204" pitchFamily="50" charset="-128"/>
              </a:rPr>
              <a:t>対象者：県内企業担当者</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機械・繊維・食品製造業 等</a:t>
            </a:r>
            <a:r>
              <a:rPr lang="en-US" altLang="ja-JP" sz="1600" dirty="0">
                <a:latin typeface="Meiryo UI" panose="020B0604030504040204" pitchFamily="50" charset="-128"/>
                <a:ea typeface="Meiryo UI" panose="020B0604030504040204" pitchFamily="50" charset="-128"/>
              </a:rPr>
              <a:t>)</a:t>
            </a:r>
          </a:p>
        </p:txBody>
      </p:sp>
      <p:sp>
        <p:nvSpPr>
          <p:cNvPr id="6" name="テキスト ボックス 5">
            <a:extLst>
              <a:ext uri="{FF2B5EF4-FFF2-40B4-BE49-F238E27FC236}">
                <a16:creationId xmlns:a16="http://schemas.microsoft.com/office/drawing/2014/main" id="{6DE80349-EB5C-8E9F-7CF5-89D55A538216}"/>
              </a:ext>
            </a:extLst>
          </p:cNvPr>
          <p:cNvSpPr txBox="1"/>
          <p:nvPr/>
        </p:nvSpPr>
        <p:spPr>
          <a:xfrm>
            <a:off x="106892" y="405373"/>
            <a:ext cx="7322324" cy="1200329"/>
          </a:xfrm>
          <a:prstGeom prst="rect">
            <a:avLst/>
          </a:prstGeom>
          <a:noFill/>
        </p:spPr>
        <p:txBody>
          <a:bodyPr wrap="square" rtlCol="0">
            <a:spAutoFit/>
          </a:bodyPr>
          <a:lstStyle/>
          <a:p>
            <a:pPr algn="ctr"/>
            <a:r>
              <a:rPr lang="ja-JP" altLang="en-US" sz="3500" dirty="0">
                <a:solidFill>
                  <a:schemeClr val="accent1"/>
                </a:solidFill>
                <a:latin typeface="Meiryo UI" panose="020B0604030504040204" pitchFamily="50" charset="-128"/>
                <a:ea typeface="Meiryo UI" panose="020B0604030504040204" pitchFamily="50" charset="-128"/>
              </a:rPr>
              <a:t>デジタル分野リスキリング講座</a:t>
            </a:r>
            <a:endParaRPr lang="en-US" altLang="ja-JP" sz="3500" dirty="0">
              <a:solidFill>
                <a:schemeClr val="accent1"/>
              </a:solidFill>
              <a:latin typeface="Meiryo UI" panose="020B0604030504040204" pitchFamily="50" charset="-128"/>
              <a:ea typeface="Meiryo UI" panose="020B0604030504040204" pitchFamily="50" charset="-128"/>
            </a:endParaRPr>
          </a:p>
          <a:p>
            <a:pPr algn="ctr"/>
            <a:r>
              <a:rPr kumimoji="1" lang="en-US" altLang="ja-JP" sz="3700" b="1" dirty="0">
                <a:solidFill>
                  <a:schemeClr val="accent1"/>
                </a:solidFill>
                <a:effectLst>
                  <a:outerShdw blurRad="50800" dist="25400" dir="5400000" algn="ctr" rotWithShape="0">
                    <a:srgbClr val="000000">
                      <a:alpha val="95000"/>
                    </a:srgbClr>
                  </a:outerShdw>
                </a:effectLst>
                <a:latin typeface="Meiryo UI" panose="020B0604030504040204" pitchFamily="50" charset="-128"/>
                <a:ea typeface="Meiryo UI" panose="020B0604030504040204" pitchFamily="50" charset="-128"/>
              </a:rPr>
              <a:t>『UI/UX</a:t>
            </a:r>
            <a:r>
              <a:rPr kumimoji="1" lang="ja-JP" altLang="en-US" sz="3700" b="1" dirty="0">
                <a:solidFill>
                  <a:schemeClr val="accent1"/>
                </a:solidFill>
                <a:effectLst>
                  <a:outerShdw blurRad="50800" dist="25400" dir="5400000" algn="ctr" rotWithShape="0">
                    <a:srgbClr val="000000">
                      <a:alpha val="95000"/>
                    </a:srgbClr>
                  </a:outerShdw>
                </a:effectLst>
                <a:latin typeface="Meiryo UI" panose="020B0604030504040204" pitchFamily="50" charset="-128"/>
                <a:ea typeface="Meiryo UI" panose="020B0604030504040204" pitchFamily="50" charset="-128"/>
              </a:rPr>
              <a:t>デザイン・イノベーション編</a:t>
            </a:r>
            <a:r>
              <a:rPr kumimoji="1" lang="en-US" altLang="ja-JP" sz="3700" b="1" dirty="0">
                <a:solidFill>
                  <a:schemeClr val="accent1"/>
                </a:solidFill>
                <a:effectLst>
                  <a:outerShdw blurRad="50800" dist="25400" dir="5400000" algn="ctr" rotWithShape="0">
                    <a:srgbClr val="000000">
                      <a:alpha val="95000"/>
                    </a:srgbClr>
                  </a:outerShdw>
                </a:effectLst>
                <a:latin typeface="Meiryo UI" panose="020B0604030504040204" pitchFamily="50" charset="-128"/>
                <a:ea typeface="Meiryo UI" panose="020B0604030504040204" pitchFamily="50" charset="-128"/>
              </a:rPr>
              <a:t>』</a:t>
            </a:r>
            <a:endParaRPr lang="en-US" altLang="ja-JP" sz="3700" dirty="0">
              <a:solidFill>
                <a:schemeClr val="accent1"/>
              </a:solidFill>
              <a:effectLst>
                <a:outerShdw blurRad="50800" dist="25400" dir="5400000" algn="ctr" rotWithShape="0">
                  <a:srgbClr val="000000">
                    <a:alpha val="95000"/>
                  </a:srgbClr>
                </a:outerShdw>
              </a:effectLst>
              <a:latin typeface="Meiryo UI" panose="020B0604030504040204" pitchFamily="50" charset="-128"/>
              <a:ea typeface="Meiryo UI" panose="020B0604030504040204" pitchFamily="50" charset="-128"/>
            </a:endParaRPr>
          </a:p>
        </p:txBody>
      </p:sp>
      <p:sp>
        <p:nvSpPr>
          <p:cNvPr id="10" name="テキスト ボックス 9">
            <a:extLst>
              <a:ext uri="{FF2B5EF4-FFF2-40B4-BE49-F238E27FC236}">
                <a16:creationId xmlns:a16="http://schemas.microsoft.com/office/drawing/2014/main" id="{64709AB4-746A-ED21-2B17-0B63FA13C1AE}"/>
              </a:ext>
            </a:extLst>
          </p:cNvPr>
          <p:cNvSpPr txBox="1"/>
          <p:nvPr/>
        </p:nvSpPr>
        <p:spPr>
          <a:xfrm>
            <a:off x="0" y="38998"/>
            <a:ext cx="7484533" cy="313932"/>
          </a:xfrm>
          <a:prstGeom prst="rect">
            <a:avLst/>
          </a:prstGeom>
          <a:noFill/>
        </p:spPr>
        <p:txBody>
          <a:bodyPr wrap="square">
            <a:spAutoFit/>
          </a:bodyPr>
          <a:lstStyle/>
          <a:p>
            <a:pPr algn="ctr">
              <a:lnSpc>
                <a:spcPct val="90000"/>
              </a:lnSpc>
            </a:pPr>
            <a:r>
              <a:rPr lang="ja-JP" altLang="en-US" sz="1600" dirty="0">
                <a:solidFill>
                  <a:schemeClr val="accent1"/>
                </a:solidFill>
                <a:latin typeface="Meiryo UI" panose="020B0604030504040204" pitchFamily="50" charset="-128"/>
                <a:ea typeface="Meiryo UI" panose="020B0604030504040204" pitchFamily="50" charset="-128"/>
              </a:rPr>
              <a:t>石川県デジタル分野リスキリング推進事業　大学リレー形式講座</a:t>
            </a:r>
          </a:p>
        </p:txBody>
      </p:sp>
      <p:sp>
        <p:nvSpPr>
          <p:cNvPr id="14" name="テキスト ボックス 13">
            <a:extLst>
              <a:ext uri="{FF2B5EF4-FFF2-40B4-BE49-F238E27FC236}">
                <a16:creationId xmlns:a16="http://schemas.microsoft.com/office/drawing/2014/main" id="{02232EBD-B0E3-744E-EA62-FDA1D13417B6}"/>
              </a:ext>
            </a:extLst>
          </p:cNvPr>
          <p:cNvSpPr txBox="1"/>
          <p:nvPr/>
        </p:nvSpPr>
        <p:spPr>
          <a:xfrm>
            <a:off x="0" y="10434623"/>
            <a:ext cx="7559675" cy="258532"/>
          </a:xfrm>
          <a:prstGeom prst="rect">
            <a:avLst/>
          </a:prstGeom>
          <a:solidFill>
            <a:schemeClr val="accent5">
              <a:lumMod val="75000"/>
            </a:schemeClr>
          </a:solidFill>
        </p:spPr>
        <p:txBody>
          <a:bodyPr wrap="square" rtlCol="0">
            <a:spAutoFit/>
          </a:bodyPr>
          <a:lstStyle/>
          <a:p>
            <a:pPr algn="ctr">
              <a:lnSpc>
                <a:spcPct val="90000"/>
              </a:lnSpc>
            </a:pPr>
            <a:r>
              <a:rPr lang="ja-JP" altLang="en-US" sz="1200" b="1" dirty="0">
                <a:solidFill>
                  <a:schemeClr val="bg1"/>
                </a:solidFill>
                <a:latin typeface="Meiryo UI" panose="020B0604030504040204" pitchFamily="50" charset="-128"/>
                <a:ea typeface="Meiryo UI" panose="020B0604030504040204" pitchFamily="50" charset="-128"/>
              </a:rPr>
              <a:t>主催：石川県</a:t>
            </a:r>
            <a:r>
              <a:rPr lang="ja-JP" altLang="en-US" sz="1000" dirty="0">
                <a:solidFill>
                  <a:schemeClr val="bg1"/>
                </a:solidFill>
                <a:latin typeface="Meiryo UI" panose="020B0604030504040204" pitchFamily="50" charset="-128"/>
                <a:ea typeface="Meiryo UI" panose="020B0604030504040204" pitchFamily="50" charset="-128"/>
              </a:rPr>
              <a:t>（文部科学省 令和５年度「地域ニーズに応える産学官連携を通じたリカレント教育プラットフォーム構築支援事業」）</a:t>
            </a:r>
            <a:endParaRPr lang="en-US" altLang="ja-JP" sz="1000" dirty="0">
              <a:solidFill>
                <a:schemeClr val="bg1"/>
              </a:solidFill>
              <a:latin typeface="Meiryo UI" panose="020B0604030504040204" pitchFamily="50" charset="-128"/>
              <a:ea typeface="Meiryo UI" panose="020B0604030504040204" pitchFamily="50" charset="-128"/>
            </a:endParaRPr>
          </a:p>
        </p:txBody>
      </p:sp>
      <p:sp>
        <p:nvSpPr>
          <p:cNvPr id="21" name="TextBox 35">
            <a:extLst>
              <a:ext uri="{FF2B5EF4-FFF2-40B4-BE49-F238E27FC236}">
                <a16:creationId xmlns:a16="http://schemas.microsoft.com/office/drawing/2014/main" id="{8569B3C6-9404-8D0F-6F43-7E8F9BEAF405}"/>
              </a:ext>
            </a:extLst>
          </p:cNvPr>
          <p:cNvSpPr txBox="1"/>
          <p:nvPr/>
        </p:nvSpPr>
        <p:spPr>
          <a:xfrm>
            <a:off x="372956" y="1618511"/>
            <a:ext cx="6822580" cy="1277273"/>
          </a:xfrm>
          <a:prstGeom prst="rect">
            <a:avLst/>
          </a:prstGeom>
          <a:noFill/>
          <a:ln>
            <a:noFill/>
          </a:ln>
        </p:spPr>
        <p:txBody>
          <a:bodyPr wrap="square" rtlCol="0">
            <a:spAutoFit/>
          </a:bodyPr>
          <a:lstStyle/>
          <a:p>
            <a:pPr algn="ctr">
              <a:spcAft>
                <a:spcPts val="600"/>
              </a:spcAft>
            </a:pPr>
            <a:r>
              <a:rPr lang="ja-JP" altLang="en-US" b="1" dirty="0">
                <a:solidFill>
                  <a:schemeClr val="accent1"/>
                </a:solidFill>
                <a:latin typeface="Meiryo UI" panose="020B0604030504040204" pitchFamily="50" charset="-128"/>
                <a:ea typeface="Meiryo UI" panose="020B0604030504040204" pitchFamily="50" charset="-128"/>
              </a:rPr>
              <a:t>～　</a:t>
            </a:r>
            <a:r>
              <a:rPr lang="en-US" altLang="ja-JP" b="1" dirty="0">
                <a:solidFill>
                  <a:schemeClr val="accent1"/>
                </a:solidFill>
                <a:latin typeface="Meiryo UI" panose="020B0604030504040204" pitchFamily="50" charset="-128"/>
                <a:ea typeface="Meiryo UI" panose="020B0604030504040204" pitchFamily="50" charset="-128"/>
              </a:rPr>
              <a:t>1</a:t>
            </a:r>
            <a:r>
              <a:rPr lang="ja-JP" altLang="en-US" b="1" dirty="0">
                <a:solidFill>
                  <a:schemeClr val="accent1"/>
                </a:solidFill>
                <a:latin typeface="Meiryo UI" panose="020B0604030504040204" pitchFamily="50" charset="-128"/>
                <a:ea typeface="Meiryo UI" panose="020B0604030504040204" pitchFamily="50" charset="-128"/>
              </a:rPr>
              <a:t>日で学べる「</a:t>
            </a:r>
            <a:r>
              <a:rPr lang="en-US" altLang="ja-JP" b="1" dirty="0">
                <a:solidFill>
                  <a:schemeClr val="accent1"/>
                </a:solidFill>
                <a:latin typeface="Meiryo UI" panose="020B0604030504040204" pitchFamily="50" charset="-128"/>
                <a:ea typeface="Meiryo UI" panose="020B0604030504040204" pitchFamily="50" charset="-128"/>
              </a:rPr>
              <a:t>UI/UX</a:t>
            </a:r>
            <a:r>
              <a:rPr lang="ja-JP" altLang="en-US" b="1" dirty="0">
                <a:solidFill>
                  <a:schemeClr val="accent1"/>
                </a:solidFill>
                <a:latin typeface="Meiryo UI" panose="020B0604030504040204" pitchFamily="50" charset="-128"/>
                <a:ea typeface="Meiryo UI" panose="020B0604030504040204" pitchFamily="50" charset="-128"/>
              </a:rPr>
              <a:t>デザインとイノベーションマネジメント」　～</a:t>
            </a:r>
            <a:endParaRPr lang="en-US" altLang="ja-JP" b="1" dirty="0">
              <a:solidFill>
                <a:schemeClr val="accent1"/>
              </a:solidFill>
              <a:latin typeface="Meiryo UI" panose="020B0604030504040204" pitchFamily="50" charset="-128"/>
              <a:ea typeface="Meiryo UI" panose="020B0604030504040204" pitchFamily="50" charset="-128"/>
            </a:endParaRPr>
          </a:p>
          <a:p>
            <a:r>
              <a:rPr lang="ja-JP" altLang="en-US" dirty="0">
                <a:solidFill>
                  <a:schemeClr val="accent1"/>
                </a:solidFill>
                <a:latin typeface="Meiryo UI" panose="020B0604030504040204" pitchFamily="50" charset="-128"/>
                <a:ea typeface="Meiryo UI" panose="020B0604030504040204" pitchFamily="50" charset="-128"/>
              </a:rPr>
              <a:t>○高等教育機関の集積を活かしたリスキリング講座を開設。</a:t>
            </a:r>
            <a:endParaRPr lang="en-US" altLang="ja-JP" dirty="0">
              <a:solidFill>
                <a:schemeClr val="accent1"/>
              </a:solidFill>
              <a:latin typeface="Meiryo UI" panose="020B0604030504040204" pitchFamily="50" charset="-128"/>
              <a:ea typeface="Meiryo UI" panose="020B0604030504040204" pitchFamily="50" charset="-128"/>
            </a:endParaRPr>
          </a:p>
          <a:p>
            <a:r>
              <a:rPr lang="ja-JP" altLang="en-US" dirty="0">
                <a:solidFill>
                  <a:schemeClr val="accent1"/>
                </a:solidFill>
                <a:latin typeface="Meiryo UI" panose="020B0604030504040204" pitchFamily="50" charset="-128"/>
                <a:ea typeface="Meiryo UI" panose="020B0604030504040204" pitchFamily="50" charset="-128"/>
              </a:rPr>
              <a:t>○各大学等の講師によるリレー形式の講義で、必要な知識・技術を短期</a:t>
            </a:r>
            <a:endParaRPr lang="en-US" altLang="ja-JP" dirty="0">
              <a:solidFill>
                <a:schemeClr val="accent1"/>
              </a:solidFill>
              <a:latin typeface="Meiryo UI" panose="020B0604030504040204" pitchFamily="50" charset="-128"/>
              <a:ea typeface="Meiryo UI" panose="020B0604030504040204" pitchFamily="50" charset="-128"/>
            </a:endParaRPr>
          </a:p>
          <a:p>
            <a:r>
              <a:rPr lang="ja-JP" altLang="en-US" dirty="0">
                <a:solidFill>
                  <a:schemeClr val="accent1"/>
                </a:solidFill>
                <a:latin typeface="Meiryo UI" panose="020B0604030504040204" pitchFamily="50" charset="-128"/>
                <a:ea typeface="Meiryo UI" panose="020B0604030504040204" pitchFamily="50" charset="-128"/>
              </a:rPr>
              <a:t>　 間で学ぶことができます。</a:t>
            </a:r>
            <a:endParaRPr lang="en-US" altLang="ja-JP" dirty="0">
              <a:solidFill>
                <a:schemeClr val="accent1"/>
              </a:solidFill>
              <a:latin typeface="Meiryo UI" panose="020B0604030504040204" pitchFamily="50" charset="-128"/>
              <a:ea typeface="Meiryo UI" panose="020B0604030504040204" pitchFamily="50" charset="-128"/>
            </a:endParaRPr>
          </a:p>
        </p:txBody>
      </p:sp>
      <p:sp>
        <p:nvSpPr>
          <p:cNvPr id="9" name="Rectangle 2">
            <a:extLst>
              <a:ext uri="{FF2B5EF4-FFF2-40B4-BE49-F238E27FC236}">
                <a16:creationId xmlns:a16="http://schemas.microsoft.com/office/drawing/2014/main" id="{D3EF1D78-2EF3-B895-7397-AA6D98CA171D}"/>
              </a:ext>
            </a:extLst>
          </p:cNvPr>
          <p:cNvSpPr>
            <a:spLocks noChangeArrowheads="1"/>
          </p:cNvSpPr>
          <p:nvPr/>
        </p:nvSpPr>
        <p:spPr bwMode="auto">
          <a:xfrm>
            <a:off x="330357" y="8068834"/>
            <a:ext cx="3347154" cy="219717"/>
          </a:xfrm>
          <a:prstGeom prst="rect">
            <a:avLst/>
          </a:prstGeom>
          <a:solidFill>
            <a:srgbClr val="D7E7F5"/>
          </a:solidFill>
          <a:ln>
            <a:solidFill>
              <a:srgbClr val="D7E7F5"/>
            </a:solidFill>
          </a:ln>
          <a:effectLst/>
        </p:spPr>
        <p:txBody>
          <a:bodyPr wrap="none" anchor="ctr"/>
          <a:lstStyle/>
          <a:p>
            <a:pPr algn="ctr"/>
            <a:r>
              <a:rPr lang="ja-JP" altLang="en-US" sz="1400" b="1" dirty="0">
                <a:latin typeface="Meiryo UI" panose="020B0604030504040204" pitchFamily="50" charset="-128"/>
                <a:ea typeface="Meiryo UI" panose="020B0604030504040204" pitchFamily="50" charset="-128"/>
              </a:rPr>
              <a:t>会場のご案内</a:t>
            </a:r>
          </a:p>
        </p:txBody>
      </p:sp>
      <p:sp>
        <p:nvSpPr>
          <p:cNvPr id="11" name="Text Box 6">
            <a:extLst>
              <a:ext uri="{FF2B5EF4-FFF2-40B4-BE49-F238E27FC236}">
                <a16:creationId xmlns:a16="http://schemas.microsoft.com/office/drawing/2014/main" id="{463E0B54-A7D5-C20D-B8EF-2F0D2FE16E10}"/>
              </a:ext>
            </a:extLst>
          </p:cNvPr>
          <p:cNvSpPr txBox="1">
            <a:spLocks noChangeArrowheads="1"/>
          </p:cNvSpPr>
          <p:nvPr/>
        </p:nvSpPr>
        <p:spPr bwMode="auto">
          <a:xfrm>
            <a:off x="387688" y="9169294"/>
            <a:ext cx="3477132"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2400" u="sng">
                <a:solidFill>
                  <a:schemeClr val="tx1"/>
                </a:solidFill>
                <a:latin typeface="Times New Roman" pitchFamily="18" charset="0"/>
                <a:ea typeface="ＭＳ Ｐゴシック" charset="-128"/>
              </a:defRPr>
            </a:lvl1pPr>
            <a:lvl2pPr marL="742950" indent="-285750" eaLnBrk="0" hangingPunct="0">
              <a:defRPr kumimoji="1" sz="2400" u="sng">
                <a:solidFill>
                  <a:schemeClr val="tx1"/>
                </a:solidFill>
                <a:latin typeface="Times New Roman" pitchFamily="18" charset="0"/>
                <a:ea typeface="ＭＳ Ｐゴシック" charset="-128"/>
              </a:defRPr>
            </a:lvl2pPr>
            <a:lvl3pPr marL="1143000" indent="-228600" eaLnBrk="0" hangingPunct="0">
              <a:defRPr kumimoji="1" sz="2400" u="sng">
                <a:solidFill>
                  <a:schemeClr val="tx1"/>
                </a:solidFill>
                <a:latin typeface="Times New Roman" pitchFamily="18" charset="0"/>
                <a:ea typeface="ＭＳ Ｐゴシック" charset="-128"/>
              </a:defRPr>
            </a:lvl3pPr>
            <a:lvl4pPr marL="1600200" indent="-228600" eaLnBrk="0" hangingPunct="0">
              <a:defRPr kumimoji="1" sz="2400" u="sng">
                <a:solidFill>
                  <a:schemeClr val="tx1"/>
                </a:solidFill>
                <a:latin typeface="Times New Roman" pitchFamily="18" charset="0"/>
                <a:ea typeface="ＭＳ Ｐゴシック" charset="-128"/>
              </a:defRPr>
            </a:lvl4pPr>
            <a:lvl5pPr marL="2057400" indent="-228600" eaLnBrk="0" hangingPunct="0">
              <a:defRPr kumimoji="1" sz="2400" u="sng">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u="sng">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u="sng">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u="sng">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u="sng">
                <a:solidFill>
                  <a:schemeClr val="tx1"/>
                </a:solidFill>
                <a:latin typeface="Times New Roman" pitchFamily="18" charset="0"/>
                <a:ea typeface="ＭＳ Ｐゴシック" charset="-128"/>
              </a:defRPr>
            </a:lvl9pPr>
          </a:lstStyle>
          <a:p>
            <a:pPr eaLnBrk="1" hangingPunct="1"/>
            <a:r>
              <a:rPr lang="en-US" altLang="ja-JP" sz="1200" u="none" dirty="0">
                <a:latin typeface="Meiryo UI" panose="020B0604030504040204" pitchFamily="50" charset="-128"/>
                <a:ea typeface="Meiryo UI" panose="020B0604030504040204" pitchFamily="50" charset="-128"/>
              </a:rPr>
              <a:t>【</a:t>
            </a:r>
            <a:r>
              <a:rPr lang="ja-JP" altLang="en-US" sz="1200" u="none" dirty="0">
                <a:latin typeface="Meiryo UI" panose="020B0604030504040204" pitchFamily="50" charset="-128"/>
                <a:ea typeface="Meiryo UI" panose="020B0604030504040204" pitchFamily="50" charset="-128"/>
              </a:rPr>
              <a:t>事務局</a:t>
            </a:r>
            <a:r>
              <a:rPr lang="en-US" altLang="ja-JP" sz="1200" u="none" dirty="0">
                <a:latin typeface="Meiryo UI" panose="020B0604030504040204" pitchFamily="50" charset="-128"/>
                <a:ea typeface="Meiryo UI" panose="020B0604030504040204" pitchFamily="50" charset="-128"/>
              </a:rPr>
              <a:t>】</a:t>
            </a:r>
          </a:p>
          <a:p>
            <a:pPr eaLnBrk="1" hangingPunct="1"/>
            <a:r>
              <a:rPr lang="ja-JP" altLang="en-US" sz="1200" u="none" dirty="0">
                <a:latin typeface="Meiryo UI" panose="020B0604030504040204" pitchFamily="50" charset="-128"/>
                <a:ea typeface="Meiryo UI" panose="020B0604030504040204" pitchFamily="50" charset="-128"/>
              </a:rPr>
              <a:t>　〒</a:t>
            </a:r>
            <a:r>
              <a:rPr lang="en-US" altLang="ja-JP" sz="1200" u="none" dirty="0">
                <a:latin typeface="Meiryo UI" panose="020B0604030504040204" pitchFamily="50" charset="-128"/>
                <a:ea typeface="Meiryo UI" panose="020B0604030504040204" pitchFamily="50" charset="-128"/>
              </a:rPr>
              <a:t>920-8580</a:t>
            </a:r>
            <a:r>
              <a:rPr lang="ja-JP" altLang="en-US" sz="1200" u="none" dirty="0">
                <a:latin typeface="Meiryo UI" panose="020B0604030504040204" pitchFamily="50" charset="-128"/>
                <a:ea typeface="Meiryo UI" panose="020B0604030504040204" pitchFamily="50" charset="-128"/>
              </a:rPr>
              <a:t>　石川県金沢市鞍月</a:t>
            </a:r>
            <a:r>
              <a:rPr lang="en-US" altLang="ja-JP" sz="1200" u="none" dirty="0">
                <a:latin typeface="Meiryo UI" panose="020B0604030504040204" pitchFamily="50" charset="-128"/>
                <a:ea typeface="Meiryo UI" panose="020B0604030504040204" pitchFamily="50" charset="-128"/>
              </a:rPr>
              <a:t>1-1</a:t>
            </a:r>
          </a:p>
          <a:p>
            <a:pPr eaLnBrk="1" hangingPunct="1"/>
            <a:r>
              <a:rPr lang="ja-JP" altLang="en-US" sz="1200" u="none" dirty="0">
                <a:latin typeface="Meiryo UI" panose="020B0604030504040204" pitchFamily="50" charset="-128"/>
                <a:ea typeface="Meiryo UI" panose="020B0604030504040204" pitchFamily="50" charset="-128"/>
              </a:rPr>
              <a:t>　　 石川県商工労働部産業政策課</a:t>
            </a:r>
            <a:endParaRPr lang="en-US" altLang="ja-JP" sz="1200" u="none" dirty="0">
              <a:latin typeface="Meiryo UI" panose="020B0604030504040204" pitchFamily="50" charset="-128"/>
              <a:ea typeface="Meiryo UI" panose="020B0604030504040204" pitchFamily="50" charset="-128"/>
            </a:endParaRPr>
          </a:p>
          <a:p>
            <a:pPr eaLnBrk="1" hangingPunct="1"/>
            <a:r>
              <a:rPr lang="ja-JP" altLang="en-US" sz="1200" u="none" dirty="0">
                <a:latin typeface="Meiryo UI" panose="020B0604030504040204" pitchFamily="50" charset="-128"/>
                <a:ea typeface="Meiryo UI" panose="020B0604030504040204" pitchFamily="50" charset="-128"/>
              </a:rPr>
              <a:t>　　 産業デジタル化支援グループ　山本</a:t>
            </a:r>
            <a:endParaRPr lang="en-US" altLang="ja-JP" sz="1200" u="none" dirty="0">
              <a:latin typeface="Meiryo UI" panose="020B0604030504040204" pitchFamily="50" charset="-128"/>
              <a:ea typeface="Meiryo UI" panose="020B0604030504040204" pitchFamily="50" charset="-128"/>
            </a:endParaRPr>
          </a:p>
          <a:p>
            <a:pPr eaLnBrk="1" hangingPunct="1"/>
            <a:r>
              <a:rPr lang="ja-JP" altLang="en-US" sz="1200" u="none" dirty="0">
                <a:latin typeface="Meiryo UI" panose="020B0604030504040204" pitchFamily="50" charset="-128"/>
                <a:ea typeface="Meiryo UI" panose="020B0604030504040204" pitchFamily="50" charset="-128"/>
              </a:rPr>
              <a:t>　</a:t>
            </a:r>
            <a:r>
              <a:rPr lang="en-US" altLang="ja-JP" sz="1200" u="none" dirty="0">
                <a:latin typeface="Meiryo UI" panose="020B0604030504040204" pitchFamily="50" charset="-128"/>
                <a:ea typeface="Meiryo UI" panose="020B0604030504040204" pitchFamily="50" charset="-128"/>
              </a:rPr>
              <a:t>TEL</a:t>
            </a:r>
            <a:r>
              <a:rPr lang="ja-JP" altLang="en-US" sz="1200" u="none" dirty="0">
                <a:latin typeface="Meiryo UI" panose="020B0604030504040204" pitchFamily="50" charset="-128"/>
                <a:ea typeface="Meiryo UI" panose="020B0604030504040204" pitchFamily="50" charset="-128"/>
              </a:rPr>
              <a:t>：（０７６）２２５－１５１９</a:t>
            </a:r>
            <a:endParaRPr lang="en-US" altLang="ja-JP" sz="1200" u="none" dirty="0">
              <a:latin typeface="Meiryo UI" panose="020B0604030504040204" pitchFamily="50" charset="-128"/>
              <a:ea typeface="Meiryo UI" panose="020B0604030504040204" pitchFamily="50" charset="-128"/>
            </a:endParaRPr>
          </a:p>
          <a:p>
            <a:pPr eaLnBrk="1" hangingPunct="1"/>
            <a:r>
              <a:rPr lang="ja-JP" altLang="en-US" sz="1200" u="none" dirty="0">
                <a:latin typeface="Meiryo UI" panose="020B0604030504040204" pitchFamily="50" charset="-128"/>
                <a:ea typeface="Meiryo UI" panose="020B0604030504040204" pitchFamily="50" charset="-128"/>
              </a:rPr>
              <a:t>　</a:t>
            </a:r>
            <a:r>
              <a:rPr lang="en-US" altLang="ja-JP" sz="1200" u="none" dirty="0">
                <a:latin typeface="Meiryo UI" panose="020B0604030504040204" pitchFamily="50" charset="-128"/>
                <a:ea typeface="Meiryo UI" panose="020B0604030504040204" pitchFamily="50" charset="-128"/>
              </a:rPr>
              <a:t>Mail</a:t>
            </a:r>
            <a:r>
              <a:rPr lang="ja-JP" altLang="en-US" sz="1200" u="none" dirty="0">
                <a:latin typeface="Meiryo UI" panose="020B0604030504040204" pitchFamily="50" charset="-128"/>
                <a:ea typeface="Meiryo UI" panose="020B0604030504040204" pitchFamily="50" charset="-128"/>
              </a:rPr>
              <a:t>：</a:t>
            </a:r>
            <a:r>
              <a:rPr lang="en-US" altLang="ja-JP" sz="1200" u="none" dirty="0">
                <a:latin typeface="Meiryo UI" panose="020B0604030504040204" pitchFamily="50" charset="-128"/>
                <a:ea typeface="Meiryo UI" panose="020B0604030504040204" pitchFamily="50" charset="-128"/>
              </a:rPr>
              <a:t>syoukou@pref.ishikawa.lg.jp</a:t>
            </a:r>
            <a:endParaRPr lang="ja-JP" altLang="en-US" sz="1200" u="none" dirty="0">
              <a:latin typeface="Meiryo UI" panose="020B0604030504040204" pitchFamily="50" charset="-128"/>
              <a:ea typeface="Meiryo UI" panose="020B0604030504040204" pitchFamily="50" charset="-128"/>
            </a:endParaRPr>
          </a:p>
        </p:txBody>
      </p:sp>
      <p:sp>
        <p:nvSpPr>
          <p:cNvPr id="13" name="Text Box 6">
            <a:extLst>
              <a:ext uri="{FF2B5EF4-FFF2-40B4-BE49-F238E27FC236}">
                <a16:creationId xmlns:a16="http://schemas.microsoft.com/office/drawing/2014/main" id="{A5428BB3-87C4-1931-36EE-471A38DE07CA}"/>
              </a:ext>
            </a:extLst>
          </p:cNvPr>
          <p:cNvSpPr txBox="1">
            <a:spLocks noChangeArrowheads="1"/>
          </p:cNvSpPr>
          <p:nvPr/>
        </p:nvSpPr>
        <p:spPr bwMode="auto">
          <a:xfrm>
            <a:off x="367547" y="8318086"/>
            <a:ext cx="3482796" cy="5043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2400" u="sng">
                <a:solidFill>
                  <a:schemeClr val="tx1"/>
                </a:solidFill>
                <a:latin typeface="Times New Roman" pitchFamily="18" charset="0"/>
                <a:ea typeface="ＭＳ Ｐゴシック" charset="-128"/>
              </a:defRPr>
            </a:lvl1pPr>
            <a:lvl2pPr marL="742950" indent="-285750" eaLnBrk="0" hangingPunct="0">
              <a:defRPr kumimoji="1" sz="2400" u="sng">
                <a:solidFill>
                  <a:schemeClr val="tx1"/>
                </a:solidFill>
                <a:latin typeface="Times New Roman" pitchFamily="18" charset="0"/>
                <a:ea typeface="ＭＳ Ｐゴシック" charset="-128"/>
              </a:defRPr>
            </a:lvl2pPr>
            <a:lvl3pPr marL="1143000" indent="-228600" eaLnBrk="0" hangingPunct="0">
              <a:defRPr kumimoji="1" sz="2400" u="sng">
                <a:solidFill>
                  <a:schemeClr val="tx1"/>
                </a:solidFill>
                <a:latin typeface="Times New Roman" pitchFamily="18" charset="0"/>
                <a:ea typeface="ＭＳ Ｐゴシック" charset="-128"/>
              </a:defRPr>
            </a:lvl3pPr>
            <a:lvl4pPr marL="1600200" indent="-228600" eaLnBrk="0" hangingPunct="0">
              <a:defRPr kumimoji="1" sz="2400" u="sng">
                <a:solidFill>
                  <a:schemeClr val="tx1"/>
                </a:solidFill>
                <a:latin typeface="Times New Roman" pitchFamily="18" charset="0"/>
                <a:ea typeface="ＭＳ Ｐゴシック" charset="-128"/>
              </a:defRPr>
            </a:lvl4pPr>
            <a:lvl5pPr marL="2057400" indent="-228600" eaLnBrk="0" hangingPunct="0">
              <a:defRPr kumimoji="1" sz="2400" u="sng">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u="sng">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u="sng">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u="sng">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u="sng">
                <a:solidFill>
                  <a:schemeClr val="tx1"/>
                </a:solidFill>
                <a:latin typeface="Times New Roman" pitchFamily="18" charset="0"/>
                <a:ea typeface="ＭＳ Ｐゴシック" charset="-128"/>
              </a:defRPr>
            </a:lvl9pPr>
          </a:lstStyle>
          <a:p>
            <a:pPr eaLnBrk="1" hangingPunct="1">
              <a:lnSpc>
                <a:spcPts val="1700"/>
              </a:lnSpc>
            </a:pPr>
            <a:r>
              <a:rPr lang="ja-JP" altLang="en-US" sz="1200" u="none" dirty="0">
                <a:latin typeface="Meiryo UI" panose="020B0604030504040204" pitchFamily="50" charset="-128"/>
                <a:ea typeface="Meiryo UI" panose="020B0604030504040204" pitchFamily="50" charset="-128"/>
              </a:rPr>
              <a:t>石川県庁 行政庁舎 １０</a:t>
            </a:r>
            <a:r>
              <a:rPr lang="zh-TW" altLang="en-US" sz="1200" u="none" dirty="0">
                <a:latin typeface="Meiryo UI" panose="020B0604030504040204" pitchFamily="50" charset="-128"/>
                <a:ea typeface="Meiryo UI" panose="020B0604030504040204" pitchFamily="50" charset="-128"/>
              </a:rPr>
              <a:t>階　</a:t>
            </a:r>
            <a:r>
              <a:rPr lang="ja-JP" altLang="en-US" sz="1200" u="none" dirty="0">
                <a:latin typeface="Meiryo UI" panose="020B0604030504040204" pitchFamily="50" charset="-128"/>
                <a:ea typeface="Meiryo UI" panose="020B0604030504040204" pitchFamily="50" charset="-128"/>
              </a:rPr>
              <a:t>１００２会議室</a:t>
            </a:r>
            <a:endParaRPr lang="en-US" altLang="ja-JP" sz="1200" u="none" dirty="0">
              <a:latin typeface="Meiryo UI" panose="020B0604030504040204" pitchFamily="50" charset="-128"/>
              <a:ea typeface="Meiryo UI" panose="020B0604030504040204" pitchFamily="50" charset="-128"/>
            </a:endParaRPr>
          </a:p>
          <a:p>
            <a:pPr eaLnBrk="1" hangingPunct="1">
              <a:lnSpc>
                <a:spcPts val="1700"/>
              </a:lnSpc>
            </a:pPr>
            <a:r>
              <a:rPr lang="ja-JP" altLang="en-US" sz="1200" u="none" dirty="0">
                <a:latin typeface="Meiryo UI" panose="020B0604030504040204" pitchFamily="50" charset="-128"/>
                <a:ea typeface="Meiryo UI" panose="020B0604030504040204" pitchFamily="50" charset="-128"/>
              </a:rPr>
              <a:t>〒</a:t>
            </a:r>
            <a:r>
              <a:rPr lang="en-US" altLang="ja-JP" sz="1200" u="none" dirty="0">
                <a:latin typeface="Meiryo UI" panose="020B0604030504040204" pitchFamily="50" charset="-128"/>
                <a:ea typeface="Meiryo UI" panose="020B0604030504040204" pitchFamily="50" charset="-128"/>
              </a:rPr>
              <a:t>920-8580</a:t>
            </a:r>
            <a:r>
              <a:rPr lang="ja-JP" altLang="en-US" sz="1200" u="none" dirty="0">
                <a:latin typeface="Meiryo UI" panose="020B0604030504040204" pitchFamily="50" charset="-128"/>
                <a:ea typeface="Meiryo UI" panose="020B0604030504040204" pitchFamily="50" charset="-128"/>
              </a:rPr>
              <a:t>　金沢市鞍月１丁目１番地</a:t>
            </a:r>
            <a:endParaRPr lang="en-US" altLang="ja-JP" sz="1200" u="none" dirty="0">
              <a:latin typeface="Meiryo UI" panose="020B0604030504040204" pitchFamily="50" charset="-128"/>
              <a:ea typeface="Meiryo UI" panose="020B0604030504040204" pitchFamily="50" charset="-128"/>
            </a:endParaRPr>
          </a:p>
        </p:txBody>
      </p:sp>
      <p:sp>
        <p:nvSpPr>
          <p:cNvPr id="16" name="Rectangle 2">
            <a:extLst>
              <a:ext uri="{FF2B5EF4-FFF2-40B4-BE49-F238E27FC236}">
                <a16:creationId xmlns:a16="http://schemas.microsoft.com/office/drawing/2014/main" id="{36D05BCD-6031-7DE5-65CF-69023F270565}"/>
              </a:ext>
            </a:extLst>
          </p:cNvPr>
          <p:cNvSpPr>
            <a:spLocks noChangeArrowheads="1"/>
          </p:cNvSpPr>
          <p:nvPr/>
        </p:nvSpPr>
        <p:spPr bwMode="auto">
          <a:xfrm>
            <a:off x="330357" y="8926320"/>
            <a:ext cx="3341898" cy="219717"/>
          </a:xfrm>
          <a:prstGeom prst="rect">
            <a:avLst/>
          </a:prstGeom>
          <a:solidFill>
            <a:srgbClr val="D7E7F5"/>
          </a:solidFill>
          <a:ln>
            <a:solidFill>
              <a:srgbClr val="D7E7F5"/>
            </a:solidFill>
          </a:ln>
          <a:effectLst/>
        </p:spPr>
        <p:txBody>
          <a:bodyPr wrap="none" anchor="ctr"/>
          <a:lstStyle/>
          <a:p>
            <a:pPr algn="ctr"/>
            <a:r>
              <a:rPr lang="ja-JP" altLang="en-US" sz="1400" b="1" dirty="0">
                <a:latin typeface="Meiryo UI" panose="020B0604030504040204" pitchFamily="50" charset="-128"/>
                <a:ea typeface="Meiryo UI" panose="020B0604030504040204" pitchFamily="50" charset="-128"/>
              </a:rPr>
              <a:t>連絡先</a:t>
            </a:r>
          </a:p>
        </p:txBody>
      </p:sp>
      <p:sp>
        <p:nvSpPr>
          <p:cNvPr id="23" name="Rectangle 2">
            <a:extLst>
              <a:ext uri="{FF2B5EF4-FFF2-40B4-BE49-F238E27FC236}">
                <a16:creationId xmlns:a16="http://schemas.microsoft.com/office/drawing/2014/main" id="{E95E9C29-4CBF-9DFC-36BD-F6C75BEC7E8A}"/>
              </a:ext>
            </a:extLst>
          </p:cNvPr>
          <p:cNvSpPr>
            <a:spLocks noChangeArrowheads="1"/>
          </p:cNvSpPr>
          <p:nvPr/>
        </p:nvSpPr>
        <p:spPr bwMode="auto">
          <a:xfrm>
            <a:off x="3924122" y="8067564"/>
            <a:ext cx="3334009" cy="219717"/>
          </a:xfrm>
          <a:prstGeom prst="rect">
            <a:avLst/>
          </a:prstGeom>
          <a:solidFill>
            <a:srgbClr val="D7E7F5"/>
          </a:solidFill>
          <a:ln>
            <a:solidFill>
              <a:srgbClr val="D7E7F5"/>
            </a:solidFill>
          </a:ln>
          <a:effectLst/>
        </p:spPr>
        <p:txBody>
          <a:bodyPr wrap="none" anchor="ctr"/>
          <a:lstStyle/>
          <a:p>
            <a:pPr algn="ctr"/>
            <a:r>
              <a:rPr lang="ja-JP" altLang="en-US" sz="1400" b="1" dirty="0">
                <a:latin typeface="Meiryo UI" panose="020B0604030504040204" pitchFamily="50" charset="-128"/>
                <a:ea typeface="Meiryo UI" panose="020B0604030504040204" pitchFamily="50" charset="-128"/>
              </a:rPr>
              <a:t>会場周辺地図</a:t>
            </a:r>
          </a:p>
        </p:txBody>
      </p:sp>
      <p:sp>
        <p:nvSpPr>
          <p:cNvPr id="30" name="Rectangle 2">
            <a:extLst>
              <a:ext uri="{FF2B5EF4-FFF2-40B4-BE49-F238E27FC236}">
                <a16:creationId xmlns:a16="http://schemas.microsoft.com/office/drawing/2014/main" id="{8053E248-BBF4-B7C7-81AC-16792EB72915}"/>
              </a:ext>
            </a:extLst>
          </p:cNvPr>
          <p:cNvSpPr>
            <a:spLocks noChangeArrowheads="1"/>
          </p:cNvSpPr>
          <p:nvPr/>
        </p:nvSpPr>
        <p:spPr bwMode="auto">
          <a:xfrm>
            <a:off x="320670" y="4279540"/>
            <a:ext cx="6937403" cy="217410"/>
          </a:xfrm>
          <a:prstGeom prst="rect">
            <a:avLst/>
          </a:prstGeom>
          <a:solidFill>
            <a:schemeClr val="accent5">
              <a:lumMod val="40000"/>
              <a:lumOff val="60000"/>
            </a:schemeClr>
          </a:solidFill>
          <a:ln>
            <a:solidFill>
              <a:schemeClr val="accent5">
                <a:lumMod val="40000"/>
                <a:lumOff val="60000"/>
              </a:schemeClr>
            </a:solidFill>
          </a:ln>
          <a:effectLst/>
        </p:spPr>
        <p:txBody>
          <a:bodyPr wrap="none" anchor="ctr"/>
          <a:lstStyle/>
          <a:p>
            <a:pPr algn="ctr"/>
            <a:r>
              <a:rPr lang="ja-JP" altLang="en-US" sz="1400" b="1" dirty="0">
                <a:latin typeface="Meiryo UI" panose="020B0604030504040204" pitchFamily="50" charset="-128"/>
                <a:ea typeface="Meiryo UI" panose="020B0604030504040204" pitchFamily="50" charset="-128"/>
              </a:rPr>
              <a:t>参加申込書</a:t>
            </a:r>
          </a:p>
        </p:txBody>
      </p:sp>
      <p:graphicFrame>
        <p:nvGraphicFramePr>
          <p:cNvPr id="32" name="Group 106">
            <a:extLst>
              <a:ext uri="{FF2B5EF4-FFF2-40B4-BE49-F238E27FC236}">
                <a16:creationId xmlns:a16="http://schemas.microsoft.com/office/drawing/2014/main" id="{3E14647E-A600-8840-33A4-AE24A3753F71}"/>
              </a:ext>
            </a:extLst>
          </p:cNvPr>
          <p:cNvGraphicFramePr>
            <a:graphicFrameLocks noGrp="1"/>
          </p:cNvGraphicFramePr>
          <p:nvPr>
            <p:extLst>
              <p:ext uri="{D42A27DB-BD31-4B8C-83A1-F6EECF244321}">
                <p14:modId xmlns:p14="http://schemas.microsoft.com/office/powerpoint/2010/main" val="3779073691"/>
              </p:ext>
            </p:extLst>
          </p:nvPr>
        </p:nvGraphicFramePr>
        <p:xfrm>
          <a:off x="360772" y="4548721"/>
          <a:ext cx="6880323" cy="959940"/>
        </p:xfrm>
        <a:graphic>
          <a:graphicData uri="http://schemas.openxmlformats.org/drawingml/2006/table">
            <a:tbl>
              <a:tblPr/>
              <a:tblGrid>
                <a:gridCol w="1109556">
                  <a:extLst>
                    <a:ext uri="{9D8B030D-6E8A-4147-A177-3AD203B41FA5}">
                      <a16:colId xmlns:a16="http://schemas.microsoft.com/office/drawing/2014/main" val="20000"/>
                    </a:ext>
                  </a:extLst>
                </a:gridCol>
                <a:gridCol w="2326962">
                  <a:extLst>
                    <a:ext uri="{9D8B030D-6E8A-4147-A177-3AD203B41FA5}">
                      <a16:colId xmlns:a16="http://schemas.microsoft.com/office/drawing/2014/main" val="20001"/>
                    </a:ext>
                  </a:extLst>
                </a:gridCol>
                <a:gridCol w="796847">
                  <a:extLst>
                    <a:ext uri="{9D8B030D-6E8A-4147-A177-3AD203B41FA5}">
                      <a16:colId xmlns:a16="http://schemas.microsoft.com/office/drawing/2014/main" val="20002"/>
                    </a:ext>
                  </a:extLst>
                </a:gridCol>
                <a:gridCol w="2646958">
                  <a:extLst>
                    <a:ext uri="{9D8B030D-6E8A-4147-A177-3AD203B41FA5}">
                      <a16:colId xmlns:a16="http://schemas.microsoft.com/office/drawing/2014/main" val="20003"/>
                    </a:ext>
                  </a:extLst>
                </a:gridCol>
              </a:tblGrid>
              <a:tr h="29194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貴社</a:t>
                      </a:r>
                      <a:r>
                        <a:rPr kumimoji="1" lang="en-US" altLang="ja-JP"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a:t>
                      </a:r>
                      <a:r>
                        <a:rPr kumimoji="1" lang="ja-JP" altLang="en-US"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団体名　　</a:t>
                      </a:r>
                    </a:p>
                  </a:txBody>
                  <a:tcPr marL="76655" marR="76655" marT="38343" marB="3834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gridSpan="3">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txBody>
                  <a:tcPr marL="76655" marR="76655" marT="38343" marB="3834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0"/>
                  </a:ext>
                </a:extLst>
              </a:tr>
              <a:tr h="35485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所在地</a:t>
                      </a:r>
                    </a:p>
                  </a:txBody>
                  <a:tcPr marL="76655" marR="76655" marT="38343" marB="3834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gridSpan="3">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8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a:t>
                      </a:r>
                      <a:endParaRPr kumimoji="1" lang="en-US" altLang="ja-JP" sz="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en-US" altLang="ja-JP" sz="9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txBody>
                  <a:tcPr marL="76655" marR="76655" marT="38343" marB="3834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1"/>
                  </a:ext>
                </a:extLst>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TEL</a:t>
                      </a:r>
                      <a:endParaRPr kumimoji="1" lang="ja-JP" altLang="en-US"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txBody>
                  <a:tcPr marL="76655" marR="76655" marT="38343" marB="3834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txBody>
                  <a:tcPr marL="76655" marR="76655" marT="38343" marB="3834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FAX</a:t>
                      </a:r>
                      <a:endParaRPr kumimoji="1" lang="ja-JP" altLang="en-US"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txBody>
                  <a:tcPr marL="76655" marR="76655" marT="38343" marB="3834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txBody>
                  <a:tcPr marL="76655" marR="76655" marT="38343" marB="3834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graphicFrame>
        <p:nvGraphicFramePr>
          <p:cNvPr id="33" name="Group 106">
            <a:extLst>
              <a:ext uri="{FF2B5EF4-FFF2-40B4-BE49-F238E27FC236}">
                <a16:creationId xmlns:a16="http://schemas.microsoft.com/office/drawing/2014/main" id="{9B574FD1-FC3E-2BC9-AF49-9A5BBCBA02C0}"/>
              </a:ext>
            </a:extLst>
          </p:cNvPr>
          <p:cNvGraphicFramePr>
            <a:graphicFrameLocks noGrp="1"/>
          </p:cNvGraphicFramePr>
          <p:nvPr>
            <p:extLst>
              <p:ext uri="{D42A27DB-BD31-4B8C-83A1-F6EECF244321}">
                <p14:modId xmlns:p14="http://schemas.microsoft.com/office/powerpoint/2010/main" val="290967652"/>
              </p:ext>
            </p:extLst>
          </p:nvPr>
        </p:nvGraphicFramePr>
        <p:xfrm>
          <a:off x="360772" y="5555064"/>
          <a:ext cx="6880325" cy="655846"/>
        </p:xfrm>
        <a:graphic>
          <a:graphicData uri="http://schemas.openxmlformats.org/drawingml/2006/table">
            <a:tbl>
              <a:tblPr/>
              <a:tblGrid>
                <a:gridCol w="510236">
                  <a:extLst>
                    <a:ext uri="{9D8B030D-6E8A-4147-A177-3AD203B41FA5}">
                      <a16:colId xmlns:a16="http://schemas.microsoft.com/office/drawing/2014/main" val="1486622495"/>
                    </a:ext>
                  </a:extLst>
                </a:gridCol>
                <a:gridCol w="593729">
                  <a:extLst>
                    <a:ext uri="{9D8B030D-6E8A-4147-A177-3AD203B41FA5}">
                      <a16:colId xmlns:a16="http://schemas.microsoft.com/office/drawing/2014/main" val="20000"/>
                    </a:ext>
                  </a:extLst>
                </a:gridCol>
                <a:gridCol w="2327290">
                  <a:extLst>
                    <a:ext uri="{9D8B030D-6E8A-4147-A177-3AD203B41FA5}">
                      <a16:colId xmlns:a16="http://schemas.microsoft.com/office/drawing/2014/main" val="20001"/>
                    </a:ext>
                  </a:extLst>
                </a:gridCol>
                <a:gridCol w="806455">
                  <a:extLst>
                    <a:ext uri="{9D8B030D-6E8A-4147-A177-3AD203B41FA5}">
                      <a16:colId xmlns:a16="http://schemas.microsoft.com/office/drawing/2014/main" val="20002"/>
                    </a:ext>
                  </a:extLst>
                </a:gridCol>
                <a:gridCol w="2642615">
                  <a:extLst>
                    <a:ext uri="{9D8B030D-6E8A-4147-A177-3AD203B41FA5}">
                      <a16:colId xmlns:a16="http://schemas.microsoft.com/office/drawing/2014/main" val="20003"/>
                    </a:ext>
                  </a:extLst>
                </a:gridCol>
              </a:tblGrid>
              <a:tr h="327923">
                <a:tc row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8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txBody>
                  <a:tcPr marL="0" marR="0" marT="0" marB="0" vert="eaVert"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氏　名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所属・役職</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27923">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E-Mail</a:t>
                      </a:r>
                      <a:endParaRPr kumimoji="1" lang="ja-JP" altLang="en-US" sz="9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kumimoji="1" lang="en-US" altLang="ja-JP" sz="900" dirty="0">
                          <a:latin typeface="Meiryo UI" panose="020B0604030504040204" pitchFamily="50" charset="-128"/>
                          <a:ea typeface="Meiryo UI" panose="020B0604030504040204" pitchFamily="50" charset="-128"/>
                        </a:rPr>
                        <a:t>PC</a:t>
                      </a:r>
                      <a:r>
                        <a:rPr kumimoji="1" lang="ja-JP" altLang="en-US" sz="900" dirty="0">
                          <a:latin typeface="Meiryo UI" panose="020B0604030504040204" pitchFamily="50" charset="-128"/>
                          <a:ea typeface="Meiryo UI" panose="020B0604030504040204" pitchFamily="50" charset="-128"/>
                        </a:rPr>
                        <a:t>持参の可否</a:t>
                      </a:r>
                      <a:endParaRPr kumimoji="1" lang="en-US" altLang="ja-JP" sz="900" dirty="0">
                        <a:latin typeface="Meiryo UI" panose="020B0604030504040204" pitchFamily="50" charset="-128"/>
                        <a:ea typeface="Meiryo UI" panose="020B0604030504040204" pitchFamily="50" charset="-128"/>
                      </a:endParaRPr>
                    </a:p>
                    <a:p>
                      <a:pPr algn="ctr"/>
                      <a:r>
                        <a:rPr kumimoji="1" lang="en-US" altLang="ja-JP" sz="700" dirty="0">
                          <a:latin typeface="Meiryo UI" panose="020B0604030504040204" pitchFamily="50" charset="-128"/>
                          <a:ea typeface="Meiryo UI" panose="020B0604030504040204" pitchFamily="50" charset="-128"/>
                        </a:rPr>
                        <a:t>(</a:t>
                      </a:r>
                      <a:r>
                        <a:rPr kumimoji="1" lang="ja-JP" altLang="en-US" sz="700" dirty="0">
                          <a:latin typeface="Meiryo UI" panose="020B0604030504040204" pitchFamily="50" charset="-128"/>
                          <a:ea typeface="Meiryo UI" panose="020B0604030504040204" pitchFamily="50" charset="-128"/>
                        </a:rPr>
                        <a:t>該当を○で囲む</a:t>
                      </a:r>
                      <a:r>
                        <a:rPr kumimoji="1" lang="en-US" altLang="ja-JP" sz="700" dirty="0">
                          <a:latin typeface="Meiryo UI" panose="020B0604030504040204" pitchFamily="50" charset="-128"/>
                          <a:ea typeface="Meiryo UI" panose="020B0604030504040204" pitchFamily="50" charset="-128"/>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algn="ctr"/>
                      <a:r>
                        <a:rPr kumimoji="1" lang="ja-JP" altLang="en-US" sz="900" dirty="0">
                          <a:latin typeface="Meiryo UI" panose="020B0604030504040204" pitchFamily="50" charset="-128"/>
                          <a:ea typeface="Meiryo UI" panose="020B0604030504040204" pitchFamily="50" charset="-128"/>
                        </a:rPr>
                        <a:t>持参できる　・　持参できない</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36684427"/>
                  </a:ext>
                </a:extLst>
              </a:tr>
            </a:tbl>
          </a:graphicData>
        </a:graphic>
      </p:graphicFrame>
      <p:sp>
        <p:nvSpPr>
          <p:cNvPr id="34" name="ホームベース 2">
            <a:extLst>
              <a:ext uri="{FF2B5EF4-FFF2-40B4-BE49-F238E27FC236}">
                <a16:creationId xmlns:a16="http://schemas.microsoft.com/office/drawing/2014/main" id="{FED83BDB-AAFC-A548-2211-145884B0BA50}"/>
              </a:ext>
            </a:extLst>
          </p:cNvPr>
          <p:cNvSpPr/>
          <p:nvPr/>
        </p:nvSpPr>
        <p:spPr>
          <a:xfrm>
            <a:off x="5090554" y="7008803"/>
            <a:ext cx="886589" cy="724895"/>
          </a:xfrm>
          <a:prstGeom prst="homePlate">
            <a:avLst>
              <a:gd name="adj" fmla="val 29181"/>
            </a:avLst>
          </a:prstGeom>
          <a:solidFill>
            <a:srgbClr val="002060"/>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300" dirty="0">
                <a:solidFill>
                  <a:schemeClr val="bg1"/>
                </a:solidFill>
                <a:latin typeface="Meiryo UI" panose="020B0604030504040204" pitchFamily="50" charset="-128"/>
                <a:ea typeface="Meiryo UI" panose="020B0604030504040204" pitchFamily="50" charset="-128"/>
              </a:rPr>
              <a:t> WEB</a:t>
            </a:r>
          </a:p>
          <a:p>
            <a:r>
              <a:rPr lang="ja-JP" altLang="en-US" sz="1300" dirty="0">
                <a:solidFill>
                  <a:schemeClr val="bg1"/>
                </a:solidFill>
                <a:latin typeface="Meiryo UI" panose="020B0604030504040204" pitchFamily="50" charset="-128"/>
                <a:ea typeface="Meiryo UI" panose="020B0604030504040204" pitchFamily="50" charset="-128"/>
              </a:rPr>
              <a:t> 申込書</a:t>
            </a:r>
            <a:endParaRPr lang="en-US" altLang="ja-JP" sz="1300" dirty="0">
              <a:solidFill>
                <a:schemeClr val="bg1"/>
              </a:solidFill>
              <a:latin typeface="Meiryo UI" panose="020B0604030504040204" pitchFamily="50" charset="-128"/>
              <a:ea typeface="Meiryo UI" panose="020B0604030504040204" pitchFamily="50" charset="-128"/>
            </a:endParaRPr>
          </a:p>
          <a:p>
            <a:r>
              <a:rPr kumimoji="1" lang="ja-JP" altLang="en-US" sz="1300" dirty="0">
                <a:solidFill>
                  <a:schemeClr val="bg1"/>
                </a:solidFill>
                <a:latin typeface="Meiryo UI" panose="020B0604030504040204" pitchFamily="50" charset="-128"/>
                <a:ea typeface="Meiryo UI" panose="020B0604030504040204" pitchFamily="50" charset="-128"/>
              </a:rPr>
              <a:t> はｺﾁﾗ</a:t>
            </a:r>
          </a:p>
        </p:txBody>
      </p:sp>
      <p:sp>
        <p:nvSpPr>
          <p:cNvPr id="35" name="テキスト ボックス 34">
            <a:extLst>
              <a:ext uri="{FF2B5EF4-FFF2-40B4-BE49-F238E27FC236}">
                <a16:creationId xmlns:a16="http://schemas.microsoft.com/office/drawing/2014/main" id="{87E6484D-963F-96CB-C24F-4198AFD9276A}"/>
              </a:ext>
            </a:extLst>
          </p:cNvPr>
          <p:cNvSpPr txBox="1"/>
          <p:nvPr/>
        </p:nvSpPr>
        <p:spPr>
          <a:xfrm>
            <a:off x="346071" y="5750596"/>
            <a:ext cx="847055" cy="230832"/>
          </a:xfrm>
          <a:prstGeom prst="rect">
            <a:avLst/>
          </a:prstGeom>
          <a:noFill/>
        </p:spPr>
        <p:txBody>
          <a:bodyPr wrap="square" rtlCol="0">
            <a:spAutoFit/>
          </a:bodyPr>
          <a:lstStyle/>
          <a:p>
            <a:r>
              <a:rPr lang="en-US" altLang="ja-JP" sz="900" b="1" dirty="0">
                <a:latin typeface="Meiryo UI" panose="020B0604030504040204" pitchFamily="50" charset="-128"/>
                <a:ea typeface="Meiryo UI" panose="020B0604030504040204" pitchFamily="50" charset="-128"/>
              </a:rPr>
              <a:t>1</a:t>
            </a:r>
            <a:r>
              <a:rPr lang="ja-JP" altLang="en-US" sz="900" b="1" dirty="0">
                <a:latin typeface="Meiryo UI" panose="020B0604030504040204" pitchFamily="50" charset="-128"/>
                <a:ea typeface="Meiryo UI" panose="020B0604030504040204" pitchFamily="50" charset="-128"/>
              </a:rPr>
              <a:t>人目</a:t>
            </a:r>
            <a:endParaRPr kumimoji="1" lang="ja-JP" altLang="en-US" sz="900" b="1" dirty="0">
              <a:latin typeface="Meiryo UI" panose="020B0604030504040204" pitchFamily="50" charset="-128"/>
              <a:ea typeface="Meiryo UI" panose="020B0604030504040204" pitchFamily="50" charset="-128"/>
            </a:endParaRPr>
          </a:p>
        </p:txBody>
      </p:sp>
      <p:graphicFrame>
        <p:nvGraphicFramePr>
          <p:cNvPr id="36" name="Group 106">
            <a:extLst>
              <a:ext uri="{FF2B5EF4-FFF2-40B4-BE49-F238E27FC236}">
                <a16:creationId xmlns:a16="http://schemas.microsoft.com/office/drawing/2014/main" id="{D775DF52-1479-2BB3-0E10-4503ADECBBF8}"/>
              </a:ext>
            </a:extLst>
          </p:cNvPr>
          <p:cNvGraphicFramePr>
            <a:graphicFrameLocks noGrp="1"/>
          </p:cNvGraphicFramePr>
          <p:nvPr>
            <p:extLst>
              <p:ext uri="{D42A27DB-BD31-4B8C-83A1-F6EECF244321}">
                <p14:modId xmlns:p14="http://schemas.microsoft.com/office/powerpoint/2010/main" val="3906659694"/>
              </p:ext>
            </p:extLst>
          </p:nvPr>
        </p:nvGraphicFramePr>
        <p:xfrm>
          <a:off x="360772" y="6256132"/>
          <a:ext cx="6880327" cy="635236"/>
        </p:xfrm>
        <a:graphic>
          <a:graphicData uri="http://schemas.openxmlformats.org/drawingml/2006/table">
            <a:tbl>
              <a:tblPr/>
              <a:tblGrid>
                <a:gridCol w="511919">
                  <a:extLst>
                    <a:ext uri="{9D8B030D-6E8A-4147-A177-3AD203B41FA5}">
                      <a16:colId xmlns:a16="http://schemas.microsoft.com/office/drawing/2014/main" val="1486622495"/>
                    </a:ext>
                  </a:extLst>
                </a:gridCol>
                <a:gridCol w="593397">
                  <a:extLst>
                    <a:ext uri="{9D8B030D-6E8A-4147-A177-3AD203B41FA5}">
                      <a16:colId xmlns:a16="http://schemas.microsoft.com/office/drawing/2014/main" val="20000"/>
                    </a:ext>
                  </a:extLst>
                </a:gridCol>
                <a:gridCol w="2322726">
                  <a:extLst>
                    <a:ext uri="{9D8B030D-6E8A-4147-A177-3AD203B41FA5}">
                      <a16:colId xmlns:a16="http://schemas.microsoft.com/office/drawing/2014/main" val="20001"/>
                    </a:ext>
                  </a:extLst>
                </a:gridCol>
                <a:gridCol w="822280">
                  <a:extLst>
                    <a:ext uri="{9D8B030D-6E8A-4147-A177-3AD203B41FA5}">
                      <a16:colId xmlns:a16="http://schemas.microsoft.com/office/drawing/2014/main" val="20002"/>
                    </a:ext>
                  </a:extLst>
                </a:gridCol>
                <a:gridCol w="2630005">
                  <a:extLst>
                    <a:ext uri="{9D8B030D-6E8A-4147-A177-3AD203B41FA5}">
                      <a16:colId xmlns:a16="http://schemas.microsoft.com/office/drawing/2014/main" val="20003"/>
                    </a:ext>
                  </a:extLst>
                </a:gridCol>
              </a:tblGrid>
              <a:tr h="317618">
                <a:tc row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8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txBody>
                  <a:tcPr marL="0" marR="0" marT="0" marB="0" vert="eaVert"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氏　名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所属・役職</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17618">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E-Mail</a:t>
                      </a:r>
                      <a:endParaRPr kumimoji="1" lang="ja-JP" altLang="en-US" sz="9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kumimoji="1" lang="en-US" altLang="ja-JP" sz="900" dirty="0">
                          <a:latin typeface="Meiryo UI" panose="020B0604030504040204" pitchFamily="50" charset="-128"/>
                          <a:ea typeface="Meiryo UI" panose="020B0604030504040204" pitchFamily="50" charset="-128"/>
                        </a:rPr>
                        <a:t>PC</a:t>
                      </a:r>
                      <a:r>
                        <a:rPr kumimoji="1" lang="ja-JP" altLang="en-US" sz="900" dirty="0">
                          <a:latin typeface="Meiryo UI" panose="020B0604030504040204" pitchFamily="50" charset="-128"/>
                          <a:ea typeface="Meiryo UI" panose="020B0604030504040204" pitchFamily="50" charset="-128"/>
                        </a:rPr>
                        <a:t>持参の可否</a:t>
                      </a:r>
                      <a:endParaRPr kumimoji="1" lang="en-US" altLang="ja-JP" sz="900" dirty="0">
                        <a:latin typeface="Meiryo UI" panose="020B0604030504040204" pitchFamily="50" charset="-128"/>
                        <a:ea typeface="Meiryo UI" panose="020B0604030504040204" pitchFamily="50" charset="-128"/>
                      </a:endParaRPr>
                    </a:p>
                    <a:p>
                      <a:pPr algn="ctr"/>
                      <a:r>
                        <a:rPr kumimoji="1" lang="en-US" altLang="ja-JP" sz="700" dirty="0">
                          <a:latin typeface="Meiryo UI" panose="020B0604030504040204" pitchFamily="50" charset="-128"/>
                          <a:ea typeface="Meiryo UI" panose="020B0604030504040204" pitchFamily="50" charset="-128"/>
                        </a:rPr>
                        <a:t>(</a:t>
                      </a:r>
                      <a:r>
                        <a:rPr kumimoji="1" lang="ja-JP" altLang="en-US" sz="700" dirty="0">
                          <a:latin typeface="Meiryo UI" panose="020B0604030504040204" pitchFamily="50" charset="-128"/>
                          <a:ea typeface="Meiryo UI" panose="020B0604030504040204" pitchFamily="50" charset="-128"/>
                        </a:rPr>
                        <a:t>該当を○で囲む</a:t>
                      </a:r>
                      <a:r>
                        <a:rPr kumimoji="1" lang="en-US" altLang="ja-JP" sz="700" dirty="0">
                          <a:latin typeface="Meiryo UI" panose="020B0604030504040204" pitchFamily="50" charset="-128"/>
                          <a:ea typeface="Meiryo UI" panose="020B0604030504040204" pitchFamily="50" charset="-128"/>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algn="ctr"/>
                      <a:r>
                        <a:rPr kumimoji="1" lang="ja-JP" altLang="en-US" sz="900" dirty="0">
                          <a:latin typeface="Meiryo UI" panose="020B0604030504040204" pitchFamily="50" charset="-128"/>
                          <a:ea typeface="Meiryo UI" panose="020B0604030504040204" pitchFamily="50" charset="-128"/>
                        </a:rPr>
                        <a:t>持参できる　・　持参できない</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36684427"/>
                  </a:ext>
                </a:extLst>
              </a:tr>
            </a:tbl>
          </a:graphicData>
        </a:graphic>
      </p:graphicFrame>
      <p:sp>
        <p:nvSpPr>
          <p:cNvPr id="37" name="テキスト ボックス 36">
            <a:extLst>
              <a:ext uri="{FF2B5EF4-FFF2-40B4-BE49-F238E27FC236}">
                <a16:creationId xmlns:a16="http://schemas.microsoft.com/office/drawing/2014/main" id="{9A836A06-34D0-F2FB-D746-823080BA1A2A}"/>
              </a:ext>
            </a:extLst>
          </p:cNvPr>
          <p:cNvSpPr txBox="1"/>
          <p:nvPr/>
        </p:nvSpPr>
        <p:spPr>
          <a:xfrm>
            <a:off x="336325" y="6456722"/>
            <a:ext cx="934281" cy="230832"/>
          </a:xfrm>
          <a:prstGeom prst="rect">
            <a:avLst/>
          </a:prstGeom>
          <a:noFill/>
        </p:spPr>
        <p:txBody>
          <a:bodyPr wrap="square" rtlCol="0">
            <a:spAutoFit/>
          </a:bodyPr>
          <a:lstStyle/>
          <a:p>
            <a:r>
              <a:rPr lang="ja-JP" altLang="en-US" sz="900" b="1" dirty="0">
                <a:latin typeface="Meiryo UI" panose="020B0604030504040204" pitchFamily="50" charset="-128"/>
                <a:ea typeface="Meiryo UI" panose="020B0604030504040204" pitchFamily="50" charset="-128"/>
              </a:rPr>
              <a:t>２人目</a:t>
            </a:r>
            <a:endParaRPr kumimoji="1" lang="ja-JP" altLang="en-US" sz="900" b="1" dirty="0">
              <a:latin typeface="Meiryo UI" panose="020B0604030504040204" pitchFamily="50" charset="-128"/>
              <a:ea typeface="Meiryo UI" panose="020B0604030504040204" pitchFamily="50" charset="-128"/>
            </a:endParaRPr>
          </a:p>
        </p:txBody>
      </p:sp>
      <p:sp>
        <p:nvSpPr>
          <p:cNvPr id="38" name="Text Box 5">
            <a:extLst>
              <a:ext uri="{FF2B5EF4-FFF2-40B4-BE49-F238E27FC236}">
                <a16:creationId xmlns:a16="http://schemas.microsoft.com/office/drawing/2014/main" id="{ADAA7F00-8E16-C359-7668-8F96ECCF7D55}"/>
              </a:ext>
            </a:extLst>
          </p:cNvPr>
          <p:cNvSpPr txBox="1">
            <a:spLocks noChangeArrowheads="1"/>
          </p:cNvSpPr>
          <p:nvPr/>
        </p:nvSpPr>
        <p:spPr bwMode="auto">
          <a:xfrm>
            <a:off x="304886" y="6891281"/>
            <a:ext cx="4478781"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2400" u="sng">
                <a:solidFill>
                  <a:schemeClr val="tx1"/>
                </a:solidFill>
                <a:latin typeface="Times New Roman" pitchFamily="18" charset="0"/>
                <a:ea typeface="ＭＳ Ｐゴシック" charset="-128"/>
              </a:defRPr>
            </a:lvl1pPr>
            <a:lvl2pPr marL="742950" indent="-285750" eaLnBrk="0" hangingPunct="0">
              <a:defRPr kumimoji="1" sz="2400" u="sng">
                <a:solidFill>
                  <a:schemeClr val="tx1"/>
                </a:solidFill>
                <a:latin typeface="Times New Roman" pitchFamily="18" charset="0"/>
                <a:ea typeface="ＭＳ Ｐゴシック" charset="-128"/>
              </a:defRPr>
            </a:lvl2pPr>
            <a:lvl3pPr marL="1143000" indent="-228600" eaLnBrk="0" hangingPunct="0">
              <a:defRPr kumimoji="1" sz="2400" u="sng">
                <a:solidFill>
                  <a:schemeClr val="tx1"/>
                </a:solidFill>
                <a:latin typeface="Times New Roman" pitchFamily="18" charset="0"/>
                <a:ea typeface="ＭＳ Ｐゴシック" charset="-128"/>
              </a:defRPr>
            </a:lvl3pPr>
            <a:lvl4pPr marL="1600200" indent="-228600" eaLnBrk="0" hangingPunct="0">
              <a:defRPr kumimoji="1" sz="2400" u="sng">
                <a:solidFill>
                  <a:schemeClr val="tx1"/>
                </a:solidFill>
                <a:latin typeface="Times New Roman" pitchFamily="18" charset="0"/>
                <a:ea typeface="ＭＳ Ｐゴシック" charset="-128"/>
              </a:defRPr>
            </a:lvl4pPr>
            <a:lvl5pPr marL="2057400" indent="-228600" eaLnBrk="0" hangingPunct="0">
              <a:defRPr kumimoji="1" sz="2400" u="sng">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u="sng">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u="sng">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u="sng">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u="sng">
                <a:solidFill>
                  <a:schemeClr val="tx1"/>
                </a:solidFill>
                <a:latin typeface="Times New Roman" pitchFamily="18" charset="0"/>
                <a:ea typeface="ＭＳ Ｐゴシック" charset="-128"/>
              </a:defRPr>
            </a:lvl9pPr>
          </a:lstStyle>
          <a:p>
            <a:pPr eaLnBrk="1" hangingPunct="1"/>
            <a:r>
              <a:rPr lang="en-US" altLang="ja-JP" sz="1000" b="1" u="none" dirty="0">
                <a:latin typeface="Meiryo UI" panose="020B0604030504040204" pitchFamily="50" charset="-128"/>
                <a:ea typeface="Meiryo UI" panose="020B0604030504040204" pitchFamily="50" charset="-128"/>
              </a:rPr>
              <a:t>※WEB</a:t>
            </a:r>
            <a:r>
              <a:rPr lang="ja-JP" altLang="en-US" sz="1000" b="1" u="none" dirty="0">
                <a:latin typeface="Meiryo UI" panose="020B0604030504040204" pitchFamily="50" charset="-128"/>
                <a:ea typeface="Meiryo UI" panose="020B0604030504040204" pitchFamily="50" charset="-128"/>
              </a:rPr>
              <a:t>申込書（</a:t>
            </a:r>
            <a:r>
              <a:rPr lang="en-US" altLang="ja-JP" sz="1000" b="1" u="none" dirty="0">
                <a:latin typeface="Meiryo UI" panose="020B0604030504040204" pitchFamily="50" charset="-128"/>
                <a:ea typeface="Meiryo UI" panose="020B0604030504040204" pitchFamily="50" charset="-128"/>
              </a:rPr>
              <a:t>QR</a:t>
            </a:r>
            <a:r>
              <a:rPr lang="ja-JP" altLang="en-US" sz="1000" b="1" u="none" dirty="0">
                <a:latin typeface="Meiryo UI" panose="020B0604030504040204" pitchFamily="50" charset="-128"/>
                <a:ea typeface="Meiryo UI" panose="020B0604030504040204" pitchFamily="50" charset="-128"/>
              </a:rPr>
              <a:t>コード）でのお申し込み、もしくは、上記の申込書に所定事項</a:t>
            </a:r>
            <a:endParaRPr lang="en-US" altLang="ja-JP" sz="1000" b="1" u="none" dirty="0">
              <a:latin typeface="Meiryo UI" panose="020B0604030504040204" pitchFamily="50" charset="-128"/>
              <a:ea typeface="Meiryo UI" panose="020B0604030504040204" pitchFamily="50" charset="-128"/>
            </a:endParaRPr>
          </a:p>
          <a:p>
            <a:pPr eaLnBrk="1" hangingPunct="1"/>
            <a:r>
              <a:rPr lang="ja-JP" altLang="en-US" sz="1000" b="1" u="none" dirty="0">
                <a:latin typeface="Meiryo UI" panose="020B0604030504040204" pitchFamily="50" charset="-128"/>
                <a:ea typeface="Meiryo UI" panose="020B0604030504040204" pitchFamily="50" charset="-128"/>
              </a:rPr>
              <a:t>　を記載の上、電子メールにてお申し込みください。</a:t>
            </a:r>
            <a:endParaRPr lang="en-US" altLang="ja-JP" sz="1000" b="1" u="none" dirty="0">
              <a:latin typeface="Meiryo UI" panose="020B0604030504040204" pitchFamily="50" charset="-128"/>
              <a:ea typeface="Meiryo UI" panose="020B0604030504040204" pitchFamily="50" charset="-128"/>
            </a:endParaRPr>
          </a:p>
          <a:p>
            <a:pPr eaLnBrk="1" hangingPunct="1"/>
            <a:r>
              <a:rPr lang="en-US" altLang="ja-JP" sz="1000" b="1" u="none" dirty="0">
                <a:latin typeface="Meiryo UI" panose="020B0604030504040204" pitchFamily="50" charset="-128"/>
                <a:ea typeface="Meiryo UI" panose="020B0604030504040204" pitchFamily="50" charset="-128"/>
              </a:rPr>
              <a:t>※</a:t>
            </a:r>
            <a:r>
              <a:rPr lang="ja-JP" altLang="en-US" sz="1000" b="1" u="none" dirty="0">
                <a:latin typeface="Meiryo UI" panose="020B0604030504040204" pitchFamily="50" charset="-128"/>
                <a:ea typeface="Meiryo UI" panose="020B0604030504040204" pitchFamily="50" charset="-128"/>
              </a:rPr>
              <a:t>応募多数の場合は人数調整させていただく可能性がございます。</a:t>
            </a:r>
          </a:p>
        </p:txBody>
      </p:sp>
      <p:sp>
        <p:nvSpPr>
          <p:cNvPr id="40" name="テキスト ボックス 39">
            <a:extLst>
              <a:ext uri="{FF2B5EF4-FFF2-40B4-BE49-F238E27FC236}">
                <a16:creationId xmlns:a16="http://schemas.microsoft.com/office/drawing/2014/main" id="{BBA01BEA-9778-4FDC-4C7B-6E04D239BBC9}"/>
              </a:ext>
            </a:extLst>
          </p:cNvPr>
          <p:cNvSpPr txBox="1"/>
          <p:nvPr/>
        </p:nvSpPr>
        <p:spPr>
          <a:xfrm>
            <a:off x="296487" y="7405230"/>
            <a:ext cx="4698913" cy="605294"/>
          </a:xfrm>
          <a:prstGeom prst="rect">
            <a:avLst/>
          </a:prstGeom>
          <a:noFill/>
        </p:spPr>
        <p:txBody>
          <a:bodyPr wrap="square">
            <a:spAutoFit/>
          </a:bodyPr>
          <a:lstStyle/>
          <a:p>
            <a:pPr>
              <a:lnSpc>
                <a:spcPts val="800"/>
              </a:lnSpc>
              <a:defRPr/>
            </a:pPr>
            <a:r>
              <a:rPr lang="en-US" altLang="ja-JP" sz="700" u="none" dirty="0">
                <a:latin typeface="AR P丸ゴシック体M" pitchFamily="50" charset="-128"/>
                <a:ea typeface="AR P丸ゴシック体M" pitchFamily="50" charset="-128"/>
              </a:rPr>
              <a:t>【</a:t>
            </a:r>
            <a:r>
              <a:rPr lang="ja-JP" altLang="en-US" sz="700" u="none" dirty="0">
                <a:latin typeface="AR P丸ゴシック体M" pitchFamily="50" charset="-128"/>
                <a:ea typeface="AR P丸ゴシック体M" pitchFamily="50" charset="-128"/>
              </a:rPr>
              <a:t>個人情報の取り扱いについて</a:t>
            </a:r>
            <a:r>
              <a:rPr lang="en-US" altLang="ja-JP" sz="700" u="none" dirty="0">
                <a:latin typeface="AR P丸ゴシック体M" pitchFamily="50" charset="-128"/>
                <a:ea typeface="AR P丸ゴシック体M" pitchFamily="50" charset="-128"/>
              </a:rPr>
              <a:t>】</a:t>
            </a:r>
          </a:p>
          <a:p>
            <a:pPr>
              <a:lnSpc>
                <a:spcPts val="800"/>
              </a:lnSpc>
              <a:defRPr/>
            </a:pPr>
            <a:r>
              <a:rPr lang="ja-JP" altLang="en-US" sz="700" u="none" dirty="0">
                <a:latin typeface="AR P丸ゴシック体M" pitchFamily="50" charset="-128"/>
                <a:ea typeface="AR P丸ゴシック体M" pitchFamily="50" charset="-128"/>
              </a:rPr>
              <a:t>　セミナーご応募の際にお伺いする個人情報は、石川県で実施する事業で使用します</a:t>
            </a:r>
            <a:r>
              <a:rPr lang="en-US" altLang="ja-JP" sz="700" u="none" dirty="0">
                <a:latin typeface="AR P丸ゴシック体M" pitchFamily="50" charset="-128"/>
                <a:ea typeface="AR P丸ゴシック体M" pitchFamily="50" charset="-128"/>
              </a:rPr>
              <a:t>(</a:t>
            </a:r>
            <a:r>
              <a:rPr lang="ja-JP" altLang="en-US" sz="700" u="none" dirty="0">
                <a:latin typeface="AR P丸ゴシック体M" pitchFamily="50" charset="-128"/>
                <a:ea typeface="AR P丸ゴシック体M" pitchFamily="50" charset="-128"/>
              </a:rPr>
              <a:t>参加者名簿の作成、</a:t>
            </a:r>
            <a:endParaRPr lang="en-US" altLang="ja-JP" sz="700" u="none" dirty="0">
              <a:latin typeface="AR P丸ゴシック体M" pitchFamily="50" charset="-128"/>
              <a:ea typeface="AR P丸ゴシック体M" pitchFamily="50" charset="-128"/>
            </a:endParaRPr>
          </a:p>
          <a:p>
            <a:pPr>
              <a:lnSpc>
                <a:spcPts val="800"/>
              </a:lnSpc>
              <a:defRPr/>
            </a:pPr>
            <a:r>
              <a:rPr lang="ja-JP" altLang="en-US" sz="700" u="none" dirty="0">
                <a:latin typeface="AR P丸ゴシック体M" pitchFamily="50" charset="-128"/>
                <a:ea typeface="AR P丸ゴシック体M" pitchFamily="50" charset="-128"/>
              </a:rPr>
              <a:t>　セミナー開催に関する連絡及び情報提供等</a:t>
            </a:r>
            <a:r>
              <a:rPr lang="en-US" altLang="ja-JP" sz="700" u="none" dirty="0">
                <a:latin typeface="AR P丸ゴシック体M" pitchFamily="50" charset="-128"/>
                <a:ea typeface="AR P丸ゴシック体M" pitchFamily="50" charset="-128"/>
              </a:rPr>
              <a:t>)</a:t>
            </a:r>
            <a:r>
              <a:rPr lang="ja-JP" altLang="en-US" sz="700" u="none" dirty="0">
                <a:latin typeface="AR P丸ゴシック体M" pitchFamily="50" charset="-128"/>
                <a:ea typeface="AR P丸ゴシック体M" pitchFamily="50" charset="-128"/>
              </a:rPr>
              <a:t>。また、お客様の同意がある場合及び法令等に基づく要請が</a:t>
            </a:r>
            <a:endParaRPr lang="en-US" altLang="ja-JP" sz="700" u="none" dirty="0">
              <a:latin typeface="AR P丸ゴシック体M" pitchFamily="50" charset="-128"/>
              <a:ea typeface="AR P丸ゴシック体M" pitchFamily="50" charset="-128"/>
            </a:endParaRPr>
          </a:p>
          <a:p>
            <a:pPr>
              <a:lnSpc>
                <a:spcPts val="800"/>
              </a:lnSpc>
              <a:defRPr/>
            </a:pPr>
            <a:r>
              <a:rPr lang="ja-JP" altLang="en-US" sz="700" u="none" dirty="0">
                <a:latin typeface="AR P丸ゴシック体M" pitchFamily="50" charset="-128"/>
                <a:ea typeface="AR P丸ゴシック体M" pitchFamily="50" charset="-128"/>
              </a:rPr>
              <a:t>　あった場合を除き、当該個人情報の第三者への提供または開示をいたしません。</a:t>
            </a:r>
            <a:endParaRPr lang="en-US" altLang="ja-JP" sz="700" u="none" dirty="0">
              <a:latin typeface="AR P丸ゴシック体M" pitchFamily="50" charset="-128"/>
              <a:ea typeface="AR P丸ゴシック体M" pitchFamily="50" charset="-128"/>
            </a:endParaRPr>
          </a:p>
          <a:p>
            <a:pPr>
              <a:lnSpc>
                <a:spcPts val="800"/>
              </a:lnSpc>
              <a:defRPr/>
            </a:pPr>
            <a:r>
              <a:rPr lang="ja-JP" altLang="en-US" sz="700" u="none" dirty="0">
                <a:latin typeface="AR P丸ゴシック体M" pitchFamily="50" charset="-128"/>
                <a:ea typeface="AR P丸ゴシック体M" pitchFamily="50" charset="-128"/>
              </a:rPr>
              <a:t>　ご提供いただいた個人情報を正確に処理するように努めます。</a:t>
            </a:r>
          </a:p>
        </p:txBody>
      </p:sp>
      <p:sp>
        <p:nvSpPr>
          <p:cNvPr id="42" name="Text Box 107">
            <a:extLst>
              <a:ext uri="{FF2B5EF4-FFF2-40B4-BE49-F238E27FC236}">
                <a16:creationId xmlns:a16="http://schemas.microsoft.com/office/drawing/2014/main" id="{469EAE75-89BC-DD62-5D62-44FECD72ECB4}"/>
              </a:ext>
            </a:extLst>
          </p:cNvPr>
          <p:cNvSpPr txBox="1">
            <a:spLocks noChangeArrowheads="1"/>
          </p:cNvSpPr>
          <p:nvPr/>
        </p:nvSpPr>
        <p:spPr bwMode="auto">
          <a:xfrm>
            <a:off x="5393267" y="3957777"/>
            <a:ext cx="1864762" cy="261610"/>
          </a:xfrm>
          <a:prstGeom prst="rect">
            <a:avLst/>
          </a:prstGeom>
          <a:solidFill>
            <a:srgbClr val="FF0000">
              <a:alpha val="92941"/>
            </a:srgbClr>
          </a:solidFill>
          <a:ln>
            <a:noFill/>
          </a:ln>
          <a:effectLst/>
        </p:spPr>
        <p:txBody>
          <a:bodyPr wrap="square">
            <a:spAutoFit/>
          </a:bodyPr>
          <a:lstStyle>
            <a:lvl1pPr eaLnBrk="0" hangingPunct="0">
              <a:defRPr kumimoji="1" sz="2400" u="sng">
                <a:solidFill>
                  <a:schemeClr val="tx1"/>
                </a:solidFill>
                <a:latin typeface="Times New Roman" pitchFamily="18" charset="0"/>
                <a:ea typeface="ＭＳ Ｐゴシック" charset="-128"/>
              </a:defRPr>
            </a:lvl1pPr>
            <a:lvl2pPr marL="742950" indent="-285750" eaLnBrk="0" hangingPunct="0">
              <a:defRPr kumimoji="1" sz="2400" u="sng">
                <a:solidFill>
                  <a:schemeClr val="tx1"/>
                </a:solidFill>
                <a:latin typeface="Times New Roman" pitchFamily="18" charset="0"/>
                <a:ea typeface="ＭＳ Ｐゴシック" charset="-128"/>
              </a:defRPr>
            </a:lvl2pPr>
            <a:lvl3pPr marL="1143000" indent="-228600" eaLnBrk="0" hangingPunct="0">
              <a:defRPr kumimoji="1" sz="2400" u="sng">
                <a:solidFill>
                  <a:schemeClr val="tx1"/>
                </a:solidFill>
                <a:latin typeface="Times New Roman" pitchFamily="18" charset="0"/>
                <a:ea typeface="ＭＳ Ｐゴシック" charset="-128"/>
              </a:defRPr>
            </a:lvl3pPr>
            <a:lvl4pPr marL="1600200" indent="-228600" eaLnBrk="0" hangingPunct="0">
              <a:defRPr kumimoji="1" sz="2400" u="sng">
                <a:solidFill>
                  <a:schemeClr val="tx1"/>
                </a:solidFill>
                <a:latin typeface="Times New Roman" pitchFamily="18" charset="0"/>
                <a:ea typeface="ＭＳ Ｐゴシック" charset="-128"/>
              </a:defRPr>
            </a:lvl4pPr>
            <a:lvl5pPr marL="2057400" indent="-228600" eaLnBrk="0" hangingPunct="0">
              <a:defRPr kumimoji="1" sz="2400" u="sng">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u="sng">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u="sng">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u="sng">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u="sng">
                <a:solidFill>
                  <a:schemeClr val="tx1"/>
                </a:solidFill>
                <a:latin typeface="Times New Roman" pitchFamily="18" charset="0"/>
                <a:ea typeface="ＭＳ Ｐゴシック" charset="-128"/>
              </a:defRPr>
            </a:lvl9pPr>
          </a:lstStyle>
          <a:p>
            <a:pPr algn="ctr" eaLnBrk="1" hangingPunct="1"/>
            <a:r>
              <a:rPr lang="ja-JP" altLang="en-US" sz="1100" u="none" dirty="0">
                <a:solidFill>
                  <a:schemeClr val="bg1"/>
                </a:solidFill>
                <a:latin typeface="Meiryo UI" panose="020B0604030504040204" pitchFamily="50" charset="-128"/>
                <a:ea typeface="Meiryo UI" panose="020B0604030504040204" pitchFamily="50" charset="-128"/>
              </a:rPr>
              <a:t>申込締切：１月３１日</a:t>
            </a:r>
            <a:r>
              <a:rPr lang="en-US" altLang="ja-JP" sz="1100" u="none" dirty="0">
                <a:solidFill>
                  <a:schemeClr val="bg1"/>
                </a:solidFill>
                <a:latin typeface="Meiryo UI" panose="020B0604030504040204" pitchFamily="50" charset="-128"/>
                <a:ea typeface="Meiryo UI" panose="020B0604030504040204" pitchFamily="50" charset="-128"/>
              </a:rPr>
              <a:t>(</a:t>
            </a:r>
            <a:r>
              <a:rPr lang="ja-JP" altLang="en-US" sz="1100" u="none" dirty="0">
                <a:solidFill>
                  <a:schemeClr val="bg1"/>
                </a:solidFill>
                <a:latin typeface="Meiryo UI" panose="020B0604030504040204" pitchFamily="50" charset="-128"/>
                <a:ea typeface="Meiryo UI" panose="020B0604030504040204" pitchFamily="50" charset="-128"/>
              </a:rPr>
              <a:t>金</a:t>
            </a:r>
            <a:r>
              <a:rPr lang="en-US" altLang="ja-JP" sz="1100" u="none" dirty="0">
                <a:solidFill>
                  <a:schemeClr val="bg1"/>
                </a:solidFill>
                <a:latin typeface="Meiryo UI" panose="020B0604030504040204" pitchFamily="50" charset="-128"/>
                <a:ea typeface="Meiryo UI" panose="020B0604030504040204" pitchFamily="50" charset="-128"/>
              </a:rPr>
              <a:t>)</a:t>
            </a:r>
            <a:endParaRPr lang="ja-JP" altLang="en-US" sz="1100" u="none" dirty="0">
              <a:solidFill>
                <a:schemeClr val="bg1"/>
              </a:solidFill>
              <a:latin typeface="Meiryo UI" panose="020B0604030504040204" pitchFamily="50" charset="-128"/>
              <a:ea typeface="Meiryo UI" panose="020B0604030504040204" pitchFamily="50" charset="-128"/>
            </a:endParaRPr>
          </a:p>
        </p:txBody>
      </p:sp>
      <p:sp>
        <p:nvSpPr>
          <p:cNvPr id="43" name="楕円 42">
            <a:extLst>
              <a:ext uri="{FF2B5EF4-FFF2-40B4-BE49-F238E27FC236}">
                <a16:creationId xmlns:a16="http://schemas.microsoft.com/office/drawing/2014/main" id="{835F4399-F85B-1E68-7592-304F15519FE7}"/>
              </a:ext>
            </a:extLst>
          </p:cNvPr>
          <p:cNvSpPr/>
          <p:nvPr/>
        </p:nvSpPr>
        <p:spPr>
          <a:xfrm>
            <a:off x="6027945" y="3176956"/>
            <a:ext cx="1148570" cy="663931"/>
          </a:xfrm>
          <a:prstGeom prst="ellipse">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1" name="テキスト ボックス 40">
            <a:extLst>
              <a:ext uri="{FF2B5EF4-FFF2-40B4-BE49-F238E27FC236}">
                <a16:creationId xmlns:a16="http://schemas.microsoft.com/office/drawing/2014/main" id="{1FA383B8-36BD-D1D1-7AFB-19C802A443CE}"/>
              </a:ext>
            </a:extLst>
          </p:cNvPr>
          <p:cNvSpPr txBox="1"/>
          <p:nvPr/>
        </p:nvSpPr>
        <p:spPr>
          <a:xfrm>
            <a:off x="6051622" y="3181373"/>
            <a:ext cx="1114006" cy="584775"/>
          </a:xfrm>
          <a:prstGeom prst="rect">
            <a:avLst/>
          </a:prstGeom>
          <a:noFill/>
        </p:spPr>
        <p:txBody>
          <a:bodyPr wrap="square" rtlCol="0">
            <a:spAutoFit/>
          </a:bodyPr>
          <a:lstStyle/>
          <a:p>
            <a:pPr algn="ctr"/>
            <a:r>
              <a:rPr lang="ja-JP" altLang="en-US" sz="1600" b="1" dirty="0">
                <a:solidFill>
                  <a:srgbClr val="FF0000"/>
                </a:solidFill>
                <a:latin typeface="Meiryo UI" panose="020B0604030504040204" pitchFamily="50" charset="-128"/>
                <a:ea typeface="Meiryo UI" panose="020B0604030504040204" pitchFamily="50" charset="-128"/>
              </a:rPr>
              <a:t>無料</a:t>
            </a:r>
            <a:endParaRPr lang="en-US" altLang="ja-JP" sz="1600" b="1" dirty="0">
              <a:solidFill>
                <a:srgbClr val="FF0000"/>
              </a:solidFill>
              <a:latin typeface="Meiryo UI" panose="020B0604030504040204" pitchFamily="50" charset="-128"/>
              <a:ea typeface="Meiryo UI" panose="020B0604030504040204" pitchFamily="50" charset="-128"/>
            </a:endParaRPr>
          </a:p>
          <a:p>
            <a:pPr algn="ctr"/>
            <a:r>
              <a:rPr kumimoji="1" lang="ja-JP" altLang="en-US" sz="1600" b="1" dirty="0">
                <a:solidFill>
                  <a:srgbClr val="FF0000"/>
                </a:solidFill>
                <a:latin typeface="Meiryo UI" panose="020B0604030504040204" pitchFamily="50" charset="-128"/>
                <a:ea typeface="Meiryo UI" panose="020B0604030504040204" pitchFamily="50" charset="-128"/>
              </a:rPr>
              <a:t>定員</a:t>
            </a:r>
            <a:r>
              <a:rPr kumimoji="1" lang="en-US" altLang="ja-JP" sz="1600" b="1" dirty="0">
                <a:solidFill>
                  <a:srgbClr val="FF0000"/>
                </a:solidFill>
                <a:latin typeface="Meiryo UI" panose="020B0604030504040204" pitchFamily="50" charset="-128"/>
                <a:ea typeface="Meiryo UI" panose="020B0604030504040204" pitchFamily="50" charset="-128"/>
              </a:rPr>
              <a:t>20</a:t>
            </a:r>
            <a:r>
              <a:rPr kumimoji="1" lang="ja-JP" altLang="en-US" sz="1600" b="1" dirty="0">
                <a:solidFill>
                  <a:srgbClr val="FF0000"/>
                </a:solidFill>
                <a:latin typeface="Meiryo UI" panose="020B0604030504040204" pitchFamily="50" charset="-128"/>
                <a:ea typeface="Meiryo UI" panose="020B0604030504040204" pitchFamily="50" charset="-128"/>
              </a:rPr>
              <a:t>名</a:t>
            </a:r>
            <a:endParaRPr kumimoji="1" lang="ja-JP" altLang="en-US" sz="1600" dirty="0">
              <a:solidFill>
                <a:srgbClr val="FF0000"/>
              </a:solidFill>
              <a:latin typeface="Meiryo UI" panose="020B0604030504040204" pitchFamily="50" charset="-128"/>
              <a:ea typeface="Meiryo UI" panose="020B0604030504040204" pitchFamily="50" charset="-128"/>
            </a:endParaRPr>
          </a:p>
        </p:txBody>
      </p:sp>
      <p:sp>
        <p:nvSpPr>
          <p:cNvPr id="2" name="TextBox 35">
            <a:extLst>
              <a:ext uri="{FF2B5EF4-FFF2-40B4-BE49-F238E27FC236}">
                <a16:creationId xmlns:a16="http://schemas.microsoft.com/office/drawing/2014/main" id="{D6FEEC38-488E-7643-FDE8-A5400B11B94B}"/>
              </a:ext>
            </a:extLst>
          </p:cNvPr>
          <p:cNvSpPr txBox="1"/>
          <p:nvPr/>
        </p:nvSpPr>
        <p:spPr>
          <a:xfrm>
            <a:off x="462884" y="3871487"/>
            <a:ext cx="4907153" cy="259045"/>
          </a:xfrm>
          <a:prstGeom prst="rect">
            <a:avLst/>
          </a:prstGeom>
          <a:noFill/>
          <a:ln>
            <a:noFill/>
          </a:ln>
        </p:spPr>
        <p:txBody>
          <a:bodyPr wrap="square" rtlCol="0">
            <a:spAutoFit/>
          </a:bodyPr>
          <a:lstStyle/>
          <a:p>
            <a:pPr>
              <a:lnSpc>
                <a:spcPts val="1300"/>
              </a:lnSpc>
            </a:pPr>
            <a:r>
              <a:rPr lang="en-US" altLang="ja-JP" sz="1100" dirty="0">
                <a:latin typeface="Meiryo UI" panose="020B0604030504040204" pitchFamily="50" charset="-128"/>
                <a:ea typeface="Meiryo UI" panose="020B0604030504040204" pitchFamily="50" charset="-128"/>
              </a:rPr>
              <a:t>※ </a:t>
            </a:r>
            <a:r>
              <a:rPr lang="ja-JP" altLang="en-US" sz="1100" u="sng" dirty="0">
                <a:latin typeface="Meiryo UI" panose="020B0604030504040204" pitchFamily="50" charset="-128"/>
                <a:ea typeface="Meiryo UI" panose="020B0604030504040204" pitchFamily="50" charset="-128"/>
              </a:rPr>
              <a:t>（必須ではありませんが、）</a:t>
            </a:r>
            <a:r>
              <a:rPr lang="en-US" altLang="ja-JP" sz="1100" u="sng" dirty="0">
                <a:latin typeface="Meiryo UI" panose="020B0604030504040204" pitchFamily="50" charset="-128"/>
                <a:ea typeface="Meiryo UI" panose="020B0604030504040204" pitchFamily="50" charset="-128"/>
              </a:rPr>
              <a:t>PC</a:t>
            </a:r>
            <a:r>
              <a:rPr lang="ja-JP" altLang="en-US" sz="1100" u="sng" dirty="0">
                <a:latin typeface="Meiryo UI" panose="020B0604030504040204" pitchFamily="50" charset="-128"/>
                <a:ea typeface="Meiryo UI" panose="020B0604030504040204" pitchFamily="50" charset="-128"/>
              </a:rPr>
              <a:t>の持ち込みが可能な方はご持参ください。</a:t>
            </a:r>
            <a:endParaRPr lang="en-US" altLang="ja-JP" sz="1100" u="sng" dirty="0">
              <a:latin typeface="Meiryo UI" panose="020B0604030504040204" pitchFamily="50" charset="-128"/>
              <a:ea typeface="Meiryo UI" panose="020B0604030504040204" pitchFamily="50" charset="-128"/>
            </a:endParaRPr>
          </a:p>
        </p:txBody>
      </p:sp>
      <p:pic>
        <p:nvPicPr>
          <p:cNvPr id="12" name="図 11">
            <a:extLst>
              <a:ext uri="{FF2B5EF4-FFF2-40B4-BE49-F238E27FC236}">
                <a16:creationId xmlns:a16="http://schemas.microsoft.com/office/drawing/2014/main" id="{AAD830AD-D562-A6FA-E812-31BD9B3A8EE1}"/>
              </a:ext>
            </a:extLst>
          </p:cNvPr>
          <p:cNvPicPr>
            <a:picLocks noChangeAspect="1"/>
          </p:cNvPicPr>
          <p:nvPr/>
        </p:nvPicPr>
        <p:blipFill>
          <a:blip r:embed="rId4"/>
          <a:stretch>
            <a:fillRect/>
          </a:stretch>
        </p:blipFill>
        <p:spPr>
          <a:xfrm>
            <a:off x="4150453" y="8332230"/>
            <a:ext cx="2974206" cy="2048458"/>
          </a:xfrm>
          <a:prstGeom prst="rect">
            <a:avLst/>
          </a:prstGeom>
        </p:spPr>
      </p:pic>
      <p:pic>
        <p:nvPicPr>
          <p:cNvPr id="15" name="図 14" descr="QR コード&#10;&#10;自動的に生成された説明">
            <a:extLst>
              <a:ext uri="{FF2B5EF4-FFF2-40B4-BE49-F238E27FC236}">
                <a16:creationId xmlns:a16="http://schemas.microsoft.com/office/drawing/2014/main" id="{27A21D7B-8EFD-7782-C697-190F656A277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17275" y="6913160"/>
            <a:ext cx="910059" cy="910059"/>
          </a:xfrm>
          <a:prstGeom prst="rect">
            <a:avLst/>
          </a:prstGeom>
        </p:spPr>
      </p:pic>
      <p:sp>
        <p:nvSpPr>
          <p:cNvPr id="17" name="テキスト ボックス 16">
            <a:extLst>
              <a:ext uri="{FF2B5EF4-FFF2-40B4-BE49-F238E27FC236}">
                <a16:creationId xmlns:a16="http://schemas.microsoft.com/office/drawing/2014/main" id="{BBB7AF3D-FF26-6A18-7543-F0235E4A52C1}"/>
              </a:ext>
            </a:extLst>
          </p:cNvPr>
          <p:cNvSpPr txBox="1"/>
          <p:nvPr/>
        </p:nvSpPr>
        <p:spPr>
          <a:xfrm>
            <a:off x="4969936" y="7751497"/>
            <a:ext cx="2573866" cy="223138"/>
          </a:xfrm>
          <a:prstGeom prst="rect">
            <a:avLst/>
          </a:prstGeom>
          <a:noFill/>
        </p:spPr>
        <p:txBody>
          <a:bodyPr wrap="square" rtlCol="0">
            <a:spAutoFit/>
          </a:bodyPr>
          <a:lstStyle/>
          <a:p>
            <a:r>
              <a:rPr kumimoji="1" lang="en-US" altLang="ja-JP" sz="850" dirty="0">
                <a:latin typeface="Meiryo UI" panose="020B0604030504040204" pitchFamily="50" charset="-128"/>
                <a:ea typeface="Meiryo UI" panose="020B0604030504040204" pitchFamily="50" charset="-128"/>
              </a:rPr>
              <a:t>https://forms.gle/dWqpWWkXNT3iku7Q7</a:t>
            </a:r>
            <a:endParaRPr kumimoji="1" lang="ja-JP" altLang="en-US" sz="85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6915461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1">
            <a:extLst>
              <a:ext uri="{FF2B5EF4-FFF2-40B4-BE49-F238E27FC236}">
                <a16:creationId xmlns:a16="http://schemas.microsoft.com/office/drawing/2014/main" id="{6F5045D5-23F3-C7B3-3277-1DB434D2F6D5}"/>
              </a:ext>
            </a:extLst>
          </p:cNvPr>
          <p:cNvSpPr txBox="1"/>
          <p:nvPr/>
        </p:nvSpPr>
        <p:spPr>
          <a:xfrm>
            <a:off x="64767" y="720246"/>
            <a:ext cx="7385349" cy="846386"/>
          </a:xfrm>
          <a:prstGeom prst="rect">
            <a:avLst/>
          </a:prstGeom>
          <a:noFill/>
        </p:spPr>
        <p:txBody>
          <a:bodyPr wrap="square" rtlCol="0">
            <a:spAutoFit/>
          </a:bodyPr>
          <a:lstStyle/>
          <a:p>
            <a:r>
              <a:rPr kumimoji="1" lang="ja-JP" altLang="en-US" sz="1500" b="1" dirty="0">
                <a:solidFill>
                  <a:schemeClr val="accent1"/>
                </a:solidFill>
                <a:latin typeface="Meiryo UI" panose="020B0604030504040204" pitchFamily="50" charset="-128"/>
                <a:ea typeface="Meiryo UI" panose="020B0604030504040204" pitchFamily="50" charset="-128"/>
              </a:rPr>
              <a:t>「本講座の概要について」</a:t>
            </a:r>
            <a:endParaRPr kumimoji="1" lang="en-US" altLang="ja-JP" sz="1500" b="1" dirty="0">
              <a:solidFill>
                <a:schemeClr val="accent1"/>
              </a:solidFill>
              <a:latin typeface="Meiryo UI" panose="020B0604030504040204" pitchFamily="50" charset="-128"/>
              <a:ea typeface="Meiryo UI" panose="020B0604030504040204" pitchFamily="50" charset="-128"/>
            </a:endParaRPr>
          </a:p>
          <a:p>
            <a:r>
              <a:rPr kumimoji="1" lang="zh-CN" altLang="en-US" sz="1400" b="1" dirty="0">
                <a:solidFill>
                  <a:schemeClr val="accent1"/>
                </a:solidFill>
                <a:latin typeface="Meiryo UI" panose="020B0604030504040204" pitchFamily="50" charset="-128"/>
                <a:ea typeface="Meiryo UI" panose="020B0604030504040204" pitchFamily="50" charset="-128"/>
              </a:rPr>
              <a:t>　　　　　　　　　　　　　　　</a:t>
            </a:r>
            <a:r>
              <a:rPr kumimoji="1" lang="zh-CN" altLang="en-US" sz="1300" b="1" dirty="0">
                <a:solidFill>
                  <a:schemeClr val="accent1"/>
                </a:solidFill>
                <a:latin typeface="Meiryo UI" panose="020B0604030504040204" pitchFamily="50" charset="-128"/>
                <a:ea typeface="Meiryo UI" panose="020B0604030504040204" pitchFamily="50" charset="-128"/>
              </a:rPr>
              <a:t>北陸先端科学技術大学院大学　副学長　教授　丹　康雄　氏</a:t>
            </a:r>
          </a:p>
          <a:p>
            <a:endParaRPr kumimoji="1" lang="en-US" altLang="ja-JP" sz="1500" dirty="0">
              <a:solidFill>
                <a:schemeClr val="accent1"/>
              </a:solidFill>
              <a:latin typeface="Meiryo UI" panose="020B0604030504040204" pitchFamily="50" charset="-128"/>
              <a:ea typeface="Meiryo UI" panose="020B0604030504040204" pitchFamily="50" charset="-128"/>
            </a:endParaRPr>
          </a:p>
          <a:p>
            <a:endParaRPr kumimoji="1" lang="en-US" altLang="ja-JP" sz="400" b="1" dirty="0">
              <a:solidFill>
                <a:schemeClr val="accent1"/>
              </a:solidFill>
              <a:latin typeface="Meiryo UI" panose="020B0604030504040204" pitchFamily="50" charset="-128"/>
              <a:ea typeface="Meiryo UI" panose="020B0604030504040204" pitchFamily="50" charset="-128"/>
            </a:endParaRPr>
          </a:p>
        </p:txBody>
      </p:sp>
      <p:sp>
        <p:nvSpPr>
          <p:cNvPr id="5" name="正方形/長方形 4">
            <a:extLst>
              <a:ext uri="{FF2B5EF4-FFF2-40B4-BE49-F238E27FC236}">
                <a16:creationId xmlns:a16="http://schemas.microsoft.com/office/drawing/2014/main" id="{DF2DDABC-D3C4-928F-79CB-0DAC655325D0}"/>
              </a:ext>
            </a:extLst>
          </p:cNvPr>
          <p:cNvSpPr/>
          <p:nvPr/>
        </p:nvSpPr>
        <p:spPr>
          <a:xfrm>
            <a:off x="58756" y="439796"/>
            <a:ext cx="7357943" cy="29242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500" b="1" dirty="0">
                <a:solidFill>
                  <a:schemeClr val="bg1"/>
                </a:solidFill>
                <a:latin typeface="Meiryo UI" panose="020B0604030504040204" pitchFamily="50" charset="-128"/>
                <a:ea typeface="Meiryo UI" panose="020B0604030504040204" pitchFamily="50" charset="-128"/>
              </a:rPr>
              <a:t>オープニング・説明　　　　　　　　　　　　　　　　　　　　　　　　　　　  　９：００～　９：１０</a:t>
            </a:r>
          </a:p>
        </p:txBody>
      </p:sp>
      <p:sp>
        <p:nvSpPr>
          <p:cNvPr id="9" name="テキスト ボックス 8">
            <a:extLst>
              <a:ext uri="{FF2B5EF4-FFF2-40B4-BE49-F238E27FC236}">
                <a16:creationId xmlns:a16="http://schemas.microsoft.com/office/drawing/2014/main" id="{3B09AA91-3CB4-0C50-08FD-2BB2D7DBF121}"/>
              </a:ext>
            </a:extLst>
          </p:cNvPr>
          <p:cNvSpPr txBox="1"/>
          <p:nvPr/>
        </p:nvSpPr>
        <p:spPr>
          <a:xfrm>
            <a:off x="0" y="10435470"/>
            <a:ext cx="7559675" cy="258532"/>
          </a:xfrm>
          <a:prstGeom prst="rect">
            <a:avLst/>
          </a:prstGeom>
          <a:solidFill>
            <a:srgbClr val="4472C4"/>
          </a:solidFill>
        </p:spPr>
        <p:txBody>
          <a:bodyPr wrap="square" rtlCol="0">
            <a:spAutoFit/>
          </a:bodyPr>
          <a:lstStyle/>
          <a:p>
            <a:pPr algn="ctr">
              <a:lnSpc>
                <a:spcPct val="90000"/>
              </a:lnSpc>
            </a:pPr>
            <a:r>
              <a:rPr lang="ja-JP" altLang="en-US" sz="1200" b="1" dirty="0">
                <a:solidFill>
                  <a:schemeClr val="bg1"/>
                </a:solidFill>
                <a:latin typeface="Meiryo UI" panose="020B0604030504040204" pitchFamily="50" charset="-128"/>
                <a:ea typeface="Meiryo UI" panose="020B0604030504040204" pitchFamily="50" charset="-128"/>
              </a:rPr>
              <a:t>主催：石川県</a:t>
            </a:r>
            <a:r>
              <a:rPr lang="ja-JP" altLang="en-US" sz="1000" dirty="0">
                <a:solidFill>
                  <a:schemeClr val="bg1"/>
                </a:solidFill>
                <a:latin typeface="Meiryo UI" panose="020B0604030504040204" pitchFamily="50" charset="-128"/>
                <a:ea typeface="Meiryo UI" panose="020B0604030504040204" pitchFamily="50" charset="-128"/>
              </a:rPr>
              <a:t>（文部科学省 令和５年度「地域ニーズに応える産学官連携を通じたリカレント教育プラットフォーム構築支援事業」）</a:t>
            </a:r>
            <a:endParaRPr lang="en-US" altLang="ja-JP" sz="1000" dirty="0">
              <a:solidFill>
                <a:schemeClr val="bg1"/>
              </a:solidFill>
              <a:latin typeface="Meiryo UI" panose="020B0604030504040204" pitchFamily="50" charset="-128"/>
              <a:ea typeface="Meiryo UI" panose="020B0604030504040204" pitchFamily="50" charset="-128"/>
            </a:endParaRPr>
          </a:p>
        </p:txBody>
      </p:sp>
      <p:sp>
        <p:nvSpPr>
          <p:cNvPr id="10" name="ホームベース 49">
            <a:extLst>
              <a:ext uri="{FF2B5EF4-FFF2-40B4-BE49-F238E27FC236}">
                <a16:creationId xmlns:a16="http://schemas.microsoft.com/office/drawing/2014/main" id="{69F909C9-6D8A-DC32-7657-1D2168DF4439}"/>
              </a:ext>
            </a:extLst>
          </p:cNvPr>
          <p:cNvSpPr/>
          <p:nvPr/>
        </p:nvSpPr>
        <p:spPr>
          <a:xfrm>
            <a:off x="15756" y="30384"/>
            <a:ext cx="1279644" cy="381148"/>
          </a:xfrm>
          <a:prstGeom prst="homePlate">
            <a:avLst>
              <a:gd name="adj" fmla="val 27120"/>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0" rIns="36000" bIns="0" rtlCol="0" anchor="ctr"/>
          <a:lstStyle/>
          <a:p>
            <a:pPr algn="dist" defTabSz="451069">
              <a:lnSpc>
                <a:spcPct val="130000"/>
              </a:lnSpc>
              <a:defRPr/>
            </a:pPr>
            <a:r>
              <a:rPr lang="ja-JP" altLang="en-US" sz="1500" b="1" dirty="0">
                <a:solidFill>
                  <a:prstClr val="white"/>
                </a:solidFill>
                <a:latin typeface="Meiryo UI" panose="020B0604030504040204" pitchFamily="50" charset="-128"/>
                <a:ea typeface="Meiryo UI" panose="020B0604030504040204" pitchFamily="50" charset="-128"/>
              </a:rPr>
              <a:t> カリキュラム   </a:t>
            </a:r>
          </a:p>
        </p:txBody>
      </p:sp>
      <p:sp>
        <p:nvSpPr>
          <p:cNvPr id="3" name="正方形/長方形 2">
            <a:extLst>
              <a:ext uri="{FF2B5EF4-FFF2-40B4-BE49-F238E27FC236}">
                <a16:creationId xmlns:a16="http://schemas.microsoft.com/office/drawing/2014/main" id="{6FB7AC67-8876-4C25-C2A2-AF63D666BF0A}"/>
              </a:ext>
            </a:extLst>
          </p:cNvPr>
          <p:cNvSpPr/>
          <p:nvPr/>
        </p:nvSpPr>
        <p:spPr>
          <a:xfrm>
            <a:off x="62550" y="5980207"/>
            <a:ext cx="7357943" cy="29242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500" b="1" dirty="0">
                <a:latin typeface="Meiryo UI" panose="020B0604030504040204" pitchFamily="50" charset="-128"/>
                <a:ea typeface="Meiryo UI" panose="020B0604030504040204" pitchFamily="50" charset="-128"/>
              </a:rPr>
              <a:t>  第３時限　　　　　　　　　　　　　　　　　　　　　　　　　　　　　　　　１３：３０～１５：００</a:t>
            </a:r>
          </a:p>
        </p:txBody>
      </p:sp>
      <p:sp>
        <p:nvSpPr>
          <p:cNvPr id="4" name="テキスト ボックス 3">
            <a:extLst>
              <a:ext uri="{FF2B5EF4-FFF2-40B4-BE49-F238E27FC236}">
                <a16:creationId xmlns:a16="http://schemas.microsoft.com/office/drawing/2014/main" id="{1B882712-489F-B5BE-057D-93E12F9F853C}"/>
              </a:ext>
            </a:extLst>
          </p:cNvPr>
          <p:cNvSpPr txBox="1"/>
          <p:nvPr/>
        </p:nvSpPr>
        <p:spPr>
          <a:xfrm>
            <a:off x="79935" y="6261101"/>
            <a:ext cx="6143066" cy="1628651"/>
          </a:xfrm>
          <a:prstGeom prst="rect">
            <a:avLst/>
          </a:prstGeom>
          <a:noFill/>
        </p:spPr>
        <p:txBody>
          <a:bodyPr wrap="square" rtlCol="0">
            <a:spAutoFit/>
          </a:bodyPr>
          <a:lstStyle/>
          <a:p>
            <a:r>
              <a:rPr kumimoji="1" lang="ja-JP" altLang="en-US" sz="1500" b="1" dirty="0">
                <a:solidFill>
                  <a:schemeClr val="accent1"/>
                </a:solidFill>
                <a:latin typeface="Meiryo UI" panose="020B0604030504040204" pitchFamily="50" charset="-128"/>
                <a:ea typeface="Meiryo UI" panose="020B0604030504040204" pitchFamily="50" charset="-128"/>
              </a:rPr>
              <a:t>「ユーザインタフェース</a:t>
            </a:r>
            <a:r>
              <a:rPr kumimoji="1" lang="en-US" altLang="ja-JP" sz="1500" b="1" dirty="0">
                <a:solidFill>
                  <a:schemeClr val="accent1"/>
                </a:solidFill>
                <a:latin typeface="Meiryo UI" panose="020B0604030504040204" pitchFamily="50" charset="-128"/>
                <a:ea typeface="Meiryo UI" panose="020B0604030504040204" pitchFamily="50" charset="-128"/>
              </a:rPr>
              <a:t>/</a:t>
            </a:r>
            <a:r>
              <a:rPr kumimoji="1" lang="ja-JP" altLang="en-US" sz="1500" b="1" dirty="0">
                <a:solidFill>
                  <a:schemeClr val="accent1"/>
                </a:solidFill>
                <a:latin typeface="Meiryo UI" panose="020B0604030504040204" pitchFamily="50" charset="-128"/>
                <a:ea typeface="Meiryo UI" panose="020B0604030504040204" pitchFamily="50" charset="-128"/>
              </a:rPr>
              <a:t>エクスペリエンスのデザイン」</a:t>
            </a:r>
            <a:endParaRPr kumimoji="1" lang="en-US" altLang="ja-JP" sz="1500" b="1" dirty="0">
              <a:solidFill>
                <a:schemeClr val="accent1"/>
              </a:solidFill>
              <a:latin typeface="Meiryo UI" panose="020B0604030504040204" pitchFamily="50" charset="-128"/>
              <a:ea typeface="Meiryo UI" panose="020B0604030504040204" pitchFamily="50" charset="-128"/>
            </a:endParaRPr>
          </a:p>
          <a:p>
            <a:r>
              <a:rPr kumimoji="1" lang="ja-JP" altLang="en-US" sz="1150" b="1" dirty="0">
                <a:solidFill>
                  <a:schemeClr val="accent1"/>
                </a:solidFill>
                <a:latin typeface="Meiryo UI" panose="020B0604030504040204" pitchFamily="50" charset="-128"/>
                <a:ea typeface="Meiryo UI" panose="020B0604030504040204" pitchFamily="50" charset="-128"/>
              </a:rPr>
              <a:t>～ ヒューマンインタフェースの基礎を学ぶ！より良いユーザー体験デザインのための第一歩 ～</a:t>
            </a:r>
            <a:endParaRPr kumimoji="1" lang="en-US" altLang="ja-JP" sz="1150" b="1" dirty="0">
              <a:solidFill>
                <a:schemeClr val="accent1"/>
              </a:solidFill>
              <a:latin typeface="Meiryo UI" panose="020B0604030504040204" pitchFamily="50" charset="-128"/>
              <a:ea typeface="Meiryo UI" panose="020B0604030504040204" pitchFamily="50" charset="-128"/>
            </a:endParaRPr>
          </a:p>
          <a:p>
            <a:endParaRPr kumimoji="1" lang="en-US" altLang="ja-JP" sz="400" b="1" dirty="0">
              <a:solidFill>
                <a:schemeClr val="accent1"/>
              </a:solidFill>
              <a:latin typeface="Meiryo UI" panose="020B0604030504040204" pitchFamily="50" charset="-128"/>
              <a:ea typeface="Meiryo UI" panose="020B0604030504040204" pitchFamily="50" charset="-128"/>
            </a:endParaRPr>
          </a:p>
          <a:p>
            <a:r>
              <a:rPr kumimoji="1" lang="ja-JP" altLang="en-US" sz="1400" b="1" dirty="0">
                <a:solidFill>
                  <a:schemeClr val="accent1"/>
                </a:solidFill>
                <a:latin typeface="Meiryo UI" panose="020B0604030504040204" pitchFamily="50" charset="-128"/>
                <a:ea typeface="Meiryo UI" panose="020B0604030504040204" pitchFamily="50" charset="-128"/>
              </a:rPr>
              <a:t>　　　　　　　　　　　　　　　　　　　　　　　　　　　　 </a:t>
            </a:r>
            <a:r>
              <a:rPr kumimoji="1" lang="ja-JP" altLang="en-US" sz="1300" b="1" dirty="0">
                <a:solidFill>
                  <a:schemeClr val="accent1"/>
                </a:solidFill>
                <a:latin typeface="Meiryo UI" panose="020B0604030504040204" pitchFamily="50" charset="-128"/>
                <a:ea typeface="Meiryo UI" panose="020B0604030504040204" pitchFamily="50" charset="-128"/>
              </a:rPr>
              <a:t>金沢工業大学　教授　山本　知仁　氏</a:t>
            </a:r>
            <a:endParaRPr kumimoji="1" lang="en-US" altLang="ja-JP" sz="1300" b="1" dirty="0">
              <a:solidFill>
                <a:schemeClr val="accent1"/>
              </a:solidFill>
              <a:latin typeface="Meiryo UI" panose="020B0604030504040204" pitchFamily="50" charset="-128"/>
              <a:ea typeface="Meiryo UI" panose="020B0604030504040204" pitchFamily="50" charset="-128"/>
            </a:endParaRPr>
          </a:p>
          <a:p>
            <a:r>
              <a:rPr kumimoji="1" lang="ja-JP" altLang="en-US" sz="1200" b="1" dirty="0">
                <a:latin typeface="Meiryo UI" panose="020B0604030504040204" pitchFamily="50" charset="-128"/>
                <a:ea typeface="Meiryo UI" panose="020B0604030504040204" pitchFamily="50" charset="-128"/>
              </a:rPr>
              <a:t>＜講義シラバス＞</a:t>
            </a:r>
            <a:endParaRPr kumimoji="1" lang="en-US" altLang="ja-JP" sz="1200" b="1" dirty="0">
              <a:latin typeface="Meiryo UI" panose="020B0604030504040204" pitchFamily="50" charset="-128"/>
              <a:ea typeface="Meiryo UI" panose="020B0604030504040204" pitchFamily="50" charset="-128"/>
            </a:endParaRPr>
          </a:p>
          <a:p>
            <a:pPr algn="just">
              <a:lnSpc>
                <a:spcPts val="1300"/>
              </a:lnSpc>
            </a:pPr>
            <a:r>
              <a:rPr kumimoji="1" lang="ja-JP" altLang="en-US" sz="1100" dirty="0">
                <a:latin typeface="Meiryo UI" panose="020B0604030504040204" pitchFamily="50" charset="-128"/>
                <a:ea typeface="Meiryo UI" panose="020B0604030504040204" pitchFamily="50" charset="-128"/>
              </a:rPr>
              <a:t>　</a:t>
            </a:r>
            <a:r>
              <a:rPr kumimoji="1" lang="ja-JP" altLang="en-US" sz="1100" u="sng" dirty="0">
                <a:latin typeface="Meiryo UI" panose="020B0604030504040204" pitchFamily="50" charset="-128"/>
                <a:ea typeface="Meiryo UI" panose="020B0604030504040204" pitchFamily="50" charset="-128"/>
              </a:rPr>
              <a:t>「ヒューマンインタフェース」とは、人とコンピュータ、人と商品、または人とサービス、人と社会といった人と“何か”において、それらのより良い関係を見出していく、学問や技術的な分野</a:t>
            </a:r>
            <a:r>
              <a:rPr kumimoji="1" lang="ja-JP" altLang="en-US" sz="1100" dirty="0">
                <a:latin typeface="Meiryo UI" panose="020B0604030504040204" pitchFamily="50" charset="-128"/>
                <a:ea typeface="Meiryo UI" panose="020B0604030504040204" pitchFamily="50" charset="-128"/>
              </a:rPr>
              <a:t>です。普段、様々な人工物を使用する中で、良い、もしくは悪いインタフェース</a:t>
            </a:r>
            <a:r>
              <a:rPr kumimoji="1" lang="en-US" altLang="ja-JP" sz="1100" dirty="0">
                <a:latin typeface="Meiryo UI" panose="020B0604030504040204" pitchFamily="50" charset="-128"/>
                <a:ea typeface="Meiryo UI" panose="020B0604030504040204" pitchFamily="50" charset="-128"/>
              </a:rPr>
              <a:t>/</a:t>
            </a:r>
            <a:r>
              <a:rPr kumimoji="1" lang="ja-JP" altLang="en-US" sz="1100" dirty="0">
                <a:latin typeface="Meiryo UI" panose="020B0604030504040204" pitchFamily="50" charset="-128"/>
                <a:ea typeface="Meiryo UI" panose="020B0604030504040204" pitchFamily="50" charset="-128"/>
              </a:rPr>
              <a:t>エクスペリエンスに出会ったりすることがあると思います。</a:t>
            </a:r>
            <a:r>
              <a:rPr kumimoji="1" lang="ja-JP" altLang="en-US" sz="1100" u="sng" dirty="0">
                <a:latin typeface="Meiryo UI" panose="020B0604030504040204" pitchFamily="50" charset="-128"/>
                <a:ea typeface="Meiryo UI" panose="020B0604030504040204" pitchFamily="50" charset="-128"/>
              </a:rPr>
              <a:t>本講義では、よりよいインタフェースやエクスペリエンスをデザインするためにはどうすればよいのか、基本的な考え方をお伝えします</a:t>
            </a:r>
            <a:r>
              <a:rPr kumimoji="1" lang="ja-JP" altLang="en-US" sz="1100" dirty="0">
                <a:latin typeface="Meiryo UI" panose="020B0604030504040204" pitchFamily="50" charset="-128"/>
                <a:ea typeface="Meiryo UI" panose="020B0604030504040204" pitchFamily="50" charset="-128"/>
              </a:rPr>
              <a:t>。</a:t>
            </a:r>
            <a:endParaRPr kumimoji="1" lang="en-US" altLang="ja-JP" sz="1100" b="1" dirty="0">
              <a:latin typeface="Meiryo UI" panose="020B0604030504040204" pitchFamily="50" charset="-128"/>
              <a:ea typeface="Meiryo UI" panose="020B0604030504040204" pitchFamily="50" charset="-128"/>
            </a:endParaRPr>
          </a:p>
        </p:txBody>
      </p:sp>
      <p:sp>
        <p:nvSpPr>
          <p:cNvPr id="7" name="テキスト ボックス 6">
            <a:extLst>
              <a:ext uri="{FF2B5EF4-FFF2-40B4-BE49-F238E27FC236}">
                <a16:creationId xmlns:a16="http://schemas.microsoft.com/office/drawing/2014/main" id="{97C5A628-E731-79A4-490A-14B74FB057B0}"/>
              </a:ext>
            </a:extLst>
          </p:cNvPr>
          <p:cNvSpPr txBox="1"/>
          <p:nvPr/>
        </p:nvSpPr>
        <p:spPr>
          <a:xfrm>
            <a:off x="79936" y="8368725"/>
            <a:ext cx="6143066" cy="1628651"/>
          </a:xfrm>
          <a:prstGeom prst="rect">
            <a:avLst/>
          </a:prstGeom>
          <a:noFill/>
        </p:spPr>
        <p:txBody>
          <a:bodyPr wrap="square" rtlCol="0">
            <a:spAutoFit/>
          </a:bodyPr>
          <a:lstStyle/>
          <a:p>
            <a:r>
              <a:rPr kumimoji="1" lang="ja-JP" altLang="en-US" sz="1500" b="1" dirty="0">
                <a:solidFill>
                  <a:schemeClr val="accent1"/>
                </a:solidFill>
                <a:latin typeface="Meiryo UI" panose="020B0604030504040204" pitchFamily="50" charset="-128"/>
                <a:ea typeface="Meiryo UI" panose="020B0604030504040204" pitchFamily="50" charset="-128"/>
              </a:rPr>
              <a:t>「ユーザインタフェース</a:t>
            </a:r>
            <a:r>
              <a:rPr kumimoji="1" lang="en-US" altLang="ja-JP" sz="1500" b="1" dirty="0">
                <a:solidFill>
                  <a:schemeClr val="accent1"/>
                </a:solidFill>
                <a:latin typeface="Meiryo UI" panose="020B0604030504040204" pitchFamily="50" charset="-128"/>
                <a:ea typeface="Meiryo UI" panose="020B0604030504040204" pitchFamily="50" charset="-128"/>
              </a:rPr>
              <a:t>/</a:t>
            </a:r>
            <a:r>
              <a:rPr kumimoji="1" lang="ja-JP" altLang="en-US" sz="1500" b="1" dirty="0">
                <a:solidFill>
                  <a:schemeClr val="accent1"/>
                </a:solidFill>
                <a:latin typeface="Meiryo UI" panose="020B0604030504040204" pitchFamily="50" charset="-128"/>
                <a:ea typeface="Meiryo UI" panose="020B0604030504040204" pitchFamily="50" charset="-128"/>
              </a:rPr>
              <a:t>エクスペリエンスの評価」</a:t>
            </a:r>
            <a:endParaRPr kumimoji="1" lang="en-US" altLang="ja-JP" sz="1500" b="1" dirty="0">
              <a:solidFill>
                <a:schemeClr val="accent1"/>
              </a:solidFill>
              <a:latin typeface="Meiryo UI" panose="020B0604030504040204" pitchFamily="50" charset="-128"/>
              <a:ea typeface="Meiryo UI" panose="020B0604030504040204" pitchFamily="50" charset="-128"/>
            </a:endParaRPr>
          </a:p>
          <a:p>
            <a:r>
              <a:rPr kumimoji="1" lang="ja-JP" altLang="en-US" sz="1150" b="1" dirty="0">
                <a:solidFill>
                  <a:schemeClr val="accent1"/>
                </a:solidFill>
                <a:latin typeface="Meiryo UI" panose="020B0604030504040204" pitchFamily="50" charset="-128"/>
                <a:ea typeface="Meiryo UI" panose="020B0604030504040204" pitchFamily="50" charset="-128"/>
              </a:rPr>
              <a:t>～デザイン改善のヒント！</a:t>
            </a:r>
            <a:r>
              <a:rPr kumimoji="1" lang="en-US" altLang="ja-JP" sz="1150" b="1" dirty="0">
                <a:solidFill>
                  <a:schemeClr val="accent1"/>
                </a:solidFill>
                <a:latin typeface="Meiryo UI" panose="020B0604030504040204" pitchFamily="50" charset="-128"/>
                <a:ea typeface="Meiryo UI" panose="020B0604030504040204" pitchFamily="50" charset="-128"/>
              </a:rPr>
              <a:t>UI/UX</a:t>
            </a:r>
            <a:r>
              <a:rPr kumimoji="1" lang="ja-JP" altLang="en-US" sz="1150" b="1" dirty="0">
                <a:solidFill>
                  <a:schemeClr val="accent1"/>
                </a:solidFill>
                <a:latin typeface="Meiryo UI" panose="020B0604030504040204" pitchFamily="50" charset="-128"/>
                <a:ea typeface="Meiryo UI" panose="020B0604030504040204" pitchFamily="50" charset="-128"/>
              </a:rPr>
              <a:t>評価で課題を発見する ～</a:t>
            </a:r>
            <a:endParaRPr kumimoji="1" lang="en-US" altLang="ja-JP" sz="1150" b="1" dirty="0">
              <a:solidFill>
                <a:schemeClr val="accent1"/>
              </a:solidFill>
              <a:latin typeface="Meiryo UI" panose="020B0604030504040204" pitchFamily="50" charset="-128"/>
              <a:ea typeface="Meiryo UI" panose="020B0604030504040204" pitchFamily="50" charset="-128"/>
            </a:endParaRPr>
          </a:p>
          <a:p>
            <a:endParaRPr kumimoji="1" lang="en-US" altLang="ja-JP" sz="400" b="1" dirty="0">
              <a:solidFill>
                <a:schemeClr val="accent1"/>
              </a:solidFill>
              <a:latin typeface="Meiryo UI" panose="020B0604030504040204" pitchFamily="50" charset="-128"/>
              <a:ea typeface="Meiryo UI" panose="020B0604030504040204" pitchFamily="50" charset="-128"/>
            </a:endParaRPr>
          </a:p>
          <a:p>
            <a:r>
              <a:rPr kumimoji="1" lang="ja-JP" altLang="en-US" sz="1400" b="1" dirty="0">
                <a:solidFill>
                  <a:schemeClr val="accent1"/>
                </a:solidFill>
                <a:latin typeface="Meiryo UI" panose="020B0604030504040204" pitchFamily="50" charset="-128"/>
                <a:ea typeface="Meiryo UI" panose="020B0604030504040204" pitchFamily="50" charset="-128"/>
              </a:rPr>
              <a:t>　　　　　　　　　　　　　　　　　　　　　　　　　　　　</a:t>
            </a:r>
            <a:r>
              <a:rPr kumimoji="1" lang="ja-JP" altLang="en-US" sz="1300" b="1" dirty="0">
                <a:solidFill>
                  <a:schemeClr val="accent1"/>
                </a:solidFill>
                <a:latin typeface="Meiryo UI" panose="020B0604030504040204" pitchFamily="50" charset="-128"/>
                <a:ea typeface="Meiryo UI" panose="020B0604030504040204" pitchFamily="50" charset="-128"/>
              </a:rPr>
              <a:t>金沢工業大学　教授　山本　知仁　氏</a:t>
            </a:r>
            <a:endParaRPr kumimoji="1" lang="en-US" altLang="ja-JP" sz="1300" b="1" dirty="0">
              <a:solidFill>
                <a:schemeClr val="accent1"/>
              </a:solidFill>
              <a:latin typeface="Meiryo UI" panose="020B0604030504040204" pitchFamily="50" charset="-128"/>
              <a:ea typeface="Meiryo UI" panose="020B0604030504040204" pitchFamily="50" charset="-128"/>
            </a:endParaRPr>
          </a:p>
          <a:p>
            <a:r>
              <a:rPr kumimoji="1" lang="ja-JP" altLang="en-US" sz="1200" b="1" dirty="0">
                <a:latin typeface="Meiryo UI" panose="020B0604030504040204" pitchFamily="50" charset="-128"/>
                <a:ea typeface="Meiryo UI" panose="020B0604030504040204" pitchFamily="50" charset="-128"/>
              </a:rPr>
              <a:t>＜講義シラバス＞</a:t>
            </a:r>
            <a:endParaRPr kumimoji="1" lang="en-US" altLang="ja-JP" sz="1200" b="1" dirty="0">
              <a:latin typeface="Meiryo UI" panose="020B0604030504040204" pitchFamily="50" charset="-128"/>
              <a:ea typeface="Meiryo UI" panose="020B0604030504040204" pitchFamily="50" charset="-128"/>
            </a:endParaRPr>
          </a:p>
          <a:p>
            <a:pPr>
              <a:lnSpc>
                <a:spcPts val="1300"/>
              </a:lnSpc>
            </a:pPr>
            <a:r>
              <a:rPr kumimoji="1" lang="ja-JP" altLang="en-US" sz="1100" dirty="0">
                <a:latin typeface="Meiryo UI" panose="020B0604030504040204" pitchFamily="50" charset="-128"/>
                <a:ea typeface="Meiryo UI" panose="020B0604030504040204" pitchFamily="50" charset="-128"/>
              </a:rPr>
              <a:t>　インタフェース</a:t>
            </a:r>
            <a:r>
              <a:rPr kumimoji="1" lang="en-US" altLang="ja-JP" sz="1100" dirty="0">
                <a:latin typeface="Meiryo UI" panose="020B0604030504040204" pitchFamily="50" charset="-128"/>
                <a:ea typeface="Meiryo UI" panose="020B0604030504040204" pitchFamily="50" charset="-128"/>
              </a:rPr>
              <a:t>/</a:t>
            </a:r>
            <a:r>
              <a:rPr kumimoji="1" lang="ja-JP" altLang="en-US" sz="1100" dirty="0">
                <a:latin typeface="Meiryo UI" panose="020B0604030504040204" pitchFamily="50" charset="-128"/>
                <a:ea typeface="Meiryo UI" panose="020B0604030504040204" pitchFamily="50" charset="-128"/>
              </a:rPr>
              <a:t>エクスペリエンスのデザインと、評価は表裏一体の関係にあります。例えば、視覚の観点からインタフェースをデザインしたのであれば、視覚の観点からインタフェースを評価する必要があります。また、あるユーザに向けたエクスペリエンスをデザインしたのであれば、そのユーザによってエクスペリエンスを評価する必要があります。</a:t>
            </a:r>
            <a:r>
              <a:rPr kumimoji="1" lang="ja-JP" altLang="en-US" sz="1100" u="sng" dirty="0">
                <a:latin typeface="Meiryo UI" panose="020B0604030504040204" pitchFamily="50" charset="-128"/>
                <a:ea typeface="Meiryo UI" panose="020B0604030504040204" pitchFamily="50" charset="-128"/>
              </a:rPr>
              <a:t>本講義では、インタフェース</a:t>
            </a:r>
            <a:r>
              <a:rPr kumimoji="1" lang="en-US" altLang="ja-JP" sz="1100" u="sng" dirty="0">
                <a:latin typeface="Meiryo UI" panose="020B0604030504040204" pitchFamily="50" charset="-128"/>
                <a:ea typeface="Meiryo UI" panose="020B0604030504040204" pitchFamily="50" charset="-128"/>
              </a:rPr>
              <a:t>/</a:t>
            </a:r>
            <a:r>
              <a:rPr kumimoji="1" lang="ja-JP" altLang="en-US" sz="1100" u="sng" dirty="0">
                <a:latin typeface="Meiryo UI" panose="020B0604030504040204" pitchFamily="50" charset="-128"/>
                <a:ea typeface="Meiryo UI" panose="020B0604030504040204" pitchFamily="50" charset="-128"/>
              </a:rPr>
              <a:t>エクスペリエンスの基本的な評価方法について説明</a:t>
            </a:r>
            <a:r>
              <a:rPr kumimoji="1" lang="ja-JP" altLang="en-US" sz="1100" dirty="0">
                <a:latin typeface="Meiryo UI" panose="020B0604030504040204" pitchFamily="50" charset="-128"/>
                <a:ea typeface="Meiryo UI" panose="020B0604030504040204" pitchFamily="50" charset="-128"/>
              </a:rPr>
              <a:t>します。</a:t>
            </a:r>
            <a:endParaRPr kumimoji="1" lang="en-US" altLang="ja-JP" sz="1100" b="1" dirty="0">
              <a:latin typeface="Meiryo UI" panose="020B0604030504040204" pitchFamily="50" charset="-128"/>
              <a:ea typeface="Meiryo UI" panose="020B0604030504040204" pitchFamily="50" charset="-128"/>
            </a:endParaRPr>
          </a:p>
        </p:txBody>
      </p:sp>
      <p:sp>
        <p:nvSpPr>
          <p:cNvPr id="8" name="正方形/長方形 7">
            <a:extLst>
              <a:ext uri="{FF2B5EF4-FFF2-40B4-BE49-F238E27FC236}">
                <a16:creationId xmlns:a16="http://schemas.microsoft.com/office/drawing/2014/main" id="{B4AE3588-2BFB-5858-77D0-E8C35F4148DD}"/>
              </a:ext>
            </a:extLst>
          </p:cNvPr>
          <p:cNvSpPr/>
          <p:nvPr/>
        </p:nvSpPr>
        <p:spPr>
          <a:xfrm>
            <a:off x="62550" y="8079305"/>
            <a:ext cx="7357943" cy="29242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500" b="1" dirty="0">
                <a:latin typeface="Meiryo UI" panose="020B0604030504040204" pitchFamily="50" charset="-128"/>
                <a:ea typeface="Meiryo UI" panose="020B0604030504040204" pitchFamily="50" charset="-128"/>
              </a:rPr>
              <a:t> 第４時限　　　　　　　　　　　　　　　　　　　　　　　　　　　　　　　　１５：１０～１６：４０</a:t>
            </a:r>
          </a:p>
        </p:txBody>
      </p:sp>
      <p:sp>
        <p:nvSpPr>
          <p:cNvPr id="15" name="四角形: 角を丸くする 14">
            <a:extLst>
              <a:ext uri="{FF2B5EF4-FFF2-40B4-BE49-F238E27FC236}">
                <a16:creationId xmlns:a16="http://schemas.microsoft.com/office/drawing/2014/main" id="{5B85F506-424E-EE90-A347-470807323342}"/>
              </a:ext>
            </a:extLst>
          </p:cNvPr>
          <p:cNvSpPr/>
          <p:nvPr/>
        </p:nvSpPr>
        <p:spPr>
          <a:xfrm>
            <a:off x="79935" y="10140183"/>
            <a:ext cx="7357943" cy="258532"/>
          </a:xfrm>
          <a:prstGeom prst="roundRect">
            <a:avLst>
              <a:gd name="adj" fmla="val 7588"/>
            </a:avLst>
          </a:prstGeom>
          <a:ln>
            <a:solidFill>
              <a:srgbClr val="4472C4"/>
            </a:solidFill>
          </a:ln>
        </p:spPr>
        <p:style>
          <a:lnRef idx="2">
            <a:schemeClr val="accent6"/>
          </a:lnRef>
          <a:fillRef idx="1">
            <a:schemeClr val="lt1"/>
          </a:fillRef>
          <a:effectRef idx="0">
            <a:schemeClr val="accent6"/>
          </a:effectRef>
          <a:fontRef idx="minor">
            <a:schemeClr val="dk1"/>
          </a:fontRef>
        </p:style>
        <p:txBody>
          <a:bodyPr rtlCol="0" anchor="ctr"/>
          <a:lstStyle/>
          <a:p>
            <a:r>
              <a:rPr kumimoji="1" lang="en-US" altLang="ja-JP" sz="1000" dirty="0">
                <a:latin typeface="Meiryo UI" panose="020B0604030504040204" pitchFamily="50" charset="-128"/>
                <a:ea typeface="Meiryo UI" panose="020B0604030504040204" pitchFamily="50" charset="-128"/>
              </a:rPr>
              <a:t>【</a:t>
            </a:r>
            <a:r>
              <a:rPr kumimoji="1" lang="ja-JP" altLang="en-US" sz="1000" dirty="0">
                <a:latin typeface="Meiryo UI" panose="020B0604030504040204" pitchFamily="50" charset="-128"/>
                <a:ea typeface="Meiryo UI" panose="020B0604030504040204" pitchFamily="50" charset="-128"/>
              </a:rPr>
              <a:t>補足事項</a:t>
            </a:r>
            <a:r>
              <a:rPr kumimoji="1" lang="en-US" altLang="ja-JP" sz="1000" dirty="0">
                <a:latin typeface="Meiryo UI" panose="020B0604030504040204" pitchFamily="50" charset="-128"/>
                <a:ea typeface="Meiryo UI" panose="020B0604030504040204" pitchFamily="50" charset="-128"/>
              </a:rPr>
              <a:t>】</a:t>
            </a:r>
            <a:r>
              <a:rPr kumimoji="1" lang="ja-JP" altLang="en-US" sz="1000" dirty="0">
                <a:latin typeface="Meiryo UI" panose="020B0604030504040204" pitchFamily="50" charset="-128"/>
                <a:ea typeface="Meiryo UI" panose="020B0604030504040204" pitchFamily="50" charset="-128"/>
              </a:rPr>
              <a:t>　講義終了後はアンケート調査へのご協力をお願い致します。</a:t>
            </a:r>
            <a:endParaRPr kumimoji="1" lang="en-US" altLang="ja-JP" sz="1000" dirty="0">
              <a:latin typeface="Meiryo UI" panose="020B0604030504040204" pitchFamily="50" charset="-128"/>
              <a:ea typeface="Meiryo UI" panose="020B0604030504040204" pitchFamily="50" charset="-128"/>
            </a:endParaRPr>
          </a:p>
        </p:txBody>
      </p:sp>
      <p:pic>
        <p:nvPicPr>
          <p:cNvPr id="20" name="Picture 2" descr="山本　知仁">
            <a:extLst>
              <a:ext uri="{FF2B5EF4-FFF2-40B4-BE49-F238E27FC236}">
                <a16:creationId xmlns:a16="http://schemas.microsoft.com/office/drawing/2014/main" id="{9F6DE1CF-6743-B280-47BE-7D7FA3F29F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94467" y="6457752"/>
            <a:ext cx="1092158" cy="130985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山本　知仁">
            <a:extLst>
              <a:ext uri="{FF2B5EF4-FFF2-40B4-BE49-F238E27FC236}">
                <a16:creationId xmlns:a16="http://schemas.microsoft.com/office/drawing/2014/main" id="{0CAFF06B-FE83-2AD3-5788-67D3151828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2934" y="8532952"/>
            <a:ext cx="1092158" cy="1309852"/>
          </a:xfrm>
          <a:prstGeom prst="rect">
            <a:avLst/>
          </a:prstGeom>
          <a:noFill/>
          <a:extLst>
            <a:ext uri="{909E8E84-426E-40DD-AFC4-6F175D3DCCD1}">
              <a14:hiddenFill xmlns:a14="http://schemas.microsoft.com/office/drawing/2010/main">
                <a:solidFill>
                  <a:srgbClr val="FFFFFF"/>
                </a:solidFill>
              </a14:hiddenFill>
            </a:ext>
          </a:extLst>
        </p:spPr>
      </p:pic>
      <p:sp>
        <p:nvSpPr>
          <p:cNvPr id="22" name="正方形/長方形 21">
            <a:extLst>
              <a:ext uri="{FF2B5EF4-FFF2-40B4-BE49-F238E27FC236}">
                <a16:creationId xmlns:a16="http://schemas.microsoft.com/office/drawing/2014/main" id="{097686A3-474E-2951-A2EC-6CFD3EE21ACC}"/>
              </a:ext>
            </a:extLst>
          </p:cNvPr>
          <p:cNvSpPr/>
          <p:nvPr/>
        </p:nvSpPr>
        <p:spPr>
          <a:xfrm>
            <a:off x="62550" y="1840104"/>
            <a:ext cx="7357943" cy="29242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500" b="1" dirty="0">
                <a:latin typeface="Meiryo UI" panose="020B0604030504040204" pitchFamily="50" charset="-128"/>
                <a:ea typeface="Meiryo UI" panose="020B0604030504040204" pitchFamily="50" charset="-128"/>
              </a:rPr>
              <a:t> 第１時限　　　　　　　　　　　　　　　　　　　　　　　　　　　　　　　　　 ９：１０～１０：４０</a:t>
            </a:r>
          </a:p>
        </p:txBody>
      </p:sp>
      <p:sp>
        <p:nvSpPr>
          <p:cNvPr id="23" name="テキスト ボックス 22">
            <a:extLst>
              <a:ext uri="{FF2B5EF4-FFF2-40B4-BE49-F238E27FC236}">
                <a16:creationId xmlns:a16="http://schemas.microsoft.com/office/drawing/2014/main" id="{DE0F4CC3-1ACB-A085-E3E9-619B0133819C}"/>
              </a:ext>
            </a:extLst>
          </p:cNvPr>
          <p:cNvSpPr txBox="1"/>
          <p:nvPr/>
        </p:nvSpPr>
        <p:spPr>
          <a:xfrm>
            <a:off x="77477" y="2114179"/>
            <a:ext cx="6208932" cy="1628651"/>
          </a:xfrm>
          <a:prstGeom prst="rect">
            <a:avLst/>
          </a:prstGeom>
          <a:noFill/>
        </p:spPr>
        <p:txBody>
          <a:bodyPr wrap="square" rtlCol="0">
            <a:spAutoFit/>
          </a:bodyPr>
          <a:lstStyle/>
          <a:p>
            <a:r>
              <a:rPr kumimoji="1" lang="ja-JP" altLang="en-US" sz="1500" b="1" dirty="0">
                <a:solidFill>
                  <a:schemeClr val="accent1"/>
                </a:solidFill>
                <a:latin typeface="Meiryo UI" panose="020B0604030504040204" pitchFamily="50" charset="-128"/>
                <a:ea typeface="Meiryo UI" panose="020B0604030504040204" pitchFamily="50" charset="-128"/>
              </a:rPr>
              <a:t>「イノベーションマネジメント」</a:t>
            </a:r>
            <a:endParaRPr kumimoji="1" lang="en-US" altLang="ja-JP" sz="1500" b="1" dirty="0">
              <a:solidFill>
                <a:schemeClr val="accent1"/>
              </a:solidFill>
              <a:latin typeface="Meiryo UI" panose="020B0604030504040204" pitchFamily="50" charset="-128"/>
              <a:ea typeface="Meiryo UI" panose="020B0604030504040204" pitchFamily="50" charset="-128"/>
            </a:endParaRPr>
          </a:p>
          <a:p>
            <a:r>
              <a:rPr kumimoji="1" lang="ja-JP" altLang="en-US" sz="1150" b="1" dirty="0">
                <a:solidFill>
                  <a:schemeClr val="accent1"/>
                </a:solidFill>
                <a:latin typeface="Meiryo UI" panose="020B0604030504040204" pitchFamily="50" charset="-128"/>
                <a:ea typeface="Meiryo UI" panose="020B0604030504040204" pitchFamily="50" charset="-128"/>
              </a:rPr>
              <a:t>～ 経営の視点で読み解くイノベーションのモデル ～</a:t>
            </a:r>
            <a:endParaRPr kumimoji="1" lang="en-US" altLang="ja-JP" sz="1150" b="1" dirty="0">
              <a:solidFill>
                <a:schemeClr val="accent1"/>
              </a:solidFill>
              <a:latin typeface="Meiryo UI" panose="020B0604030504040204" pitchFamily="50" charset="-128"/>
              <a:ea typeface="Meiryo UI" panose="020B0604030504040204" pitchFamily="50" charset="-128"/>
            </a:endParaRPr>
          </a:p>
          <a:p>
            <a:endParaRPr kumimoji="1" lang="en-US" altLang="ja-JP" sz="400" b="1" dirty="0">
              <a:solidFill>
                <a:schemeClr val="accent1"/>
              </a:solidFill>
              <a:latin typeface="Meiryo UI" panose="020B0604030504040204" pitchFamily="50" charset="-128"/>
              <a:ea typeface="Meiryo UI" panose="020B0604030504040204" pitchFamily="50" charset="-128"/>
            </a:endParaRPr>
          </a:p>
          <a:p>
            <a:r>
              <a:rPr kumimoji="1" lang="ja-JP" altLang="en-US" sz="1400" b="1" dirty="0">
                <a:solidFill>
                  <a:schemeClr val="accent1"/>
                </a:solidFill>
                <a:latin typeface="Meiryo UI" panose="020B0604030504040204" pitchFamily="50" charset="-128"/>
                <a:ea typeface="Meiryo UI" panose="020B0604030504040204" pitchFamily="50" charset="-128"/>
              </a:rPr>
              <a:t>　　　　　　　　　　　　　　　　　　　</a:t>
            </a:r>
            <a:r>
              <a:rPr kumimoji="1" lang="ja-JP" altLang="en-US" sz="1300" b="1" dirty="0">
                <a:solidFill>
                  <a:schemeClr val="accent1"/>
                </a:solidFill>
                <a:latin typeface="Meiryo UI" panose="020B0604030504040204" pitchFamily="50" charset="-128"/>
                <a:ea typeface="Meiryo UI" panose="020B0604030504040204" pitchFamily="50" charset="-128"/>
              </a:rPr>
              <a:t>北陸先端科学技術大学院大学　教授　内平 直志　氏</a:t>
            </a:r>
            <a:endParaRPr kumimoji="1" lang="en-US" altLang="ja-JP" sz="1300" b="1" dirty="0">
              <a:solidFill>
                <a:schemeClr val="accent1"/>
              </a:solidFill>
              <a:latin typeface="Meiryo UI" panose="020B0604030504040204" pitchFamily="50" charset="-128"/>
              <a:ea typeface="Meiryo UI" panose="020B0604030504040204" pitchFamily="50" charset="-128"/>
            </a:endParaRPr>
          </a:p>
          <a:p>
            <a:r>
              <a:rPr kumimoji="1" lang="ja-JP" altLang="en-US" sz="1200" b="1" dirty="0">
                <a:latin typeface="Meiryo UI" panose="020B0604030504040204" pitchFamily="50" charset="-128"/>
                <a:ea typeface="Meiryo UI" panose="020B0604030504040204" pitchFamily="50" charset="-128"/>
              </a:rPr>
              <a:t>＜講義シラバス＞</a:t>
            </a:r>
            <a:endParaRPr kumimoji="1" lang="en-US" altLang="ja-JP" sz="1200" b="1" dirty="0">
              <a:latin typeface="Meiryo UI" panose="020B0604030504040204" pitchFamily="50" charset="-128"/>
              <a:ea typeface="Meiryo UI" panose="020B0604030504040204" pitchFamily="50" charset="-128"/>
            </a:endParaRPr>
          </a:p>
          <a:p>
            <a:pPr>
              <a:lnSpc>
                <a:spcPts val="1300"/>
              </a:lnSpc>
            </a:pPr>
            <a:r>
              <a:rPr kumimoji="1" lang="ja-JP" altLang="en-US" sz="1100" dirty="0">
                <a:latin typeface="Meiryo UI" panose="020B0604030504040204" pitchFamily="50" charset="-128"/>
                <a:ea typeface="Meiryo UI" panose="020B0604030504040204" pitchFamily="50" charset="-128"/>
              </a:rPr>
              <a:t>　</a:t>
            </a:r>
            <a:r>
              <a:rPr kumimoji="1" lang="ja-JP" altLang="en-US" sz="1100" u="sng" dirty="0">
                <a:latin typeface="Meiryo UI" panose="020B0604030504040204" pitchFamily="50" charset="-128"/>
                <a:ea typeface="Meiryo UI" panose="020B0604030504040204" pitchFamily="50" charset="-128"/>
              </a:rPr>
              <a:t>イノベーションおよびイノベーションマネジメントの定義と必要性を説明し、イノベーションのジレンマや製品アーキテクチャモデルなどのイノベーションに関する典型的なモデルを学びます</a:t>
            </a:r>
            <a:r>
              <a:rPr kumimoji="1" lang="ja-JP" altLang="en-US" sz="1100" dirty="0">
                <a:latin typeface="Meiryo UI" panose="020B0604030504040204" pitchFamily="50" charset="-128"/>
                <a:ea typeface="Meiryo UI" panose="020B0604030504040204" pitchFamily="50" charset="-128"/>
              </a:rPr>
              <a:t>。モデルは経営の「メガネ」であり、モデルを学ぶことで、世の中で起きている様々なイノベーションのメカニズムやエレクトロニクス産業でなぜ日本企業が苦戦しているのかを理解できるようになります。</a:t>
            </a:r>
            <a:endParaRPr kumimoji="1" lang="en-US" altLang="ja-JP" sz="1100" b="1" u="sng" dirty="0">
              <a:latin typeface="Meiryo UI" panose="020B0604030504040204" pitchFamily="50" charset="-128"/>
              <a:ea typeface="Meiryo UI" panose="020B0604030504040204" pitchFamily="50" charset="-128"/>
            </a:endParaRPr>
          </a:p>
        </p:txBody>
      </p:sp>
      <p:sp>
        <p:nvSpPr>
          <p:cNvPr id="24" name="正方形/長方形 23">
            <a:extLst>
              <a:ext uri="{FF2B5EF4-FFF2-40B4-BE49-F238E27FC236}">
                <a16:creationId xmlns:a16="http://schemas.microsoft.com/office/drawing/2014/main" id="{F36E4E44-864A-684E-D92E-1AB46B55E1E1}"/>
              </a:ext>
            </a:extLst>
          </p:cNvPr>
          <p:cNvSpPr/>
          <p:nvPr/>
        </p:nvSpPr>
        <p:spPr>
          <a:xfrm>
            <a:off x="62550" y="3893559"/>
            <a:ext cx="7357943" cy="29242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500" b="1" dirty="0">
                <a:latin typeface="Meiryo UI" panose="020B0604030504040204" pitchFamily="50" charset="-128"/>
                <a:ea typeface="Meiryo UI" panose="020B0604030504040204" pitchFamily="50" charset="-128"/>
              </a:rPr>
              <a:t> 第２時限　　　　　　　　　　　　　　　　　　　　　　　　　　　　　　　　１０：５０～１２：２０</a:t>
            </a:r>
          </a:p>
        </p:txBody>
      </p:sp>
      <p:sp>
        <p:nvSpPr>
          <p:cNvPr id="25" name="テキスト ボックス 24">
            <a:extLst>
              <a:ext uri="{FF2B5EF4-FFF2-40B4-BE49-F238E27FC236}">
                <a16:creationId xmlns:a16="http://schemas.microsoft.com/office/drawing/2014/main" id="{FC91F8B4-1BEA-303A-42F1-910092188D7D}"/>
              </a:ext>
            </a:extLst>
          </p:cNvPr>
          <p:cNvSpPr txBox="1"/>
          <p:nvPr/>
        </p:nvSpPr>
        <p:spPr>
          <a:xfrm>
            <a:off x="77478" y="4165053"/>
            <a:ext cx="6208932" cy="1628651"/>
          </a:xfrm>
          <a:prstGeom prst="rect">
            <a:avLst/>
          </a:prstGeom>
          <a:noFill/>
        </p:spPr>
        <p:txBody>
          <a:bodyPr wrap="square" rtlCol="0">
            <a:spAutoFit/>
          </a:bodyPr>
          <a:lstStyle/>
          <a:p>
            <a:r>
              <a:rPr kumimoji="1" lang="ja-JP" altLang="en-US" sz="1500" b="1" dirty="0">
                <a:solidFill>
                  <a:schemeClr val="accent1"/>
                </a:solidFill>
                <a:latin typeface="Meiryo UI" panose="020B0604030504040204" pitchFamily="50" charset="-128"/>
                <a:ea typeface="Meiryo UI" panose="020B0604030504040204" pitchFamily="50" charset="-128"/>
              </a:rPr>
              <a:t>「デジタルイノベーションデザイン」</a:t>
            </a:r>
            <a:endParaRPr kumimoji="1" lang="en-US" altLang="ja-JP" sz="1500" b="1" dirty="0">
              <a:solidFill>
                <a:schemeClr val="accent1"/>
              </a:solidFill>
              <a:latin typeface="Meiryo UI" panose="020B0604030504040204" pitchFamily="50" charset="-128"/>
              <a:ea typeface="Meiryo UI" panose="020B0604030504040204" pitchFamily="50" charset="-128"/>
            </a:endParaRPr>
          </a:p>
          <a:p>
            <a:r>
              <a:rPr kumimoji="1" lang="ja-JP" altLang="en-US" sz="1150" b="1" dirty="0">
                <a:solidFill>
                  <a:schemeClr val="accent1"/>
                </a:solidFill>
                <a:latin typeface="Meiryo UI" panose="020B0604030504040204" pitchFamily="50" charset="-128"/>
                <a:ea typeface="Meiryo UI" panose="020B0604030504040204" pitchFamily="50" charset="-128"/>
              </a:rPr>
              <a:t>～中小企業でもできる！ デジタルイノベーションデザイン手法とその実践事例 ～</a:t>
            </a:r>
            <a:endParaRPr kumimoji="1" lang="en-US" altLang="ja-JP" sz="1150" b="1" dirty="0">
              <a:solidFill>
                <a:schemeClr val="accent1"/>
              </a:solidFill>
              <a:latin typeface="Meiryo UI" panose="020B0604030504040204" pitchFamily="50" charset="-128"/>
              <a:ea typeface="Meiryo UI" panose="020B0604030504040204" pitchFamily="50" charset="-128"/>
            </a:endParaRPr>
          </a:p>
          <a:p>
            <a:endParaRPr kumimoji="1" lang="en-US" altLang="ja-JP" sz="400" b="1" dirty="0">
              <a:solidFill>
                <a:schemeClr val="accent1"/>
              </a:solidFill>
              <a:latin typeface="Meiryo UI" panose="020B0604030504040204" pitchFamily="50" charset="-128"/>
              <a:ea typeface="Meiryo UI" panose="020B0604030504040204" pitchFamily="50" charset="-128"/>
            </a:endParaRPr>
          </a:p>
          <a:p>
            <a:r>
              <a:rPr kumimoji="1" lang="ja-JP" altLang="en-US" sz="1400" b="1" dirty="0">
                <a:solidFill>
                  <a:schemeClr val="accent1"/>
                </a:solidFill>
                <a:latin typeface="Meiryo UI" panose="020B0604030504040204" pitchFamily="50" charset="-128"/>
                <a:ea typeface="Meiryo UI" panose="020B0604030504040204" pitchFamily="50" charset="-128"/>
              </a:rPr>
              <a:t>　　　　　　　　　　　　　　　　　　  </a:t>
            </a:r>
            <a:r>
              <a:rPr kumimoji="1" lang="ja-JP" altLang="en-US" sz="1300" b="1" dirty="0">
                <a:solidFill>
                  <a:schemeClr val="accent1"/>
                </a:solidFill>
                <a:latin typeface="Meiryo UI" panose="020B0604030504040204" pitchFamily="50" charset="-128"/>
                <a:ea typeface="Meiryo UI" panose="020B0604030504040204" pitchFamily="50" charset="-128"/>
              </a:rPr>
              <a:t>北陸先端科学技術大学院大学　教授　内平 直志　氏</a:t>
            </a:r>
            <a:endParaRPr kumimoji="1" lang="en-US" altLang="ja-JP" sz="1300" b="1" dirty="0">
              <a:solidFill>
                <a:schemeClr val="accent1"/>
              </a:solidFill>
              <a:latin typeface="Meiryo UI" panose="020B0604030504040204" pitchFamily="50" charset="-128"/>
              <a:ea typeface="Meiryo UI" panose="020B0604030504040204" pitchFamily="50" charset="-128"/>
            </a:endParaRPr>
          </a:p>
          <a:p>
            <a:r>
              <a:rPr kumimoji="1" lang="ja-JP" altLang="en-US" sz="1200" b="1" dirty="0">
                <a:latin typeface="Meiryo UI" panose="020B0604030504040204" pitchFamily="50" charset="-128"/>
                <a:ea typeface="Meiryo UI" panose="020B0604030504040204" pitchFamily="50" charset="-128"/>
              </a:rPr>
              <a:t>＜講義シラバス＞</a:t>
            </a:r>
          </a:p>
          <a:p>
            <a:pPr>
              <a:lnSpc>
                <a:spcPts val="1300"/>
              </a:lnSpc>
            </a:pPr>
            <a:r>
              <a:rPr kumimoji="1" lang="ja-JP" altLang="en-US" sz="1100" dirty="0">
                <a:latin typeface="Meiryo UI" panose="020B0604030504040204" pitchFamily="50" charset="-128"/>
                <a:ea typeface="Meiryo UI" panose="020B0604030504040204" pitchFamily="50" charset="-128"/>
              </a:rPr>
              <a:t>　</a:t>
            </a:r>
            <a:r>
              <a:rPr kumimoji="1" lang="en-US" altLang="ja-JP" sz="1100" dirty="0">
                <a:latin typeface="Meiryo UI" panose="020B0604030504040204" pitchFamily="50" charset="-128"/>
                <a:ea typeface="Meiryo UI" panose="020B0604030504040204" pitchFamily="50" charset="-128"/>
              </a:rPr>
              <a:t>AI</a:t>
            </a:r>
            <a:r>
              <a:rPr kumimoji="1" lang="ja-JP" altLang="en-US" sz="1100" dirty="0">
                <a:latin typeface="Meiryo UI" panose="020B0604030504040204" pitchFamily="50" charset="-128"/>
                <a:ea typeface="Meiryo UI" panose="020B0604030504040204" pitchFamily="50" charset="-128"/>
              </a:rPr>
              <a:t>や</a:t>
            </a:r>
            <a:r>
              <a:rPr kumimoji="1" lang="en-US" altLang="ja-JP" sz="1100" dirty="0" err="1">
                <a:latin typeface="Meiryo UI" panose="020B0604030504040204" pitchFamily="50" charset="-128"/>
                <a:ea typeface="Meiryo UI" panose="020B0604030504040204" pitchFamily="50" charset="-128"/>
              </a:rPr>
              <a:t>IoT</a:t>
            </a:r>
            <a:r>
              <a:rPr kumimoji="1" lang="ja-JP" altLang="en-US" sz="1100" dirty="0">
                <a:latin typeface="Meiryo UI" panose="020B0604030504040204" pitchFamily="50" charset="-128"/>
                <a:ea typeface="Meiryo UI" panose="020B0604030504040204" pitchFamily="50" charset="-128"/>
              </a:rPr>
              <a:t>などのデジタル技術が大きく進化し、デジタルイノベーションの機会が大企業だけでなく、中堅中小企業にも広がっています。一方、様々な困難も存在します。本講義では、</a:t>
            </a:r>
            <a:r>
              <a:rPr kumimoji="1" lang="ja-JP" altLang="en-US" sz="1100" u="sng" dirty="0">
                <a:latin typeface="Meiryo UI" panose="020B0604030504040204" pitchFamily="50" charset="-128"/>
                <a:ea typeface="Meiryo UI" panose="020B0604030504040204" pitchFamily="50" charset="-128"/>
              </a:rPr>
              <a:t>デジタルイノベーションの困難を克服し、機会を活かすための手法である「デジタルイノベーションデザイン手法」を具体的な事例を交えながら紹介</a:t>
            </a:r>
            <a:r>
              <a:rPr kumimoji="1" lang="ja-JP" altLang="en-US" sz="1100" dirty="0">
                <a:latin typeface="Meiryo UI" panose="020B0604030504040204" pitchFamily="50" charset="-128"/>
                <a:ea typeface="Meiryo UI" panose="020B0604030504040204" pitchFamily="50" charset="-128"/>
              </a:rPr>
              <a:t>します。本手法を使うことで、ビジネスモデルが明確になり、関係者間の共通の理解を得ることができます。</a:t>
            </a:r>
            <a:endParaRPr kumimoji="1" lang="en-US" altLang="ja-JP" sz="1100" b="1" dirty="0">
              <a:latin typeface="Meiryo UI" panose="020B0604030504040204" pitchFamily="50" charset="-128"/>
              <a:ea typeface="Meiryo UI" panose="020B0604030504040204" pitchFamily="50" charset="-128"/>
            </a:endParaRPr>
          </a:p>
        </p:txBody>
      </p:sp>
      <p:pic>
        <p:nvPicPr>
          <p:cNvPr id="26" name="図 25">
            <a:extLst>
              <a:ext uri="{FF2B5EF4-FFF2-40B4-BE49-F238E27FC236}">
                <a16:creationId xmlns:a16="http://schemas.microsoft.com/office/drawing/2014/main" id="{77799687-4FEE-BEAE-B385-705B2C975810}"/>
              </a:ext>
            </a:extLst>
          </p:cNvPr>
          <p:cNvPicPr>
            <a:picLocks noChangeAspect="1"/>
          </p:cNvPicPr>
          <p:nvPr/>
        </p:nvPicPr>
        <p:blipFill>
          <a:blip r:embed="rId3"/>
          <a:stretch>
            <a:fillRect/>
          </a:stretch>
        </p:blipFill>
        <p:spPr>
          <a:xfrm>
            <a:off x="6299256" y="4448678"/>
            <a:ext cx="1072738" cy="1188502"/>
          </a:xfrm>
          <a:prstGeom prst="rect">
            <a:avLst/>
          </a:prstGeom>
        </p:spPr>
      </p:pic>
      <p:pic>
        <p:nvPicPr>
          <p:cNvPr id="27" name="図 26">
            <a:extLst>
              <a:ext uri="{FF2B5EF4-FFF2-40B4-BE49-F238E27FC236}">
                <a16:creationId xmlns:a16="http://schemas.microsoft.com/office/drawing/2014/main" id="{76AE5EE4-3A33-840E-BFE8-CA22AC3706FA}"/>
              </a:ext>
            </a:extLst>
          </p:cNvPr>
          <p:cNvPicPr>
            <a:picLocks noChangeAspect="1"/>
          </p:cNvPicPr>
          <p:nvPr/>
        </p:nvPicPr>
        <p:blipFill>
          <a:blip r:embed="rId4"/>
          <a:stretch>
            <a:fillRect/>
          </a:stretch>
        </p:blipFill>
        <p:spPr>
          <a:xfrm>
            <a:off x="6319797" y="2344754"/>
            <a:ext cx="1060664" cy="1172969"/>
          </a:xfrm>
          <a:prstGeom prst="rect">
            <a:avLst/>
          </a:prstGeom>
        </p:spPr>
      </p:pic>
      <p:pic>
        <p:nvPicPr>
          <p:cNvPr id="2" name="図 1" descr="スーツを着た男性&#10;&#10;自動的に生成された説明">
            <a:extLst>
              <a:ext uri="{FF2B5EF4-FFF2-40B4-BE49-F238E27FC236}">
                <a16:creationId xmlns:a16="http://schemas.microsoft.com/office/drawing/2014/main" id="{097B8A56-DA3E-05A0-97C9-A49817A31FB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20277" y="765351"/>
            <a:ext cx="1060184" cy="1037998"/>
          </a:xfrm>
          <a:prstGeom prst="rect">
            <a:avLst/>
          </a:prstGeom>
        </p:spPr>
      </p:pic>
    </p:spTree>
    <p:extLst>
      <p:ext uri="{BB962C8B-B14F-4D97-AF65-F5344CB8AC3E}">
        <p14:creationId xmlns:p14="http://schemas.microsoft.com/office/powerpoint/2010/main" val="2491803908"/>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1931</TotalTime>
  <Words>1037</Words>
  <Application>Microsoft Office PowerPoint</Application>
  <PresentationFormat>ユーザー設定</PresentationFormat>
  <Paragraphs>95</Paragraphs>
  <Slides>2</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2</vt:i4>
      </vt:variant>
    </vt:vector>
  </HeadingPairs>
  <TitlesOfParts>
    <vt:vector size="8" baseType="lpstr">
      <vt:lpstr>AR P丸ゴシック体M</vt:lpstr>
      <vt:lpstr>Meiryo UI</vt:lpstr>
      <vt:lpstr>Arial</vt:lpstr>
      <vt:lpstr>Calibri</vt:lpstr>
      <vt:lpstr>Calibri Light</vt:lpstr>
      <vt:lpstr>Office テーマ</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HW53761</dc:creator>
  <cp:lastModifiedBy>HW53749</cp:lastModifiedBy>
  <cp:revision>92</cp:revision>
  <cp:lastPrinted>2024-07-31T12:57:04Z</cp:lastPrinted>
  <dcterms:created xsi:type="dcterms:W3CDTF">2023-06-16T01:30:44Z</dcterms:created>
  <dcterms:modified xsi:type="dcterms:W3CDTF">2024-12-23T02:09:20Z</dcterms:modified>
</cp:coreProperties>
</file>