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4" r:id="rId2"/>
    <p:sldId id="266"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7E7F5"/>
    <a:srgbClr val="12F69A"/>
    <a:srgbClr val="EBFFE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p:scale>
          <a:sx n="75" d="100"/>
          <a:sy n="75" d="100"/>
        </p:scale>
        <p:origin x="13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05047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673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87480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06411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33321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0374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98833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98302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0218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404406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56948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63E088D-7F95-48BD-99D4-9B5C0B3C5CAC}"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7766111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B8D6D3E2-9774-1A02-9944-C8B0DACDA0B1}"/>
              </a:ext>
            </a:extLst>
          </p:cNvPr>
          <p:cNvPicPr>
            <a:picLocks noChangeAspect="1"/>
          </p:cNvPicPr>
          <p:nvPr/>
        </p:nvPicPr>
        <p:blipFill>
          <a:blip r:embed="rId2"/>
          <a:stretch>
            <a:fillRect/>
          </a:stretch>
        </p:blipFill>
        <p:spPr>
          <a:xfrm>
            <a:off x="4139014" y="8446075"/>
            <a:ext cx="2904224" cy="1964418"/>
          </a:xfrm>
          <a:prstGeom prst="rect">
            <a:avLst/>
          </a:prstGeom>
        </p:spPr>
      </p:pic>
      <p:pic>
        <p:nvPicPr>
          <p:cNvPr id="4" name="図 3">
            <a:extLst>
              <a:ext uri="{FF2B5EF4-FFF2-40B4-BE49-F238E27FC236}">
                <a16:creationId xmlns:a16="http://schemas.microsoft.com/office/drawing/2014/main" id="{85B51DE3-291B-20F3-1297-A6163583DEA4}"/>
              </a:ext>
            </a:extLst>
          </p:cNvPr>
          <p:cNvPicPr>
            <a:picLocks noChangeAspect="1"/>
          </p:cNvPicPr>
          <p:nvPr/>
        </p:nvPicPr>
        <p:blipFill>
          <a:blip r:embed="rId3">
            <a:duotone>
              <a:schemeClr val="accent6">
                <a:shade val="45000"/>
                <a:satMod val="135000"/>
              </a:schemeClr>
              <a:prstClr val="white"/>
            </a:duotone>
            <a:alphaModFix/>
            <a:extLst>
              <a:ext uri="{BEBA8EAE-BF5A-486C-A8C5-ECC9F3942E4B}">
                <a14:imgProps xmlns:a14="http://schemas.microsoft.com/office/drawing/2010/main">
                  <a14:imgLayer r:embed="rId4">
                    <a14:imgEffect>
                      <a14:colorTemperature colorTemp="11306"/>
                    </a14:imgEffect>
                    <a14:imgEffect>
                      <a14:saturation sat="400000"/>
                    </a14:imgEffect>
                  </a14:imgLayer>
                </a14:imgProps>
              </a:ext>
            </a:extLst>
          </a:blip>
          <a:stretch>
            <a:fillRect/>
          </a:stretch>
        </p:blipFill>
        <p:spPr>
          <a:xfrm>
            <a:off x="47105" y="141958"/>
            <a:ext cx="7484532" cy="4245251"/>
          </a:xfrm>
          <a:prstGeom prst="rect">
            <a:avLst/>
          </a:prstGeom>
        </p:spPr>
      </p:pic>
      <p:sp>
        <p:nvSpPr>
          <p:cNvPr id="5" name="TextBox 35">
            <a:extLst>
              <a:ext uri="{FF2B5EF4-FFF2-40B4-BE49-F238E27FC236}">
                <a16:creationId xmlns:a16="http://schemas.microsoft.com/office/drawing/2014/main" id="{E4C35587-37FB-AFFA-C77B-3D8400F515A4}"/>
              </a:ext>
            </a:extLst>
          </p:cNvPr>
          <p:cNvSpPr txBox="1"/>
          <p:nvPr/>
        </p:nvSpPr>
        <p:spPr>
          <a:xfrm>
            <a:off x="290237" y="3000556"/>
            <a:ext cx="7248723" cy="970458"/>
          </a:xfrm>
          <a:prstGeom prst="rect">
            <a:avLst/>
          </a:prstGeom>
          <a:noFill/>
          <a:ln>
            <a:noFill/>
          </a:ln>
        </p:spPr>
        <p:txBody>
          <a:bodyPr wrap="square" rtlCol="0">
            <a:spAutoFit/>
          </a:bodyPr>
          <a:lstStyle/>
          <a:p>
            <a:endParaRPr lang="en-US" altLang="ja-JP" sz="400" b="1" dirty="0">
              <a:solidFill>
                <a:schemeClr val="accent6">
                  <a:lumMod val="50000"/>
                </a:schemeClr>
              </a:solidFill>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日　時 ：</a:t>
            </a:r>
            <a:r>
              <a:rPr lang="ja-JP" altLang="en-US" sz="2400" b="1" dirty="0">
                <a:latin typeface="Meiryo UI" panose="020B0604030504040204" pitchFamily="50" charset="-128"/>
                <a:ea typeface="Meiryo UI" panose="020B0604030504040204" pitchFamily="50" charset="-128"/>
              </a:rPr>
              <a:t>９</a:t>
            </a:r>
            <a:r>
              <a:rPr lang="ja-JP" altLang="en-US" sz="1600" b="1" dirty="0">
                <a:latin typeface="Meiryo UI" panose="020B0604030504040204" pitchFamily="50" charset="-128"/>
                <a:ea typeface="Meiryo UI" panose="020B0604030504040204" pitchFamily="50" charset="-128"/>
              </a:rPr>
              <a:t>月</a:t>
            </a:r>
            <a:r>
              <a:rPr lang="ja-JP" altLang="en-US" sz="2400" b="1" dirty="0">
                <a:latin typeface="Meiryo UI" panose="020B0604030504040204" pitchFamily="50" charset="-128"/>
                <a:ea typeface="Meiryo UI" panose="020B0604030504040204" pitchFamily="50" charset="-128"/>
              </a:rPr>
              <a:t>１０</a:t>
            </a:r>
            <a:r>
              <a:rPr lang="ja-JP" altLang="en-US" sz="1600" b="1" dirty="0">
                <a:latin typeface="Meiryo UI" panose="020B0604030504040204" pitchFamily="50" charset="-128"/>
                <a:ea typeface="Meiryo UI" panose="020B0604030504040204" pitchFamily="50" charset="-128"/>
              </a:rPr>
              <a:t>日（火）</a:t>
            </a:r>
            <a:r>
              <a:rPr lang="ja-JP" altLang="en-US" sz="2000" b="1" dirty="0">
                <a:latin typeface="Meiryo UI" panose="020B0604030504040204" pitchFamily="50" charset="-128"/>
                <a:ea typeface="Meiryo UI" panose="020B0604030504040204" pitchFamily="50" charset="-128"/>
              </a:rPr>
              <a:t>９</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００～１６</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４０</a:t>
            </a:r>
            <a:endParaRPr lang="en-US" altLang="ja-JP" sz="2000" b="1"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場　所 ：金沢未来のまち創造館 ２階　多目的室１</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対象者：県内企業担当者</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機械・繊維・食品製造業 等</a:t>
            </a:r>
            <a:r>
              <a:rPr lang="en-US" altLang="ja-JP" sz="16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6DE80349-EB5C-8E9F-7CF5-89D55A538216}"/>
              </a:ext>
            </a:extLst>
          </p:cNvPr>
          <p:cNvSpPr txBox="1"/>
          <p:nvPr/>
        </p:nvSpPr>
        <p:spPr>
          <a:xfrm>
            <a:off x="106892" y="443873"/>
            <a:ext cx="7322324" cy="1292662"/>
          </a:xfrm>
          <a:prstGeom prst="rect">
            <a:avLst/>
          </a:prstGeom>
          <a:noFill/>
        </p:spPr>
        <p:txBody>
          <a:bodyPr wrap="square" rtlCol="0">
            <a:spAutoFit/>
          </a:bodyPr>
          <a:lstStyle/>
          <a:p>
            <a:pPr algn="ctr"/>
            <a:r>
              <a:rPr lang="ja-JP" altLang="en-US" sz="3800" dirty="0">
                <a:solidFill>
                  <a:schemeClr val="accent6">
                    <a:lumMod val="50000"/>
                  </a:schemeClr>
                </a:solidFill>
                <a:latin typeface="Meiryo UI" panose="020B0604030504040204" pitchFamily="50" charset="-128"/>
                <a:ea typeface="Meiryo UI" panose="020B0604030504040204" pitchFamily="50" charset="-128"/>
              </a:rPr>
              <a:t>デジタル分野リスキリング講座</a:t>
            </a:r>
            <a:endParaRPr lang="en-US" altLang="ja-JP" sz="3800"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en-US" altLang="ja-JP" sz="3800" b="1" dirty="0">
                <a:solidFill>
                  <a:schemeClr val="accent6">
                    <a:lumMod val="50000"/>
                  </a:schemeClr>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a:t>
            </a:r>
            <a:r>
              <a:rPr kumimoji="1" lang="ja-JP" altLang="en-US" sz="3800" b="1" dirty="0">
                <a:solidFill>
                  <a:schemeClr val="accent6">
                    <a:lumMod val="50000"/>
                  </a:schemeClr>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データ分析編</a:t>
            </a:r>
            <a:r>
              <a:rPr kumimoji="1" lang="en-US" altLang="ja-JP" sz="3800" b="1" dirty="0">
                <a:solidFill>
                  <a:schemeClr val="accent6">
                    <a:lumMod val="50000"/>
                  </a:schemeClr>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a:t>
            </a:r>
            <a:endParaRPr lang="en-US" altLang="ja-JP" sz="3800" dirty="0">
              <a:solidFill>
                <a:schemeClr val="accent6">
                  <a:lumMod val="50000"/>
                </a:schemeClr>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4709AB4-746A-ED21-2B17-0B63FA13C1AE}"/>
              </a:ext>
            </a:extLst>
          </p:cNvPr>
          <p:cNvSpPr txBox="1"/>
          <p:nvPr/>
        </p:nvSpPr>
        <p:spPr>
          <a:xfrm>
            <a:off x="0" y="38998"/>
            <a:ext cx="7484533" cy="313932"/>
          </a:xfrm>
          <a:prstGeom prst="rect">
            <a:avLst/>
          </a:prstGeom>
          <a:noFill/>
        </p:spPr>
        <p:txBody>
          <a:bodyPr wrap="square">
            <a:spAutoFit/>
          </a:bodyPr>
          <a:lstStyle/>
          <a:p>
            <a:pPr algn="ctr">
              <a:lnSpc>
                <a:spcPct val="90000"/>
              </a:lnSpc>
            </a:pPr>
            <a:r>
              <a:rPr lang="ja-JP" altLang="en-US" sz="1600" dirty="0">
                <a:solidFill>
                  <a:schemeClr val="accent6">
                    <a:lumMod val="50000"/>
                  </a:schemeClr>
                </a:solidFill>
                <a:latin typeface="Meiryo UI" panose="020B0604030504040204" pitchFamily="50" charset="-128"/>
                <a:ea typeface="Meiryo UI" panose="020B0604030504040204" pitchFamily="50" charset="-128"/>
              </a:rPr>
              <a:t>石川県デジタル分野リスキリング推進事業　トライアル講座</a:t>
            </a:r>
          </a:p>
        </p:txBody>
      </p:sp>
      <p:sp>
        <p:nvSpPr>
          <p:cNvPr id="14" name="テキスト ボックス 13">
            <a:extLst>
              <a:ext uri="{FF2B5EF4-FFF2-40B4-BE49-F238E27FC236}">
                <a16:creationId xmlns:a16="http://schemas.microsoft.com/office/drawing/2014/main" id="{02232EBD-B0E3-744E-EA62-FDA1D13417B6}"/>
              </a:ext>
            </a:extLst>
          </p:cNvPr>
          <p:cNvSpPr txBox="1"/>
          <p:nvPr/>
        </p:nvSpPr>
        <p:spPr>
          <a:xfrm>
            <a:off x="0" y="10434623"/>
            <a:ext cx="7559675" cy="258532"/>
          </a:xfrm>
          <a:prstGeom prst="rect">
            <a:avLst/>
          </a:prstGeom>
          <a:solidFill>
            <a:schemeClr val="accent6"/>
          </a:solidFill>
        </p:spPr>
        <p:txBody>
          <a:bodyPr wrap="square" rtlCol="0">
            <a:spAutoFit/>
          </a:bodyPr>
          <a:lstStyle/>
          <a:p>
            <a:pPr algn="ctr">
              <a:lnSpc>
                <a:spcPct val="90000"/>
              </a:lnSpc>
            </a:pPr>
            <a:r>
              <a:rPr lang="ja-JP" altLang="en-US" sz="1200" b="1" dirty="0">
                <a:solidFill>
                  <a:schemeClr val="bg1"/>
                </a:solidFill>
                <a:latin typeface="Meiryo UI" panose="020B0604030504040204" pitchFamily="50" charset="-128"/>
                <a:ea typeface="Meiryo UI" panose="020B0604030504040204" pitchFamily="50" charset="-128"/>
              </a:rPr>
              <a:t>主催：石川県</a:t>
            </a:r>
            <a:r>
              <a:rPr lang="ja-JP" altLang="en-US" sz="1000" dirty="0">
                <a:solidFill>
                  <a:schemeClr val="bg1"/>
                </a:solidFill>
                <a:latin typeface="Meiryo UI" panose="020B0604030504040204" pitchFamily="50" charset="-128"/>
                <a:ea typeface="Meiryo UI" panose="020B0604030504040204" pitchFamily="50" charset="-128"/>
              </a:rPr>
              <a:t>（文部科学省 令和５年度「地域ニーズに応える産学官連携を通じたリカレント教育プラットフォーム構築支援事業」）</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21" name="TextBox 35">
            <a:extLst>
              <a:ext uri="{FF2B5EF4-FFF2-40B4-BE49-F238E27FC236}">
                <a16:creationId xmlns:a16="http://schemas.microsoft.com/office/drawing/2014/main" id="{8569B3C6-9404-8D0F-6F43-7E8F9BEAF405}"/>
              </a:ext>
            </a:extLst>
          </p:cNvPr>
          <p:cNvSpPr txBox="1"/>
          <p:nvPr/>
        </p:nvSpPr>
        <p:spPr>
          <a:xfrm>
            <a:off x="372956" y="1755938"/>
            <a:ext cx="6822580" cy="1277273"/>
          </a:xfrm>
          <a:prstGeom prst="rect">
            <a:avLst/>
          </a:prstGeom>
          <a:noFill/>
          <a:ln>
            <a:noFill/>
          </a:ln>
        </p:spPr>
        <p:txBody>
          <a:bodyPr wrap="square" rtlCol="0">
            <a:spAutoFit/>
          </a:bodyPr>
          <a:lstStyle/>
          <a:p>
            <a:pPr algn="ctr">
              <a:spcAft>
                <a:spcPts val="600"/>
              </a:spcAft>
            </a:pPr>
            <a:r>
              <a:rPr lang="ja-JP" altLang="en-US" b="1" dirty="0">
                <a:solidFill>
                  <a:schemeClr val="accent6">
                    <a:lumMod val="50000"/>
                  </a:schemeClr>
                </a:solidFill>
                <a:latin typeface="Meiryo UI" panose="020B0604030504040204" pitchFamily="50" charset="-128"/>
                <a:ea typeface="Meiryo UI" panose="020B0604030504040204" pitchFamily="50" charset="-128"/>
              </a:rPr>
              <a:t>～　</a:t>
            </a:r>
            <a:r>
              <a:rPr lang="en-US" altLang="ja-JP" b="1" dirty="0">
                <a:solidFill>
                  <a:schemeClr val="accent6">
                    <a:lumMod val="50000"/>
                  </a:schemeClr>
                </a:solidFill>
                <a:latin typeface="Meiryo UI" panose="020B0604030504040204" pitchFamily="50" charset="-128"/>
                <a:ea typeface="Meiryo UI" panose="020B0604030504040204" pitchFamily="50" charset="-128"/>
              </a:rPr>
              <a:t>1</a:t>
            </a:r>
            <a:r>
              <a:rPr lang="ja-JP" altLang="en-US" b="1" dirty="0">
                <a:solidFill>
                  <a:schemeClr val="accent6">
                    <a:lumMod val="50000"/>
                  </a:schemeClr>
                </a:solidFill>
                <a:latin typeface="Meiryo UI" panose="020B0604030504040204" pitchFamily="50" charset="-128"/>
                <a:ea typeface="Meiryo UI" panose="020B0604030504040204" pitchFamily="50" charset="-128"/>
              </a:rPr>
              <a:t>日で学べる「データサイエンス・</a:t>
            </a:r>
            <a:r>
              <a:rPr lang="en-US" altLang="ja-JP" b="1" dirty="0">
                <a:solidFill>
                  <a:schemeClr val="accent6">
                    <a:lumMod val="50000"/>
                  </a:schemeClr>
                </a:solidFill>
                <a:latin typeface="Meiryo UI" panose="020B0604030504040204" pitchFamily="50" charset="-128"/>
                <a:ea typeface="Meiryo UI" panose="020B0604030504040204" pitchFamily="50" charset="-128"/>
              </a:rPr>
              <a:t>AI</a:t>
            </a:r>
            <a:r>
              <a:rPr lang="ja-JP" altLang="en-US" b="1" dirty="0">
                <a:solidFill>
                  <a:schemeClr val="accent6">
                    <a:lumMod val="50000"/>
                  </a:schemeClr>
                </a:solidFill>
                <a:latin typeface="Meiryo UI" panose="020B0604030504040204" pitchFamily="50" charset="-128"/>
                <a:ea typeface="Meiryo UI" panose="020B0604030504040204" pitchFamily="50" charset="-128"/>
              </a:rPr>
              <a:t>」　～</a:t>
            </a:r>
            <a:endParaRPr lang="en-US" altLang="ja-JP" b="1" dirty="0">
              <a:solidFill>
                <a:schemeClr val="accent6">
                  <a:lumMod val="50000"/>
                </a:schemeClr>
              </a:solidFill>
              <a:latin typeface="Meiryo UI" panose="020B0604030504040204" pitchFamily="50" charset="-128"/>
              <a:ea typeface="Meiryo UI" panose="020B0604030504040204" pitchFamily="50" charset="-128"/>
            </a:endParaRPr>
          </a:p>
          <a:p>
            <a:r>
              <a:rPr lang="ja-JP" altLang="en-US" dirty="0">
                <a:solidFill>
                  <a:schemeClr val="accent6">
                    <a:lumMod val="50000"/>
                  </a:schemeClr>
                </a:solidFill>
                <a:latin typeface="Meiryo UI" panose="020B0604030504040204" pitchFamily="50" charset="-128"/>
                <a:ea typeface="Meiryo UI" panose="020B0604030504040204" pitchFamily="50" charset="-128"/>
              </a:rPr>
              <a:t>○高等教育機関の集積を活かしたリスキリング講座（トライアル）を開設。</a:t>
            </a:r>
            <a:endParaRPr lang="en-US" altLang="ja-JP" dirty="0">
              <a:solidFill>
                <a:schemeClr val="accent6">
                  <a:lumMod val="50000"/>
                </a:schemeClr>
              </a:solidFill>
              <a:latin typeface="Meiryo UI" panose="020B0604030504040204" pitchFamily="50" charset="-128"/>
              <a:ea typeface="Meiryo UI" panose="020B0604030504040204" pitchFamily="50" charset="-128"/>
            </a:endParaRPr>
          </a:p>
          <a:p>
            <a:r>
              <a:rPr lang="ja-JP" altLang="en-US" dirty="0">
                <a:solidFill>
                  <a:schemeClr val="accent6">
                    <a:lumMod val="50000"/>
                  </a:schemeClr>
                </a:solidFill>
                <a:latin typeface="Meiryo UI" panose="020B0604030504040204" pitchFamily="50" charset="-128"/>
                <a:ea typeface="Meiryo UI" panose="020B0604030504040204" pitchFamily="50" charset="-128"/>
              </a:rPr>
              <a:t>○各大学等の講師によるリレー形式の講義で、必要な知識・技術を短期</a:t>
            </a:r>
            <a:endParaRPr lang="en-US" altLang="ja-JP" dirty="0">
              <a:solidFill>
                <a:schemeClr val="accent6">
                  <a:lumMod val="50000"/>
                </a:schemeClr>
              </a:solidFill>
              <a:latin typeface="Meiryo UI" panose="020B0604030504040204" pitchFamily="50" charset="-128"/>
              <a:ea typeface="Meiryo UI" panose="020B0604030504040204" pitchFamily="50" charset="-128"/>
            </a:endParaRPr>
          </a:p>
          <a:p>
            <a:r>
              <a:rPr lang="ja-JP" altLang="en-US" dirty="0">
                <a:solidFill>
                  <a:schemeClr val="accent6">
                    <a:lumMod val="50000"/>
                  </a:schemeClr>
                </a:solidFill>
                <a:latin typeface="Meiryo UI" panose="020B0604030504040204" pitchFamily="50" charset="-128"/>
                <a:ea typeface="Meiryo UI" panose="020B0604030504040204" pitchFamily="50" charset="-128"/>
              </a:rPr>
              <a:t>　 間で学ぶことができます。</a:t>
            </a:r>
            <a:endParaRPr lang="en-US" altLang="ja-JP"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Rectangle 2">
            <a:extLst>
              <a:ext uri="{FF2B5EF4-FFF2-40B4-BE49-F238E27FC236}">
                <a16:creationId xmlns:a16="http://schemas.microsoft.com/office/drawing/2014/main" id="{D3EF1D78-2EF3-B895-7397-AA6D98CA171D}"/>
              </a:ext>
            </a:extLst>
          </p:cNvPr>
          <p:cNvSpPr>
            <a:spLocks noChangeArrowheads="1"/>
          </p:cNvSpPr>
          <p:nvPr/>
        </p:nvSpPr>
        <p:spPr bwMode="auto">
          <a:xfrm>
            <a:off x="330357" y="8193959"/>
            <a:ext cx="3347154" cy="219717"/>
          </a:xfrm>
          <a:prstGeom prst="rect">
            <a:avLst/>
          </a:prstGeom>
          <a:solidFill>
            <a:schemeClr val="accent6">
              <a:lumMod val="40000"/>
              <a:lumOff val="60000"/>
            </a:schemeClr>
          </a:solidFill>
          <a:ln>
            <a:solidFill>
              <a:schemeClr val="accent6">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会場のご案内</a:t>
            </a:r>
          </a:p>
        </p:txBody>
      </p:sp>
      <p:sp>
        <p:nvSpPr>
          <p:cNvPr id="11" name="Text Box 6">
            <a:extLst>
              <a:ext uri="{FF2B5EF4-FFF2-40B4-BE49-F238E27FC236}">
                <a16:creationId xmlns:a16="http://schemas.microsoft.com/office/drawing/2014/main" id="{463E0B54-A7D5-C20D-B8EF-2F0D2FE16E10}"/>
              </a:ext>
            </a:extLst>
          </p:cNvPr>
          <p:cNvSpPr txBox="1">
            <a:spLocks noChangeArrowheads="1"/>
          </p:cNvSpPr>
          <p:nvPr/>
        </p:nvSpPr>
        <p:spPr bwMode="auto">
          <a:xfrm>
            <a:off x="387688" y="9178919"/>
            <a:ext cx="34771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r>
              <a:rPr lang="en-US" altLang="ja-JP" sz="1200" u="none" dirty="0">
                <a:latin typeface="Meiryo UI" panose="020B0604030504040204" pitchFamily="50" charset="-128"/>
                <a:ea typeface="Meiryo UI" panose="020B0604030504040204" pitchFamily="50" charset="-128"/>
              </a:rPr>
              <a:t>【</a:t>
            </a:r>
            <a:r>
              <a:rPr lang="ja-JP" altLang="en-US" sz="1200" u="none" dirty="0">
                <a:latin typeface="Meiryo UI" panose="020B0604030504040204" pitchFamily="50" charset="-128"/>
                <a:ea typeface="Meiryo UI" panose="020B0604030504040204" pitchFamily="50" charset="-128"/>
              </a:rPr>
              <a:t>事務局</a:t>
            </a:r>
            <a:r>
              <a:rPr lang="en-US" altLang="ja-JP" sz="1200" u="none" dirty="0">
                <a:latin typeface="Meiryo UI" panose="020B0604030504040204" pitchFamily="50" charset="-128"/>
                <a:ea typeface="Meiryo UI" panose="020B0604030504040204" pitchFamily="50" charset="-128"/>
              </a:rPr>
              <a:t>】</a:t>
            </a:r>
          </a:p>
          <a:p>
            <a:pPr eaLnBrk="1" hangingPunct="1"/>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920-8580</a:t>
            </a:r>
            <a:r>
              <a:rPr lang="ja-JP" altLang="en-US" sz="1200" u="none" dirty="0">
                <a:latin typeface="Meiryo UI" panose="020B0604030504040204" pitchFamily="50" charset="-128"/>
                <a:ea typeface="Meiryo UI" panose="020B0604030504040204" pitchFamily="50" charset="-128"/>
              </a:rPr>
              <a:t>　石川県金沢市鞍月</a:t>
            </a:r>
            <a:r>
              <a:rPr lang="en-US" altLang="ja-JP" sz="1200" u="none" dirty="0">
                <a:latin typeface="Meiryo UI" panose="020B0604030504040204" pitchFamily="50" charset="-128"/>
                <a:ea typeface="Meiryo UI" panose="020B0604030504040204" pitchFamily="50" charset="-128"/>
              </a:rPr>
              <a:t>1-1</a:t>
            </a:r>
          </a:p>
          <a:p>
            <a:pPr eaLnBrk="1" hangingPunct="1"/>
            <a:r>
              <a:rPr lang="ja-JP" altLang="en-US" sz="1200" u="none" dirty="0">
                <a:latin typeface="Meiryo UI" panose="020B0604030504040204" pitchFamily="50" charset="-128"/>
                <a:ea typeface="Meiryo UI" panose="020B0604030504040204" pitchFamily="50" charset="-128"/>
              </a:rPr>
              <a:t>　 石川県商工労働部産業政策課</a:t>
            </a:r>
            <a:endParaRPr lang="en-US" altLang="ja-JP" sz="1200" u="none" dirty="0">
              <a:latin typeface="Meiryo UI" panose="020B0604030504040204" pitchFamily="50" charset="-128"/>
              <a:ea typeface="Meiryo UI" panose="020B0604030504040204" pitchFamily="50" charset="-128"/>
            </a:endParaRPr>
          </a:p>
          <a:p>
            <a:pPr eaLnBrk="1" hangingPunct="1"/>
            <a:r>
              <a:rPr lang="ja-JP" altLang="en-US" sz="1200" u="none" dirty="0">
                <a:latin typeface="Meiryo UI" panose="020B0604030504040204" pitchFamily="50" charset="-128"/>
                <a:ea typeface="Meiryo UI" panose="020B0604030504040204" pitchFamily="50" charset="-128"/>
              </a:rPr>
              <a:t>　 産業デジタル化支援グループ　山本</a:t>
            </a:r>
            <a:endParaRPr lang="en-US" altLang="ja-JP" sz="1200" u="none" dirty="0">
              <a:latin typeface="Meiryo UI" panose="020B0604030504040204" pitchFamily="50" charset="-128"/>
              <a:ea typeface="Meiryo UI" panose="020B0604030504040204" pitchFamily="50" charset="-128"/>
            </a:endParaRPr>
          </a:p>
          <a:p>
            <a:pPr eaLnBrk="1" hangingPunct="1"/>
            <a:r>
              <a:rPr lang="en-US" altLang="ja-JP" sz="1200" u="none" dirty="0">
                <a:latin typeface="Meiryo UI" panose="020B0604030504040204" pitchFamily="50" charset="-128"/>
                <a:ea typeface="Meiryo UI" panose="020B0604030504040204" pitchFamily="50" charset="-128"/>
              </a:rPr>
              <a:t>TEL</a:t>
            </a:r>
            <a:r>
              <a:rPr lang="ja-JP" altLang="en-US" sz="1200" u="none" dirty="0">
                <a:latin typeface="Meiryo UI" panose="020B0604030504040204" pitchFamily="50" charset="-128"/>
                <a:ea typeface="Meiryo UI" panose="020B0604030504040204" pitchFamily="50" charset="-128"/>
              </a:rPr>
              <a:t>：（０７６）２２５－１５１９</a:t>
            </a:r>
            <a:endParaRPr lang="en-US" altLang="ja-JP" sz="1200" u="none" dirty="0">
              <a:latin typeface="Meiryo UI" panose="020B0604030504040204" pitchFamily="50" charset="-128"/>
              <a:ea typeface="Meiryo UI" panose="020B0604030504040204" pitchFamily="50" charset="-128"/>
            </a:endParaRPr>
          </a:p>
          <a:p>
            <a:pPr eaLnBrk="1" hangingPunct="1"/>
            <a:r>
              <a:rPr lang="en-US" altLang="ja-JP" sz="1200" u="none" dirty="0">
                <a:latin typeface="Meiryo UI" panose="020B0604030504040204" pitchFamily="50" charset="-128"/>
                <a:ea typeface="Meiryo UI" panose="020B0604030504040204" pitchFamily="50" charset="-128"/>
              </a:rPr>
              <a:t>Mail</a:t>
            </a:r>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syoukou@pref.ishikawa.lg.jp</a:t>
            </a:r>
            <a:endParaRPr lang="ja-JP" altLang="en-US" sz="1200" u="none" dirty="0">
              <a:latin typeface="Meiryo UI" panose="020B0604030504040204" pitchFamily="50" charset="-128"/>
              <a:ea typeface="Meiryo UI" panose="020B0604030504040204" pitchFamily="50" charset="-128"/>
            </a:endParaRPr>
          </a:p>
        </p:txBody>
      </p:sp>
      <p:sp>
        <p:nvSpPr>
          <p:cNvPr id="13" name="Text Box 6">
            <a:extLst>
              <a:ext uri="{FF2B5EF4-FFF2-40B4-BE49-F238E27FC236}">
                <a16:creationId xmlns:a16="http://schemas.microsoft.com/office/drawing/2014/main" id="{A5428BB3-87C4-1931-36EE-471A38DE07CA}"/>
              </a:ext>
            </a:extLst>
          </p:cNvPr>
          <p:cNvSpPr txBox="1">
            <a:spLocks noChangeArrowheads="1"/>
          </p:cNvSpPr>
          <p:nvPr/>
        </p:nvSpPr>
        <p:spPr bwMode="auto">
          <a:xfrm>
            <a:off x="367547" y="8385461"/>
            <a:ext cx="3482796" cy="5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lnSpc>
                <a:spcPts val="1700"/>
              </a:lnSpc>
            </a:pPr>
            <a:r>
              <a:rPr lang="ja-JP" altLang="en-US" sz="1200" u="none" dirty="0">
                <a:latin typeface="Meiryo UI" panose="020B0604030504040204" pitchFamily="50" charset="-128"/>
                <a:ea typeface="Meiryo UI" panose="020B0604030504040204" pitchFamily="50" charset="-128"/>
              </a:rPr>
              <a:t>金沢未来のまち創造館 </a:t>
            </a:r>
            <a:r>
              <a:rPr lang="en-US" altLang="ja-JP" sz="1200" u="none" dirty="0">
                <a:latin typeface="Meiryo UI" panose="020B0604030504040204" pitchFamily="50" charset="-128"/>
                <a:ea typeface="Meiryo UI" panose="020B0604030504040204" pitchFamily="50" charset="-128"/>
              </a:rPr>
              <a:t>2</a:t>
            </a:r>
            <a:r>
              <a:rPr lang="zh-TW" altLang="en-US" sz="1200" u="none" dirty="0">
                <a:latin typeface="Meiryo UI" panose="020B0604030504040204" pitchFamily="50" charset="-128"/>
                <a:ea typeface="Meiryo UI" panose="020B0604030504040204" pitchFamily="50" charset="-128"/>
              </a:rPr>
              <a:t>階　</a:t>
            </a:r>
            <a:r>
              <a:rPr lang="ja-JP" altLang="en-US" sz="1200" u="none" dirty="0">
                <a:latin typeface="Meiryo UI" panose="020B0604030504040204" pitchFamily="50" charset="-128"/>
                <a:ea typeface="Meiryo UI" panose="020B0604030504040204" pitchFamily="50" charset="-128"/>
              </a:rPr>
              <a:t>多目的室１</a:t>
            </a:r>
            <a:endParaRPr lang="en-US" altLang="ja-JP" sz="1200" u="none" dirty="0">
              <a:latin typeface="Meiryo UI" panose="020B0604030504040204" pitchFamily="50" charset="-128"/>
              <a:ea typeface="Meiryo UI" panose="020B0604030504040204" pitchFamily="50" charset="-128"/>
            </a:endParaRPr>
          </a:p>
          <a:p>
            <a:pPr eaLnBrk="1" hangingPunct="1">
              <a:lnSpc>
                <a:spcPts val="1700"/>
              </a:lnSpc>
            </a:pPr>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921-8031</a:t>
            </a:r>
            <a:r>
              <a:rPr lang="ja-JP" altLang="en-US" sz="1200" u="none" dirty="0">
                <a:latin typeface="Meiryo UI" panose="020B0604030504040204" pitchFamily="50" charset="-128"/>
                <a:ea typeface="Meiryo UI" panose="020B0604030504040204" pitchFamily="50" charset="-128"/>
              </a:rPr>
              <a:t>　金沢市野町</a:t>
            </a:r>
            <a:r>
              <a:rPr lang="en-US" altLang="ja-JP" sz="1200" u="none" dirty="0">
                <a:latin typeface="Meiryo UI" panose="020B0604030504040204" pitchFamily="50" charset="-128"/>
                <a:ea typeface="Meiryo UI" panose="020B0604030504040204" pitchFamily="50" charset="-128"/>
              </a:rPr>
              <a:t>3</a:t>
            </a:r>
            <a:r>
              <a:rPr lang="ja-JP" altLang="en-US" sz="1200" u="none" dirty="0">
                <a:latin typeface="Meiryo UI" panose="020B0604030504040204" pitchFamily="50" charset="-128"/>
                <a:ea typeface="Meiryo UI" panose="020B0604030504040204" pitchFamily="50" charset="-128"/>
              </a:rPr>
              <a:t>丁目</a:t>
            </a:r>
            <a:r>
              <a:rPr lang="en-US" altLang="ja-JP" sz="1200" u="none" dirty="0">
                <a:latin typeface="Meiryo UI" panose="020B0604030504040204" pitchFamily="50" charset="-128"/>
                <a:ea typeface="Meiryo UI" panose="020B0604030504040204" pitchFamily="50" charset="-128"/>
              </a:rPr>
              <a:t>11-1</a:t>
            </a:r>
          </a:p>
        </p:txBody>
      </p:sp>
      <p:sp>
        <p:nvSpPr>
          <p:cNvPr id="16" name="Rectangle 2">
            <a:extLst>
              <a:ext uri="{FF2B5EF4-FFF2-40B4-BE49-F238E27FC236}">
                <a16:creationId xmlns:a16="http://schemas.microsoft.com/office/drawing/2014/main" id="{36D05BCD-6031-7DE5-65CF-69023F270565}"/>
              </a:ext>
            </a:extLst>
          </p:cNvPr>
          <p:cNvSpPr>
            <a:spLocks noChangeArrowheads="1"/>
          </p:cNvSpPr>
          <p:nvPr/>
        </p:nvSpPr>
        <p:spPr bwMode="auto">
          <a:xfrm>
            <a:off x="330357" y="9017099"/>
            <a:ext cx="3341898" cy="186688"/>
          </a:xfrm>
          <a:prstGeom prst="rect">
            <a:avLst/>
          </a:prstGeom>
          <a:solidFill>
            <a:schemeClr val="accent6">
              <a:lumMod val="40000"/>
              <a:lumOff val="60000"/>
            </a:schemeClr>
          </a:solidFill>
          <a:ln>
            <a:solidFill>
              <a:schemeClr val="accent6">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連絡先</a:t>
            </a:r>
          </a:p>
        </p:txBody>
      </p:sp>
      <p:sp>
        <p:nvSpPr>
          <p:cNvPr id="23" name="Rectangle 2">
            <a:extLst>
              <a:ext uri="{FF2B5EF4-FFF2-40B4-BE49-F238E27FC236}">
                <a16:creationId xmlns:a16="http://schemas.microsoft.com/office/drawing/2014/main" id="{E95E9C29-4CBF-9DFC-36BD-F6C75BEC7E8A}"/>
              </a:ext>
            </a:extLst>
          </p:cNvPr>
          <p:cNvSpPr>
            <a:spLocks noChangeArrowheads="1"/>
          </p:cNvSpPr>
          <p:nvPr/>
        </p:nvSpPr>
        <p:spPr bwMode="auto">
          <a:xfrm>
            <a:off x="3924122" y="8192689"/>
            <a:ext cx="3334009" cy="219717"/>
          </a:xfrm>
          <a:prstGeom prst="rect">
            <a:avLst/>
          </a:prstGeom>
          <a:solidFill>
            <a:schemeClr val="accent6">
              <a:lumMod val="40000"/>
              <a:lumOff val="60000"/>
            </a:schemeClr>
          </a:solidFill>
          <a:ln>
            <a:solidFill>
              <a:schemeClr val="accent6">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会場周辺地図</a:t>
            </a:r>
          </a:p>
        </p:txBody>
      </p:sp>
      <p:sp>
        <p:nvSpPr>
          <p:cNvPr id="28" name="正方形/長方形 27">
            <a:extLst>
              <a:ext uri="{FF2B5EF4-FFF2-40B4-BE49-F238E27FC236}">
                <a16:creationId xmlns:a16="http://schemas.microsoft.com/office/drawing/2014/main" id="{9C866CBD-307E-9366-86AB-5DF7057FEA26}"/>
              </a:ext>
            </a:extLst>
          </p:cNvPr>
          <p:cNvSpPr/>
          <p:nvPr/>
        </p:nvSpPr>
        <p:spPr>
          <a:xfrm>
            <a:off x="5501398" y="9829829"/>
            <a:ext cx="188814" cy="170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74" b="1" dirty="0">
              <a:solidFill>
                <a:schemeClr val="bg1"/>
              </a:solidFill>
              <a:latin typeface="Meiryo UI" panose="020B0604030504040204" pitchFamily="50" charset="-128"/>
              <a:ea typeface="Meiryo UI" panose="020B0604030504040204" pitchFamily="50" charset="-128"/>
            </a:endParaRPr>
          </a:p>
        </p:txBody>
      </p:sp>
      <p:sp>
        <p:nvSpPr>
          <p:cNvPr id="30" name="Rectangle 2">
            <a:extLst>
              <a:ext uri="{FF2B5EF4-FFF2-40B4-BE49-F238E27FC236}">
                <a16:creationId xmlns:a16="http://schemas.microsoft.com/office/drawing/2014/main" id="{8053E248-BBF4-B7C7-81AC-16792EB72915}"/>
              </a:ext>
            </a:extLst>
          </p:cNvPr>
          <p:cNvSpPr>
            <a:spLocks noChangeArrowheads="1"/>
          </p:cNvSpPr>
          <p:nvPr/>
        </p:nvSpPr>
        <p:spPr bwMode="auto">
          <a:xfrm>
            <a:off x="320670" y="4472040"/>
            <a:ext cx="6937403" cy="217410"/>
          </a:xfrm>
          <a:prstGeom prst="rect">
            <a:avLst/>
          </a:prstGeom>
          <a:solidFill>
            <a:schemeClr val="accent6">
              <a:lumMod val="40000"/>
              <a:lumOff val="60000"/>
            </a:schemeClr>
          </a:solidFill>
          <a:ln>
            <a:solidFill>
              <a:schemeClr val="accent6">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参加申込書</a:t>
            </a:r>
          </a:p>
        </p:txBody>
      </p:sp>
      <p:graphicFrame>
        <p:nvGraphicFramePr>
          <p:cNvPr id="32" name="Group 106">
            <a:extLst>
              <a:ext uri="{FF2B5EF4-FFF2-40B4-BE49-F238E27FC236}">
                <a16:creationId xmlns:a16="http://schemas.microsoft.com/office/drawing/2014/main" id="{3E14647E-A600-8840-33A4-AE24A3753F71}"/>
              </a:ext>
            </a:extLst>
          </p:cNvPr>
          <p:cNvGraphicFramePr>
            <a:graphicFrameLocks noGrp="1"/>
          </p:cNvGraphicFramePr>
          <p:nvPr>
            <p:extLst>
              <p:ext uri="{D42A27DB-BD31-4B8C-83A1-F6EECF244321}">
                <p14:modId xmlns:p14="http://schemas.microsoft.com/office/powerpoint/2010/main" val="3986083344"/>
              </p:ext>
            </p:extLst>
          </p:nvPr>
        </p:nvGraphicFramePr>
        <p:xfrm>
          <a:off x="360772" y="4721971"/>
          <a:ext cx="6880323" cy="959940"/>
        </p:xfrm>
        <a:graphic>
          <a:graphicData uri="http://schemas.openxmlformats.org/drawingml/2006/table">
            <a:tbl>
              <a:tblPr/>
              <a:tblGrid>
                <a:gridCol w="1109556">
                  <a:extLst>
                    <a:ext uri="{9D8B030D-6E8A-4147-A177-3AD203B41FA5}">
                      <a16:colId xmlns:a16="http://schemas.microsoft.com/office/drawing/2014/main" val="20000"/>
                    </a:ext>
                  </a:extLst>
                </a:gridCol>
                <a:gridCol w="2326962">
                  <a:extLst>
                    <a:ext uri="{9D8B030D-6E8A-4147-A177-3AD203B41FA5}">
                      <a16:colId xmlns:a16="http://schemas.microsoft.com/office/drawing/2014/main" val="20001"/>
                    </a:ext>
                  </a:extLst>
                </a:gridCol>
                <a:gridCol w="796847">
                  <a:extLst>
                    <a:ext uri="{9D8B030D-6E8A-4147-A177-3AD203B41FA5}">
                      <a16:colId xmlns:a16="http://schemas.microsoft.com/office/drawing/2014/main" val="20002"/>
                    </a:ext>
                  </a:extLst>
                </a:gridCol>
                <a:gridCol w="2646958">
                  <a:extLst>
                    <a:ext uri="{9D8B030D-6E8A-4147-A177-3AD203B41FA5}">
                      <a16:colId xmlns:a16="http://schemas.microsoft.com/office/drawing/2014/main" val="20003"/>
                    </a:ext>
                  </a:extLst>
                </a:gridCol>
              </a:tblGrid>
              <a:tr h="2919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貴社</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団体名　　</a:t>
                      </a: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8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所在地</a:t>
                      </a: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en-US" altLang="ja-JP" sz="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TEL</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FAX</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3" name="Group 106">
            <a:extLst>
              <a:ext uri="{FF2B5EF4-FFF2-40B4-BE49-F238E27FC236}">
                <a16:creationId xmlns:a16="http://schemas.microsoft.com/office/drawing/2014/main" id="{9B574FD1-FC3E-2BC9-AF49-9A5BBCBA02C0}"/>
              </a:ext>
            </a:extLst>
          </p:cNvPr>
          <p:cNvGraphicFramePr>
            <a:graphicFrameLocks noGrp="1"/>
          </p:cNvGraphicFramePr>
          <p:nvPr>
            <p:extLst>
              <p:ext uri="{D42A27DB-BD31-4B8C-83A1-F6EECF244321}">
                <p14:modId xmlns:p14="http://schemas.microsoft.com/office/powerpoint/2010/main" val="1514732248"/>
              </p:ext>
            </p:extLst>
          </p:nvPr>
        </p:nvGraphicFramePr>
        <p:xfrm>
          <a:off x="360772" y="5728314"/>
          <a:ext cx="6880325" cy="655846"/>
        </p:xfrm>
        <a:graphic>
          <a:graphicData uri="http://schemas.openxmlformats.org/drawingml/2006/table">
            <a:tbl>
              <a:tblPr/>
              <a:tblGrid>
                <a:gridCol w="510236">
                  <a:extLst>
                    <a:ext uri="{9D8B030D-6E8A-4147-A177-3AD203B41FA5}">
                      <a16:colId xmlns:a16="http://schemas.microsoft.com/office/drawing/2014/main" val="1486622495"/>
                    </a:ext>
                  </a:extLst>
                </a:gridCol>
                <a:gridCol w="593729">
                  <a:extLst>
                    <a:ext uri="{9D8B030D-6E8A-4147-A177-3AD203B41FA5}">
                      <a16:colId xmlns:a16="http://schemas.microsoft.com/office/drawing/2014/main" val="20000"/>
                    </a:ext>
                  </a:extLst>
                </a:gridCol>
                <a:gridCol w="2327290">
                  <a:extLst>
                    <a:ext uri="{9D8B030D-6E8A-4147-A177-3AD203B41FA5}">
                      <a16:colId xmlns:a16="http://schemas.microsoft.com/office/drawing/2014/main" val="20001"/>
                    </a:ext>
                  </a:extLst>
                </a:gridCol>
                <a:gridCol w="806455">
                  <a:extLst>
                    <a:ext uri="{9D8B030D-6E8A-4147-A177-3AD203B41FA5}">
                      <a16:colId xmlns:a16="http://schemas.microsoft.com/office/drawing/2014/main" val="20002"/>
                    </a:ext>
                  </a:extLst>
                </a:gridCol>
                <a:gridCol w="2642615">
                  <a:extLst>
                    <a:ext uri="{9D8B030D-6E8A-4147-A177-3AD203B41FA5}">
                      <a16:colId xmlns:a16="http://schemas.microsoft.com/office/drawing/2014/main" val="20003"/>
                    </a:ext>
                  </a:extLst>
                </a:gridCol>
              </a:tblGrid>
              <a:tr h="32792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氏　名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所属・役職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92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E-Mail</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900" dirty="0">
                          <a:latin typeface="Meiryo UI" panose="020B0604030504040204" pitchFamily="50" charset="-128"/>
                          <a:ea typeface="Meiryo UI" panose="020B0604030504040204" pitchFamily="50" charset="-128"/>
                        </a:rPr>
                        <a:t>PC</a:t>
                      </a:r>
                      <a:r>
                        <a:rPr kumimoji="1" lang="ja-JP" altLang="en-US" sz="900" dirty="0">
                          <a:latin typeface="Meiryo UI" panose="020B0604030504040204" pitchFamily="50" charset="-128"/>
                          <a:ea typeface="Meiryo UI" panose="020B0604030504040204" pitchFamily="50" charset="-128"/>
                        </a:rPr>
                        <a:t>持参の可否</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該当を○で囲む</a:t>
                      </a:r>
                      <a:r>
                        <a:rPr kumimoji="1" lang="en-US" altLang="ja-JP" sz="700" dirty="0">
                          <a:latin typeface="Meiryo UI" panose="020B0604030504040204" pitchFamily="50" charset="-128"/>
                          <a:ea typeface="Meiryo UI" panose="020B0604030504040204"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持参できる　・　持参できない</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84427"/>
                  </a:ext>
                </a:extLst>
              </a:tr>
            </a:tbl>
          </a:graphicData>
        </a:graphic>
      </p:graphicFrame>
      <p:sp>
        <p:nvSpPr>
          <p:cNvPr id="34" name="ホームベース 2">
            <a:extLst>
              <a:ext uri="{FF2B5EF4-FFF2-40B4-BE49-F238E27FC236}">
                <a16:creationId xmlns:a16="http://schemas.microsoft.com/office/drawing/2014/main" id="{FED83BDB-AAFC-A548-2211-145884B0BA50}"/>
              </a:ext>
            </a:extLst>
          </p:cNvPr>
          <p:cNvSpPr/>
          <p:nvPr/>
        </p:nvSpPr>
        <p:spPr>
          <a:xfrm>
            <a:off x="5302229" y="7266723"/>
            <a:ext cx="812961" cy="724895"/>
          </a:xfrm>
          <a:prstGeom prst="homePlate">
            <a:avLst>
              <a:gd name="adj" fmla="val 29181"/>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dirty="0">
                <a:solidFill>
                  <a:schemeClr val="bg1"/>
                </a:solidFill>
                <a:latin typeface="Meiryo UI" panose="020B0604030504040204" pitchFamily="50" charset="-128"/>
                <a:ea typeface="Meiryo UI" panose="020B0604030504040204" pitchFamily="50" charset="-128"/>
              </a:rPr>
              <a:t>WEB</a:t>
            </a:r>
          </a:p>
          <a:p>
            <a:r>
              <a:rPr lang="ja-JP" altLang="en-US" sz="1300" dirty="0">
                <a:solidFill>
                  <a:schemeClr val="bg1"/>
                </a:solidFill>
                <a:latin typeface="Meiryo UI" panose="020B0604030504040204" pitchFamily="50" charset="-128"/>
                <a:ea typeface="Meiryo UI" panose="020B0604030504040204" pitchFamily="50" charset="-128"/>
              </a:rPr>
              <a:t>申込書</a:t>
            </a:r>
            <a:endParaRPr lang="en-US" altLang="ja-JP" sz="1300" dirty="0">
              <a:solidFill>
                <a:schemeClr val="bg1"/>
              </a:solidFill>
              <a:latin typeface="Meiryo UI" panose="020B0604030504040204" pitchFamily="50" charset="-128"/>
              <a:ea typeface="Meiryo UI" panose="020B0604030504040204" pitchFamily="50" charset="-128"/>
            </a:endParaRPr>
          </a:p>
          <a:p>
            <a:r>
              <a:rPr kumimoji="1" lang="ja-JP" altLang="en-US" sz="1300" dirty="0">
                <a:solidFill>
                  <a:schemeClr val="bg1"/>
                </a:solidFill>
                <a:latin typeface="Meiryo UI" panose="020B0604030504040204" pitchFamily="50" charset="-128"/>
                <a:ea typeface="Meiryo UI" panose="020B0604030504040204" pitchFamily="50" charset="-128"/>
              </a:rPr>
              <a:t>はｺﾁﾗ</a:t>
            </a:r>
          </a:p>
        </p:txBody>
      </p:sp>
      <p:sp>
        <p:nvSpPr>
          <p:cNvPr id="35" name="テキスト ボックス 34">
            <a:extLst>
              <a:ext uri="{FF2B5EF4-FFF2-40B4-BE49-F238E27FC236}">
                <a16:creationId xmlns:a16="http://schemas.microsoft.com/office/drawing/2014/main" id="{87E6484D-963F-96CB-C24F-4198AFD9276A}"/>
              </a:ext>
            </a:extLst>
          </p:cNvPr>
          <p:cNvSpPr txBox="1"/>
          <p:nvPr/>
        </p:nvSpPr>
        <p:spPr>
          <a:xfrm>
            <a:off x="346071" y="5923846"/>
            <a:ext cx="847055" cy="230832"/>
          </a:xfrm>
          <a:prstGeom prst="rect">
            <a:avLst/>
          </a:prstGeom>
          <a:noFill/>
        </p:spPr>
        <p:txBody>
          <a:bodyPr wrap="square" rtlCol="0">
            <a:spAutoFit/>
          </a:bodyPr>
          <a:lstStyle/>
          <a:p>
            <a:r>
              <a:rPr lang="en-US" altLang="ja-JP" sz="900" b="1" dirty="0">
                <a:latin typeface="Meiryo UI" panose="020B0604030504040204" pitchFamily="50" charset="-128"/>
                <a:ea typeface="Meiryo UI" panose="020B0604030504040204" pitchFamily="50" charset="-128"/>
              </a:rPr>
              <a:t>1</a:t>
            </a:r>
            <a:r>
              <a:rPr lang="ja-JP" altLang="en-US" sz="900" b="1" dirty="0">
                <a:latin typeface="Meiryo UI" panose="020B0604030504040204" pitchFamily="50" charset="-128"/>
                <a:ea typeface="Meiryo UI" panose="020B0604030504040204" pitchFamily="50" charset="-128"/>
              </a:rPr>
              <a:t>人目</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36" name="Group 106">
            <a:extLst>
              <a:ext uri="{FF2B5EF4-FFF2-40B4-BE49-F238E27FC236}">
                <a16:creationId xmlns:a16="http://schemas.microsoft.com/office/drawing/2014/main" id="{D775DF52-1479-2BB3-0E10-4503ADECBBF8}"/>
              </a:ext>
            </a:extLst>
          </p:cNvPr>
          <p:cNvGraphicFramePr>
            <a:graphicFrameLocks noGrp="1"/>
          </p:cNvGraphicFramePr>
          <p:nvPr>
            <p:extLst>
              <p:ext uri="{D42A27DB-BD31-4B8C-83A1-F6EECF244321}">
                <p14:modId xmlns:p14="http://schemas.microsoft.com/office/powerpoint/2010/main" val="3291815031"/>
              </p:ext>
            </p:extLst>
          </p:nvPr>
        </p:nvGraphicFramePr>
        <p:xfrm>
          <a:off x="360772" y="6429382"/>
          <a:ext cx="6880327" cy="635236"/>
        </p:xfrm>
        <a:graphic>
          <a:graphicData uri="http://schemas.openxmlformats.org/drawingml/2006/table">
            <a:tbl>
              <a:tblPr/>
              <a:tblGrid>
                <a:gridCol w="511919">
                  <a:extLst>
                    <a:ext uri="{9D8B030D-6E8A-4147-A177-3AD203B41FA5}">
                      <a16:colId xmlns:a16="http://schemas.microsoft.com/office/drawing/2014/main" val="1486622495"/>
                    </a:ext>
                  </a:extLst>
                </a:gridCol>
                <a:gridCol w="593397">
                  <a:extLst>
                    <a:ext uri="{9D8B030D-6E8A-4147-A177-3AD203B41FA5}">
                      <a16:colId xmlns:a16="http://schemas.microsoft.com/office/drawing/2014/main" val="20000"/>
                    </a:ext>
                  </a:extLst>
                </a:gridCol>
                <a:gridCol w="2322726">
                  <a:extLst>
                    <a:ext uri="{9D8B030D-6E8A-4147-A177-3AD203B41FA5}">
                      <a16:colId xmlns:a16="http://schemas.microsoft.com/office/drawing/2014/main" val="20001"/>
                    </a:ext>
                  </a:extLst>
                </a:gridCol>
                <a:gridCol w="822280">
                  <a:extLst>
                    <a:ext uri="{9D8B030D-6E8A-4147-A177-3AD203B41FA5}">
                      <a16:colId xmlns:a16="http://schemas.microsoft.com/office/drawing/2014/main" val="20002"/>
                    </a:ext>
                  </a:extLst>
                </a:gridCol>
                <a:gridCol w="2630005">
                  <a:extLst>
                    <a:ext uri="{9D8B030D-6E8A-4147-A177-3AD203B41FA5}">
                      <a16:colId xmlns:a16="http://schemas.microsoft.com/office/drawing/2014/main" val="20003"/>
                    </a:ext>
                  </a:extLst>
                </a:gridCol>
              </a:tblGrid>
              <a:tr h="31761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氏　名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所属・役職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61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E-Mail</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900" dirty="0">
                          <a:latin typeface="Meiryo UI" panose="020B0604030504040204" pitchFamily="50" charset="-128"/>
                          <a:ea typeface="Meiryo UI" panose="020B0604030504040204" pitchFamily="50" charset="-128"/>
                        </a:rPr>
                        <a:t>PC</a:t>
                      </a:r>
                      <a:r>
                        <a:rPr kumimoji="1" lang="ja-JP" altLang="en-US" sz="900" dirty="0">
                          <a:latin typeface="Meiryo UI" panose="020B0604030504040204" pitchFamily="50" charset="-128"/>
                          <a:ea typeface="Meiryo UI" panose="020B0604030504040204" pitchFamily="50" charset="-128"/>
                        </a:rPr>
                        <a:t>持参の可否</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該当を○で囲む</a:t>
                      </a:r>
                      <a:r>
                        <a:rPr kumimoji="1" lang="en-US" altLang="ja-JP" sz="700" dirty="0">
                          <a:latin typeface="Meiryo UI" panose="020B0604030504040204" pitchFamily="50" charset="-128"/>
                          <a:ea typeface="Meiryo UI" panose="020B0604030504040204"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持参できる　・　持参できない</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84427"/>
                  </a:ext>
                </a:extLst>
              </a:tr>
            </a:tbl>
          </a:graphicData>
        </a:graphic>
      </p:graphicFrame>
      <p:sp>
        <p:nvSpPr>
          <p:cNvPr id="37" name="テキスト ボックス 36">
            <a:extLst>
              <a:ext uri="{FF2B5EF4-FFF2-40B4-BE49-F238E27FC236}">
                <a16:creationId xmlns:a16="http://schemas.microsoft.com/office/drawing/2014/main" id="{9A836A06-34D0-F2FB-D746-823080BA1A2A}"/>
              </a:ext>
            </a:extLst>
          </p:cNvPr>
          <p:cNvSpPr txBox="1"/>
          <p:nvPr/>
        </p:nvSpPr>
        <p:spPr>
          <a:xfrm>
            <a:off x="336325" y="6629972"/>
            <a:ext cx="934281"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２人目</a:t>
            </a:r>
            <a:endParaRPr kumimoji="1" lang="ja-JP" altLang="en-US" sz="900" b="1" dirty="0">
              <a:latin typeface="Meiryo UI" panose="020B0604030504040204" pitchFamily="50" charset="-128"/>
              <a:ea typeface="Meiryo UI" panose="020B0604030504040204" pitchFamily="50" charset="-128"/>
            </a:endParaRPr>
          </a:p>
        </p:txBody>
      </p:sp>
      <p:sp>
        <p:nvSpPr>
          <p:cNvPr id="38" name="Text Box 5">
            <a:extLst>
              <a:ext uri="{FF2B5EF4-FFF2-40B4-BE49-F238E27FC236}">
                <a16:creationId xmlns:a16="http://schemas.microsoft.com/office/drawing/2014/main" id="{ADAA7F00-8E16-C359-7668-8F96ECCF7D55}"/>
              </a:ext>
            </a:extLst>
          </p:cNvPr>
          <p:cNvSpPr txBox="1">
            <a:spLocks noChangeArrowheads="1"/>
          </p:cNvSpPr>
          <p:nvPr/>
        </p:nvSpPr>
        <p:spPr bwMode="auto">
          <a:xfrm>
            <a:off x="304886" y="7064531"/>
            <a:ext cx="46989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r>
              <a:rPr lang="en-US" altLang="ja-JP" sz="1000" b="1" u="none" dirty="0">
                <a:latin typeface="Meiryo UI" panose="020B0604030504040204" pitchFamily="50" charset="-128"/>
                <a:ea typeface="Meiryo UI" panose="020B0604030504040204" pitchFamily="50" charset="-128"/>
              </a:rPr>
              <a:t>※WEB</a:t>
            </a:r>
            <a:r>
              <a:rPr lang="ja-JP" altLang="en-US" sz="1000" b="1" u="none" dirty="0">
                <a:latin typeface="Meiryo UI" panose="020B0604030504040204" pitchFamily="50" charset="-128"/>
                <a:ea typeface="Meiryo UI" panose="020B0604030504040204" pitchFamily="50" charset="-128"/>
              </a:rPr>
              <a:t>申込書（</a:t>
            </a:r>
            <a:r>
              <a:rPr lang="en-US" altLang="ja-JP" sz="1000" b="1" u="none" dirty="0">
                <a:latin typeface="Meiryo UI" panose="020B0604030504040204" pitchFamily="50" charset="-128"/>
                <a:ea typeface="Meiryo UI" panose="020B0604030504040204" pitchFamily="50" charset="-128"/>
              </a:rPr>
              <a:t>QR</a:t>
            </a:r>
            <a:r>
              <a:rPr lang="ja-JP" altLang="en-US" sz="1000" b="1" u="none" dirty="0">
                <a:latin typeface="Meiryo UI" panose="020B0604030504040204" pitchFamily="50" charset="-128"/>
                <a:ea typeface="Meiryo UI" panose="020B0604030504040204" pitchFamily="50" charset="-128"/>
              </a:rPr>
              <a:t>コード）でのお申し込み、もしくは、上記の申込書に所定事項を</a:t>
            </a:r>
            <a:endParaRPr lang="en-US" altLang="ja-JP" sz="1000" b="1" u="none" dirty="0">
              <a:latin typeface="Meiryo UI" panose="020B0604030504040204" pitchFamily="50" charset="-128"/>
              <a:ea typeface="Meiryo UI" panose="020B0604030504040204" pitchFamily="50" charset="-128"/>
            </a:endParaRPr>
          </a:p>
          <a:p>
            <a:pPr eaLnBrk="1" hangingPunct="1"/>
            <a:r>
              <a:rPr lang="ja-JP" altLang="en-US" sz="1000" b="1" u="none" dirty="0">
                <a:latin typeface="Meiryo UI" panose="020B0604030504040204" pitchFamily="50" charset="-128"/>
                <a:ea typeface="Meiryo UI" panose="020B0604030504040204" pitchFamily="50" charset="-128"/>
              </a:rPr>
              <a:t>　記載の上、電子メールにてお申し込みください。</a:t>
            </a:r>
            <a:endParaRPr lang="en-US" altLang="ja-JP" sz="1000" b="1" u="none" dirty="0">
              <a:latin typeface="Meiryo UI" panose="020B0604030504040204" pitchFamily="50" charset="-128"/>
              <a:ea typeface="Meiryo UI" panose="020B0604030504040204" pitchFamily="50" charset="-128"/>
            </a:endParaRPr>
          </a:p>
          <a:p>
            <a:pPr eaLnBrk="1" hangingPunct="1"/>
            <a:r>
              <a:rPr lang="en-US" altLang="ja-JP" sz="1000" b="1" u="none" dirty="0">
                <a:latin typeface="Meiryo UI" panose="020B0604030504040204" pitchFamily="50" charset="-128"/>
                <a:ea typeface="Meiryo UI" panose="020B0604030504040204" pitchFamily="50" charset="-128"/>
              </a:rPr>
              <a:t>※</a:t>
            </a:r>
            <a:r>
              <a:rPr lang="ja-JP" altLang="en-US" sz="1000" b="1" u="none" dirty="0">
                <a:latin typeface="Meiryo UI" panose="020B0604030504040204" pitchFamily="50" charset="-128"/>
                <a:ea typeface="Meiryo UI" panose="020B0604030504040204" pitchFamily="50" charset="-128"/>
              </a:rPr>
              <a:t>応募多数の場合は人数調整させていただく可能性がございます。</a:t>
            </a:r>
          </a:p>
        </p:txBody>
      </p:sp>
      <p:sp>
        <p:nvSpPr>
          <p:cNvPr id="40" name="テキスト ボックス 39">
            <a:extLst>
              <a:ext uri="{FF2B5EF4-FFF2-40B4-BE49-F238E27FC236}">
                <a16:creationId xmlns:a16="http://schemas.microsoft.com/office/drawing/2014/main" id="{BBA01BEA-9778-4FDC-4C7B-6E04D239BBC9}"/>
              </a:ext>
            </a:extLst>
          </p:cNvPr>
          <p:cNvSpPr txBox="1"/>
          <p:nvPr/>
        </p:nvSpPr>
        <p:spPr>
          <a:xfrm>
            <a:off x="296487" y="7578480"/>
            <a:ext cx="4698913" cy="605294"/>
          </a:xfrm>
          <a:prstGeom prst="rect">
            <a:avLst/>
          </a:prstGeom>
          <a:noFill/>
        </p:spPr>
        <p:txBody>
          <a:bodyPr wrap="square">
            <a:spAutoFit/>
          </a:bodyPr>
          <a:lstStyle/>
          <a:p>
            <a:pPr>
              <a:lnSpc>
                <a:spcPts val="800"/>
              </a:lnSpc>
              <a:defRPr/>
            </a:pP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個人情報の取り扱いについて</a:t>
            </a:r>
            <a:r>
              <a:rPr lang="en-US" altLang="ja-JP" sz="700" u="none" dirty="0">
                <a:latin typeface="AR P丸ゴシック体M" pitchFamily="50" charset="-128"/>
                <a:ea typeface="AR P丸ゴシック体M" pitchFamily="50" charset="-128"/>
              </a:rPr>
              <a:t>】</a:t>
            </a:r>
          </a:p>
          <a:p>
            <a:pPr>
              <a:lnSpc>
                <a:spcPts val="800"/>
              </a:lnSpc>
              <a:defRPr/>
            </a:pPr>
            <a:r>
              <a:rPr lang="ja-JP" altLang="en-US" sz="700" u="none" dirty="0">
                <a:latin typeface="AR P丸ゴシック体M" pitchFamily="50" charset="-128"/>
                <a:ea typeface="AR P丸ゴシック体M" pitchFamily="50" charset="-128"/>
              </a:rPr>
              <a:t>　セミナーご応募の際にお伺いする個人情報は、石川県で実施する事業で使用します</a:t>
            </a: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参加者名簿の作成、</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セミナー開催に関する連絡及び情報提供等</a:t>
            </a: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。また、お客様の同意がある場合及び法令等に基づく要請が</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あった場合を除き、当該個人情報の第三者への提供または開示をいたしません。</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ご提供いただいた個人情報を正確に処理するように努めます。</a:t>
            </a:r>
          </a:p>
        </p:txBody>
      </p:sp>
      <p:sp>
        <p:nvSpPr>
          <p:cNvPr id="42" name="Text Box 107">
            <a:extLst>
              <a:ext uri="{FF2B5EF4-FFF2-40B4-BE49-F238E27FC236}">
                <a16:creationId xmlns:a16="http://schemas.microsoft.com/office/drawing/2014/main" id="{469EAE75-89BC-DD62-5D62-44FECD72ECB4}"/>
              </a:ext>
            </a:extLst>
          </p:cNvPr>
          <p:cNvSpPr txBox="1">
            <a:spLocks noChangeArrowheads="1"/>
          </p:cNvSpPr>
          <p:nvPr/>
        </p:nvSpPr>
        <p:spPr bwMode="auto">
          <a:xfrm>
            <a:off x="5393267" y="4169527"/>
            <a:ext cx="1864762" cy="261610"/>
          </a:xfrm>
          <a:prstGeom prst="rect">
            <a:avLst/>
          </a:prstGeom>
          <a:solidFill>
            <a:srgbClr val="FF0000">
              <a:alpha val="92941"/>
            </a:srgbClr>
          </a:solidFill>
          <a:ln>
            <a:noFill/>
          </a:ln>
          <a:effec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algn="ctr" eaLnBrk="1" hangingPunct="1"/>
            <a:r>
              <a:rPr lang="ja-JP" altLang="en-US" sz="1100" u="none" dirty="0">
                <a:solidFill>
                  <a:schemeClr val="bg1"/>
                </a:solidFill>
                <a:latin typeface="Meiryo UI" panose="020B0604030504040204" pitchFamily="50" charset="-128"/>
                <a:ea typeface="Meiryo UI" panose="020B0604030504040204" pitchFamily="50" charset="-128"/>
              </a:rPr>
              <a:t>申込締切：９月４日</a:t>
            </a:r>
            <a:r>
              <a:rPr lang="en-US" altLang="ja-JP" sz="1100" u="none" dirty="0">
                <a:solidFill>
                  <a:schemeClr val="bg1"/>
                </a:solidFill>
                <a:latin typeface="Meiryo UI" panose="020B0604030504040204" pitchFamily="50" charset="-128"/>
                <a:ea typeface="Meiryo UI" panose="020B0604030504040204" pitchFamily="50" charset="-128"/>
              </a:rPr>
              <a:t>(</a:t>
            </a:r>
            <a:r>
              <a:rPr lang="ja-JP" altLang="en-US" sz="1100" u="none" dirty="0">
                <a:solidFill>
                  <a:schemeClr val="bg1"/>
                </a:solidFill>
                <a:latin typeface="Meiryo UI" panose="020B0604030504040204" pitchFamily="50" charset="-128"/>
                <a:ea typeface="Meiryo UI" panose="020B0604030504040204" pitchFamily="50" charset="-128"/>
              </a:rPr>
              <a:t>水</a:t>
            </a:r>
            <a:r>
              <a:rPr lang="en-US" altLang="ja-JP" sz="1100" u="none" dirty="0">
                <a:solidFill>
                  <a:schemeClr val="bg1"/>
                </a:solidFill>
                <a:latin typeface="Meiryo UI" panose="020B0604030504040204" pitchFamily="50" charset="-128"/>
                <a:ea typeface="Meiryo UI" panose="020B0604030504040204" pitchFamily="50" charset="-128"/>
              </a:rPr>
              <a:t>)</a:t>
            </a:r>
            <a:endParaRPr lang="ja-JP" altLang="en-US" sz="1100" u="none" dirty="0">
              <a:solidFill>
                <a:schemeClr val="bg1"/>
              </a:solidFill>
              <a:latin typeface="Meiryo UI" panose="020B0604030504040204" pitchFamily="50" charset="-128"/>
              <a:ea typeface="Meiryo UI" panose="020B0604030504040204" pitchFamily="50" charset="-128"/>
            </a:endParaRPr>
          </a:p>
        </p:txBody>
      </p:sp>
      <p:sp>
        <p:nvSpPr>
          <p:cNvPr id="43" name="楕円 42">
            <a:extLst>
              <a:ext uri="{FF2B5EF4-FFF2-40B4-BE49-F238E27FC236}">
                <a16:creationId xmlns:a16="http://schemas.microsoft.com/office/drawing/2014/main" id="{835F4399-F85B-1E68-7592-304F15519FE7}"/>
              </a:ext>
            </a:extLst>
          </p:cNvPr>
          <p:cNvSpPr/>
          <p:nvPr/>
        </p:nvSpPr>
        <p:spPr>
          <a:xfrm>
            <a:off x="6027945" y="3369456"/>
            <a:ext cx="1148570" cy="66393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1FA383B8-36BD-D1D1-7AFB-19C802A443CE}"/>
              </a:ext>
            </a:extLst>
          </p:cNvPr>
          <p:cNvSpPr txBox="1"/>
          <p:nvPr/>
        </p:nvSpPr>
        <p:spPr>
          <a:xfrm>
            <a:off x="6051622" y="3373873"/>
            <a:ext cx="1114006" cy="584775"/>
          </a:xfrm>
          <a:prstGeom prst="rect">
            <a:avLst/>
          </a:prstGeom>
          <a:noFill/>
        </p:spPr>
        <p:txBody>
          <a:bodyPr wrap="squar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rPr>
              <a:t>無料</a:t>
            </a:r>
            <a:endParaRPr lang="en-US" altLang="ja-JP" sz="1600" b="1" dirty="0">
              <a:solidFill>
                <a:srgbClr val="FF0000"/>
              </a:solidFill>
              <a:latin typeface="Meiryo UI" panose="020B0604030504040204" pitchFamily="50" charset="-128"/>
              <a:ea typeface="Meiryo UI" panose="020B0604030504040204" pitchFamily="50" charset="-128"/>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rPr>
              <a:t>定員</a:t>
            </a:r>
            <a:r>
              <a:rPr kumimoji="1" lang="en-US" altLang="ja-JP" sz="1600" b="1" dirty="0">
                <a:solidFill>
                  <a:srgbClr val="FF0000"/>
                </a:solidFill>
                <a:latin typeface="Meiryo UI" panose="020B0604030504040204" pitchFamily="50" charset="-128"/>
                <a:ea typeface="Meiryo UI" panose="020B0604030504040204" pitchFamily="50" charset="-128"/>
              </a:rPr>
              <a:t>20</a:t>
            </a:r>
            <a:r>
              <a:rPr kumimoji="1" lang="ja-JP" altLang="en-US" sz="1600" b="1" dirty="0">
                <a:solidFill>
                  <a:srgbClr val="FF0000"/>
                </a:solidFill>
                <a:latin typeface="Meiryo UI" panose="020B0604030504040204" pitchFamily="50" charset="-128"/>
                <a:ea typeface="Meiryo UI" panose="020B0604030504040204" pitchFamily="50" charset="-128"/>
              </a:rPr>
              <a:t>名</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2" name="TextBox 35">
            <a:extLst>
              <a:ext uri="{FF2B5EF4-FFF2-40B4-BE49-F238E27FC236}">
                <a16:creationId xmlns:a16="http://schemas.microsoft.com/office/drawing/2014/main" id="{D6FEEC38-488E-7643-FDE8-A5400B11B94B}"/>
              </a:ext>
            </a:extLst>
          </p:cNvPr>
          <p:cNvSpPr txBox="1"/>
          <p:nvPr/>
        </p:nvSpPr>
        <p:spPr>
          <a:xfrm>
            <a:off x="320670" y="3976579"/>
            <a:ext cx="4907153" cy="425758"/>
          </a:xfrm>
          <a:prstGeom prst="rect">
            <a:avLst/>
          </a:prstGeom>
          <a:noFill/>
          <a:ln>
            <a:noFill/>
          </a:ln>
        </p:spPr>
        <p:txBody>
          <a:bodyPr wrap="square" rtlCol="0">
            <a:spAutoFit/>
          </a:bodyPr>
          <a:lstStyle/>
          <a:p>
            <a:pPr>
              <a:lnSpc>
                <a:spcPts val="1300"/>
              </a:lnSpc>
            </a:pPr>
            <a:r>
              <a:rPr lang="en-US" altLang="ja-JP" sz="1100" dirty="0">
                <a:latin typeface="Meiryo UI" panose="020B0604030504040204" pitchFamily="50" charset="-128"/>
                <a:ea typeface="Meiryo UI" panose="020B0604030504040204" pitchFamily="50" charset="-128"/>
              </a:rPr>
              <a:t>※ </a:t>
            </a:r>
            <a:r>
              <a:rPr lang="en-US" altLang="ja-JP" sz="1100" u="sng" dirty="0">
                <a:latin typeface="Meiryo UI" panose="020B0604030504040204" pitchFamily="50" charset="-128"/>
                <a:ea typeface="Meiryo UI" panose="020B0604030504040204" pitchFamily="50" charset="-128"/>
              </a:rPr>
              <a:t>MS Excel </a:t>
            </a:r>
            <a:r>
              <a:rPr lang="ja-JP" altLang="en-US" sz="1100" u="sng" dirty="0">
                <a:latin typeface="Meiryo UI" panose="020B0604030504040204" pitchFamily="50" charset="-128"/>
                <a:ea typeface="Meiryo UI" panose="020B0604030504040204" pitchFamily="50" charset="-128"/>
              </a:rPr>
              <a:t>または </a:t>
            </a:r>
            <a:r>
              <a:rPr lang="en-US" altLang="ja-JP" sz="1100" u="sng" dirty="0">
                <a:latin typeface="Meiryo UI" panose="020B0604030504040204" pitchFamily="50" charset="-128"/>
                <a:ea typeface="Meiryo UI" panose="020B0604030504040204" pitchFamily="50" charset="-128"/>
              </a:rPr>
              <a:t>LibreOffice Calc </a:t>
            </a:r>
            <a:r>
              <a:rPr lang="ja-JP" altLang="en-US" sz="1100" u="sng" dirty="0">
                <a:latin typeface="Meiryo UI" panose="020B0604030504040204" pitchFamily="50" charset="-128"/>
                <a:ea typeface="Meiryo UI" panose="020B0604030504040204" pitchFamily="50" charset="-128"/>
              </a:rPr>
              <a:t>を利用しますので、インストール済みの</a:t>
            </a:r>
            <a:r>
              <a:rPr lang="en-US" altLang="ja-JP" sz="1100" u="sng" dirty="0">
                <a:latin typeface="Meiryo UI" panose="020B0604030504040204" pitchFamily="50" charset="-128"/>
                <a:ea typeface="Meiryo UI" panose="020B0604030504040204" pitchFamily="50" charset="-128"/>
              </a:rPr>
              <a:t>PC</a:t>
            </a:r>
            <a:r>
              <a:rPr lang="ja-JP" altLang="en-US" sz="1100" u="sng" dirty="0">
                <a:latin typeface="Meiryo UI" panose="020B0604030504040204" pitchFamily="50" charset="-128"/>
                <a:ea typeface="Meiryo UI" panose="020B0604030504040204" pitchFamily="50" charset="-128"/>
              </a:rPr>
              <a:t>が</a:t>
            </a:r>
            <a:endParaRPr lang="en-US" altLang="ja-JP" sz="1100" u="sng" dirty="0">
              <a:latin typeface="Meiryo UI" panose="020B0604030504040204" pitchFamily="50" charset="-128"/>
              <a:ea typeface="Meiryo UI" panose="020B0604030504040204" pitchFamily="50" charset="-128"/>
            </a:endParaRPr>
          </a:p>
          <a:p>
            <a:pPr>
              <a:lnSpc>
                <a:spcPts val="1300"/>
              </a:lnSpc>
            </a:pPr>
            <a:r>
              <a:rPr lang="ja-JP" altLang="en-US" sz="1100" dirty="0">
                <a:latin typeface="Meiryo UI" panose="020B0604030504040204" pitchFamily="50" charset="-128"/>
                <a:ea typeface="Meiryo UI" panose="020B0604030504040204" pitchFamily="50" charset="-128"/>
              </a:rPr>
              <a:t>　　</a:t>
            </a:r>
            <a:r>
              <a:rPr lang="ja-JP" altLang="en-US" sz="1100" u="sng" dirty="0">
                <a:latin typeface="Meiryo UI" panose="020B0604030504040204" pitchFamily="50" charset="-128"/>
                <a:ea typeface="Meiryo UI" panose="020B0604030504040204" pitchFamily="50" charset="-128"/>
              </a:rPr>
              <a:t>あればご持参ください。なお、表計算ソフトはどちらでも構いません。</a:t>
            </a:r>
            <a:endParaRPr lang="en-US" altLang="ja-JP" sz="1100" u="sng"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243D063-50F8-4044-B76B-0706E3D1D249}"/>
              </a:ext>
            </a:extLst>
          </p:cNvPr>
          <p:cNvPicPr>
            <a:picLocks noChangeAspect="1"/>
          </p:cNvPicPr>
          <p:nvPr/>
        </p:nvPicPr>
        <p:blipFill>
          <a:blip r:embed="rId5"/>
          <a:stretch>
            <a:fillRect/>
          </a:stretch>
        </p:blipFill>
        <p:spPr>
          <a:xfrm>
            <a:off x="6200568" y="7163170"/>
            <a:ext cx="946010" cy="946010"/>
          </a:xfrm>
          <a:prstGeom prst="rect">
            <a:avLst/>
          </a:prstGeom>
        </p:spPr>
      </p:pic>
    </p:spTree>
    <p:extLst>
      <p:ext uri="{BB962C8B-B14F-4D97-AF65-F5344CB8AC3E}">
        <p14:creationId xmlns:p14="http://schemas.microsoft.com/office/powerpoint/2010/main" val="369154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F5045D5-23F3-C7B3-3277-1DB434D2F6D5}"/>
              </a:ext>
            </a:extLst>
          </p:cNvPr>
          <p:cNvSpPr txBox="1"/>
          <p:nvPr/>
        </p:nvSpPr>
        <p:spPr>
          <a:xfrm>
            <a:off x="64767" y="745647"/>
            <a:ext cx="7385349" cy="600164"/>
          </a:xfrm>
          <a:prstGeom prst="rect">
            <a:avLst/>
          </a:prstGeom>
          <a:noFill/>
        </p:spPr>
        <p:txBody>
          <a:bodyPr wrap="square" rtlCol="0">
            <a:spAutoFit/>
          </a:bodyPr>
          <a:lstStyle/>
          <a:p>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「本トライアル講座の概要について」</a:t>
            </a:r>
            <a:endParaRPr kumimoji="1" lang="en-US" altLang="ja-JP" sz="1500" b="1" dirty="0">
              <a:latin typeface="Meiryo UI" panose="020B0604030504040204" pitchFamily="50" charset="-128"/>
              <a:ea typeface="Meiryo UI" panose="020B0604030504040204" pitchFamily="50" charset="-128"/>
            </a:endParaRPr>
          </a:p>
          <a:p>
            <a:endParaRPr kumimoji="1" lang="en-US" altLang="ja-JP" sz="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300" b="1" dirty="0">
                <a:solidFill>
                  <a:schemeClr val="accent6">
                    <a:lumMod val="50000"/>
                  </a:schemeClr>
                </a:solidFill>
                <a:latin typeface="Meiryo UI" panose="020B0604030504040204" pitchFamily="50" charset="-128"/>
                <a:ea typeface="Meiryo UI" panose="020B0604030504040204" pitchFamily="50" charset="-128"/>
              </a:rPr>
              <a:t>北陸先端科学技術大学院大学　副学長　教授　丹　康雄　氏</a:t>
            </a:r>
            <a:endParaRPr kumimoji="1" lang="en-US" altLang="ja-JP" sz="13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DF2DDABC-D3C4-928F-79CB-0DAC655325D0}"/>
              </a:ext>
            </a:extLst>
          </p:cNvPr>
          <p:cNvSpPr/>
          <p:nvPr/>
        </p:nvSpPr>
        <p:spPr>
          <a:xfrm>
            <a:off x="109558" y="465196"/>
            <a:ext cx="7340558" cy="29242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solidFill>
                  <a:schemeClr val="bg1"/>
                </a:solidFill>
                <a:latin typeface="Meiryo UI" panose="020B0604030504040204" pitchFamily="50" charset="-128"/>
                <a:ea typeface="Meiryo UI" panose="020B0604030504040204" pitchFamily="50" charset="-128"/>
              </a:rPr>
              <a:t>オープニング・説明　　　　　　　　　　　　　　　　　　　　　　　　　　　　　９：００～９：１０</a:t>
            </a:r>
          </a:p>
        </p:txBody>
      </p:sp>
      <p:sp>
        <p:nvSpPr>
          <p:cNvPr id="6" name="正方形/長方形 5">
            <a:extLst>
              <a:ext uri="{FF2B5EF4-FFF2-40B4-BE49-F238E27FC236}">
                <a16:creationId xmlns:a16="http://schemas.microsoft.com/office/drawing/2014/main" id="{DB91FEE0-64FA-BF13-BE12-84576EE74E43}"/>
              </a:ext>
            </a:extLst>
          </p:cNvPr>
          <p:cNvSpPr/>
          <p:nvPr/>
        </p:nvSpPr>
        <p:spPr>
          <a:xfrm>
            <a:off x="92173" y="1890572"/>
            <a:ext cx="7357943" cy="292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第１時限　　　　　　　　　　　　　　　　　　　　　　　　　　　　　　　　　９：１０～１０：４０</a:t>
            </a:r>
          </a:p>
        </p:txBody>
      </p:sp>
      <p:sp>
        <p:nvSpPr>
          <p:cNvPr id="9" name="テキスト ボックス 8">
            <a:extLst>
              <a:ext uri="{FF2B5EF4-FFF2-40B4-BE49-F238E27FC236}">
                <a16:creationId xmlns:a16="http://schemas.microsoft.com/office/drawing/2014/main" id="{3B09AA91-3CB4-0C50-08FD-2BB2D7DBF121}"/>
              </a:ext>
            </a:extLst>
          </p:cNvPr>
          <p:cNvSpPr txBox="1"/>
          <p:nvPr/>
        </p:nvSpPr>
        <p:spPr>
          <a:xfrm>
            <a:off x="0" y="10422770"/>
            <a:ext cx="7559675" cy="258532"/>
          </a:xfrm>
          <a:prstGeom prst="rect">
            <a:avLst/>
          </a:prstGeom>
          <a:solidFill>
            <a:schemeClr val="accent6"/>
          </a:solidFill>
        </p:spPr>
        <p:txBody>
          <a:bodyPr wrap="square" rtlCol="0">
            <a:spAutoFit/>
          </a:bodyPr>
          <a:lstStyle/>
          <a:p>
            <a:pPr algn="ctr">
              <a:lnSpc>
                <a:spcPct val="90000"/>
              </a:lnSpc>
            </a:pPr>
            <a:r>
              <a:rPr lang="ja-JP" altLang="en-US" sz="1200" b="1" dirty="0">
                <a:solidFill>
                  <a:schemeClr val="bg1"/>
                </a:solidFill>
                <a:latin typeface="Meiryo UI" panose="020B0604030504040204" pitchFamily="50" charset="-128"/>
                <a:ea typeface="Meiryo UI" panose="020B0604030504040204" pitchFamily="50" charset="-128"/>
              </a:rPr>
              <a:t>主催：石川県</a:t>
            </a:r>
            <a:r>
              <a:rPr lang="ja-JP" altLang="en-US" sz="1000" dirty="0">
                <a:solidFill>
                  <a:schemeClr val="bg1"/>
                </a:solidFill>
                <a:latin typeface="Meiryo UI" panose="020B0604030504040204" pitchFamily="50" charset="-128"/>
                <a:ea typeface="Meiryo UI" panose="020B0604030504040204" pitchFamily="50" charset="-128"/>
              </a:rPr>
              <a:t>（文部科学省 令和５年度「地域ニーズに応える産学官連携を通じたリカレント教育プラットフォーム構築支援事業」）</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10" name="ホームベース 49">
            <a:extLst>
              <a:ext uri="{FF2B5EF4-FFF2-40B4-BE49-F238E27FC236}">
                <a16:creationId xmlns:a16="http://schemas.microsoft.com/office/drawing/2014/main" id="{69F909C9-6D8A-DC32-7657-1D2168DF4439}"/>
              </a:ext>
            </a:extLst>
          </p:cNvPr>
          <p:cNvSpPr/>
          <p:nvPr/>
        </p:nvSpPr>
        <p:spPr>
          <a:xfrm>
            <a:off x="15756" y="30384"/>
            <a:ext cx="1279644" cy="381148"/>
          </a:xfrm>
          <a:prstGeom prst="homePlate">
            <a:avLst>
              <a:gd name="adj" fmla="val 2712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algn="dist" defTabSz="451069">
              <a:lnSpc>
                <a:spcPct val="130000"/>
              </a:lnSpc>
              <a:defRPr/>
            </a:pPr>
            <a:r>
              <a:rPr lang="ja-JP" altLang="en-US" sz="1500" b="1" dirty="0">
                <a:solidFill>
                  <a:prstClr val="white"/>
                </a:solidFill>
                <a:latin typeface="Meiryo UI" panose="020B0604030504040204" pitchFamily="50" charset="-128"/>
                <a:ea typeface="Meiryo UI" panose="020B0604030504040204" pitchFamily="50" charset="-128"/>
              </a:rPr>
              <a:t> カリキュラム   </a:t>
            </a:r>
          </a:p>
        </p:txBody>
      </p:sp>
      <p:sp>
        <p:nvSpPr>
          <p:cNvPr id="43" name="テキスト ボックス 42">
            <a:extLst>
              <a:ext uri="{FF2B5EF4-FFF2-40B4-BE49-F238E27FC236}">
                <a16:creationId xmlns:a16="http://schemas.microsoft.com/office/drawing/2014/main" id="{E5ACF72B-0B00-891D-74B6-FDE5E60E75E0}"/>
              </a:ext>
            </a:extLst>
          </p:cNvPr>
          <p:cNvSpPr txBox="1"/>
          <p:nvPr/>
        </p:nvSpPr>
        <p:spPr>
          <a:xfrm>
            <a:off x="107100" y="2156180"/>
            <a:ext cx="6270570" cy="1651734"/>
          </a:xfrm>
          <a:prstGeom prst="rect">
            <a:avLst/>
          </a:prstGeom>
          <a:noFill/>
        </p:spPr>
        <p:txBody>
          <a:bodyPr wrap="square" rtlCol="0">
            <a:spAutoFit/>
          </a:bodyPr>
          <a:lstStyle/>
          <a:p>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「データ分析入門：平均・分散から相関係数・コサイン類似度まで」</a:t>
            </a:r>
            <a:endParaRPr kumimoji="1" lang="en-US" altLang="ja-JP" sz="1500" b="1"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 数字の意味を汲み取る！データを読み解く統計の基礎から類似の概念まで ～</a:t>
            </a:r>
            <a:endParaRPr kumimoji="1" lang="en-US" altLang="ja-JP" sz="1150" b="1" dirty="0">
              <a:solidFill>
                <a:schemeClr val="accent6">
                  <a:lumMod val="50000"/>
                </a:schemeClr>
              </a:solidFill>
              <a:latin typeface="Meiryo UI" panose="020B0604030504040204" pitchFamily="50" charset="-128"/>
              <a:ea typeface="Meiryo UI" panose="020B0604030504040204" pitchFamily="50" charset="-128"/>
            </a:endParaRPr>
          </a:p>
          <a:p>
            <a:endParaRPr kumimoji="1" lang="en-US" altLang="ja-JP" sz="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kumimoji="1" lang="ja-JP" altLang="en-US" sz="1300" b="1" dirty="0">
                <a:solidFill>
                  <a:schemeClr val="accent6">
                    <a:lumMod val="50000"/>
                  </a:schemeClr>
                </a:solidFill>
                <a:latin typeface="Meiryo UI" panose="020B0604030504040204" pitchFamily="50" charset="-128"/>
                <a:ea typeface="Meiryo UI" panose="020B0604030504040204" pitchFamily="50" charset="-128"/>
              </a:rPr>
              <a:t>金沢工業大学　講師　坂本 真仁　氏</a:t>
            </a:r>
            <a:endParaRPr kumimoji="1" lang="en-US" altLang="ja-JP" sz="13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endParaRPr kumimoji="1" lang="en-US" altLang="ja-JP" sz="12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データ分析の基礎となる平均や分散などの、基本的な統計量の計算方法とその意味を理解することから網羅的に学びます。また、相関係数やコサイン類似度の概念とその幾何的意味について解説します。データの傾向やパターンの把握に関する基礎知識は、データ分析において欠かすことができません。</a:t>
            </a:r>
            <a:r>
              <a:rPr kumimoji="1" lang="ja-JP" altLang="en-US" sz="1100" u="sng" dirty="0">
                <a:latin typeface="Meiryo UI" panose="020B0604030504040204" pitchFamily="50" charset="-128"/>
                <a:ea typeface="Meiryo UI" panose="020B0604030504040204" pitchFamily="50" charset="-128"/>
              </a:rPr>
              <a:t>現場で役立つ具体的な洞察を得るスキルを身につけるための基礎をしっかりと押さえ、次の実践ステップに進むための土台を築きます。</a:t>
            </a:r>
            <a:endParaRPr kumimoji="1" lang="en-US" altLang="ja-JP" sz="1100" b="1" u="sng"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9195F104-25DC-D2C7-AF62-82C688020C1B}"/>
              </a:ext>
            </a:extLst>
          </p:cNvPr>
          <p:cNvSpPr/>
          <p:nvPr/>
        </p:nvSpPr>
        <p:spPr>
          <a:xfrm>
            <a:off x="92173" y="3876291"/>
            <a:ext cx="7357943" cy="292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第２時限　　　　　　　　　　　　　　　　　　　　　　　　　　　　　　　　１０：５０～１２：２０</a:t>
            </a:r>
          </a:p>
        </p:txBody>
      </p:sp>
      <p:sp>
        <p:nvSpPr>
          <p:cNvPr id="46" name="テキスト ボックス 45">
            <a:extLst>
              <a:ext uri="{FF2B5EF4-FFF2-40B4-BE49-F238E27FC236}">
                <a16:creationId xmlns:a16="http://schemas.microsoft.com/office/drawing/2014/main" id="{0C6E177A-E2FB-DD0C-69F2-D9E31DA56289}"/>
              </a:ext>
            </a:extLst>
          </p:cNvPr>
          <p:cNvSpPr txBox="1"/>
          <p:nvPr/>
        </p:nvSpPr>
        <p:spPr>
          <a:xfrm>
            <a:off x="107100" y="4139318"/>
            <a:ext cx="6293779" cy="1864613"/>
          </a:xfrm>
          <a:prstGeom prst="rect">
            <a:avLst/>
          </a:prstGeom>
          <a:noFill/>
        </p:spPr>
        <p:txBody>
          <a:bodyPr wrap="square" rtlCol="0">
            <a:spAutoFit/>
          </a:bodyPr>
          <a:lstStyle/>
          <a:p>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「データ分析実践：回帰分析と分類分析」</a:t>
            </a:r>
            <a:endParaRPr kumimoji="1" lang="en-US" altLang="ja-JP" sz="1500" b="1"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 数字に強くなる！ビジネスに直結するデータ分析の基本をマスターする ～</a:t>
            </a:r>
            <a:endParaRPr kumimoji="1" lang="en-US" altLang="ja-JP" sz="1150" b="1" dirty="0">
              <a:latin typeface="Meiryo UI" panose="020B0604030504040204" pitchFamily="50" charset="-128"/>
              <a:ea typeface="Meiryo UI" panose="020B0604030504040204" pitchFamily="50" charset="-128"/>
            </a:endParaRPr>
          </a:p>
          <a:p>
            <a:endParaRPr kumimoji="1" lang="en-US" altLang="ja-JP" sz="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kumimoji="1" lang="ja-JP" altLang="en-US" sz="1300" b="1" dirty="0">
                <a:solidFill>
                  <a:schemeClr val="accent6">
                    <a:lumMod val="50000"/>
                  </a:schemeClr>
                </a:solidFill>
                <a:latin typeface="Meiryo UI" panose="020B0604030504040204" pitchFamily="50" charset="-128"/>
                <a:ea typeface="Meiryo UI" panose="020B0604030504040204" pitchFamily="50" charset="-128"/>
              </a:rPr>
              <a:t>　　 　金沢工業大学　講師　坂本 真仁　氏</a:t>
            </a:r>
            <a:endParaRPr kumimoji="1" lang="en-US" altLang="ja-JP" sz="13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p>
          <a:p>
            <a:pPr>
              <a:lnSpc>
                <a:spcPts val="1300"/>
              </a:lnSpc>
            </a:pPr>
            <a:r>
              <a:rPr kumimoji="1"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回帰分析と分類分析は身近な問題に対して広く応用が利くため、実践的なデータ分析手法</a:t>
            </a:r>
            <a:r>
              <a:rPr kumimoji="1" lang="ja-JP" altLang="en-US" sz="1100" dirty="0">
                <a:latin typeface="Meiryo UI" panose="020B0604030504040204" pitchFamily="50" charset="-128"/>
                <a:ea typeface="Meiryo UI" panose="020B0604030504040204" pitchFamily="50" charset="-128"/>
              </a:rPr>
              <a:t>として知られています。本トライアル講座の第</a:t>
            </a:r>
            <a:r>
              <a:rPr kumimoji="1" lang="en-CA"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時限目は回帰分析と分類分析について学びます。回帰分析では、古典的かつ強力な手法である重回帰分析について解説します。分類分析では、ロジスティック回帰を取り上げ、確率を予測することによって分類予測を行う方法を学びます。また、</a:t>
            </a:r>
            <a:r>
              <a:rPr kumimoji="1" lang="ja-JP" altLang="en-US" sz="1100" u="sng" dirty="0">
                <a:latin typeface="Meiryo UI" panose="020B0604030504040204" pitchFamily="50" charset="-128"/>
                <a:ea typeface="Meiryo UI" panose="020B0604030504040204" pitchFamily="50" charset="-128"/>
              </a:rPr>
              <a:t>データセットを使った実践的演習を通じてデータ分析に対する理解を深め、現場で役立つ具体的な洞察を得るスキルを修得</a:t>
            </a:r>
            <a:r>
              <a:rPr kumimoji="1" lang="ja-JP" altLang="en-US" sz="1100" dirty="0">
                <a:latin typeface="Meiryo UI" panose="020B0604030504040204" pitchFamily="50" charset="-128"/>
                <a:ea typeface="Meiryo UI" panose="020B0604030504040204" pitchFamily="50" charset="-128"/>
              </a:rPr>
              <a:t>します。</a:t>
            </a:r>
            <a:endParaRPr kumimoji="1" lang="en-US" altLang="ja-JP" sz="1100" b="1"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9490B731-DE20-E3B4-FCD1-A0A3152F208A}"/>
              </a:ext>
            </a:extLst>
          </p:cNvPr>
          <p:cNvSpPr/>
          <p:nvPr/>
        </p:nvSpPr>
        <p:spPr>
          <a:xfrm>
            <a:off x="89715" y="6024990"/>
            <a:ext cx="7357943" cy="292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第３時限　　　　　　　　　　　　　　　　　　　　　　　　　　　　　　　　１３：３０～１５：００</a:t>
            </a:r>
          </a:p>
        </p:txBody>
      </p:sp>
      <p:sp>
        <p:nvSpPr>
          <p:cNvPr id="48" name="テキスト ボックス 47">
            <a:extLst>
              <a:ext uri="{FF2B5EF4-FFF2-40B4-BE49-F238E27FC236}">
                <a16:creationId xmlns:a16="http://schemas.microsoft.com/office/drawing/2014/main" id="{764046AD-8933-1F33-C0AF-CED63679BE51}"/>
              </a:ext>
            </a:extLst>
          </p:cNvPr>
          <p:cNvSpPr txBox="1"/>
          <p:nvPr/>
        </p:nvSpPr>
        <p:spPr>
          <a:xfrm>
            <a:off x="107100" y="6285001"/>
            <a:ext cx="6206475" cy="1628651"/>
          </a:xfrm>
          <a:prstGeom prst="rect">
            <a:avLst/>
          </a:prstGeom>
          <a:noFill/>
        </p:spPr>
        <p:txBody>
          <a:bodyPr wrap="square" rtlCol="0">
            <a:spAutoFit/>
          </a:bodyPr>
          <a:lstStyle/>
          <a:p>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500" b="1" dirty="0">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ビジネス活用最前線！～大規模言語モデル</a:t>
            </a:r>
            <a:r>
              <a:rPr kumimoji="1" lang="en-US" altLang="ja-JP" sz="1500" b="1" dirty="0">
                <a:solidFill>
                  <a:schemeClr val="accent6">
                    <a:lumMod val="50000"/>
                  </a:schemeClr>
                </a:solidFill>
                <a:latin typeface="Meiryo UI" panose="020B0604030504040204" pitchFamily="50" charset="-128"/>
                <a:ea typeface="Meiryo UI" panose="020B0604030504040204" pitchFamily="50" charset="-128"/>
              </a:rPr>
              <a:t>(LLM)</a:t>
            </a:r>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入門」</a:t>
            </a:r>
            <a:endParaRPr kumimoji="1" lang="en-US" altLang="ja-JP" sz="1500" b="1"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 </a:t>
            </a:r>
            <a:r>
              <a:rPr kumimoji="1" lang="en-US" altLang="ja-JP" sz="1150" b="1" dirty="0">
                <a:solidFill>
                  <a:schemeClr val="accent6">
                    <a:lumMod val="50000"/>
                  </a:schemeClr>
                </a:solidFill>
                <a:latin typeface="Meiryo UI" panose="020B0604030504040204" pitchFamily="50" charset="-128"/>
                <a:ea typeface="Meiryo UI" panose="020B0604030504040204" pitchFamily="50" charset="-128"/>
              </a:rPr>
              <a:t>ChatGPT</a:t>
            </a:r>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から最新オープンソースまで徹底解説＆体験！～</a:t>
            </a:r>
            <a:endParaRPr kumimoji="1" lang="en-US" altLang="ja-JP" sz="1150" b="1" dirty="0">
              <a:latin typeface="Meiryo UI" panose="020B0604030504040204" pitchFamily="50" charset="-128"/>
              <a:ea typeface="Meiryo UI" panose="020B0604030504040204" pitchFamily="50" charset="-128"/>
            </a:endParaRPr>
          </a:p>
          <a:p>
            <a:endParaRPr kumimoji="1" lang="en-US" altLang="ja-JP" sz="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kumimoji="1" lang="ja-JP" altLang="en-US" sz="1300" b="1" dirty="0">
                <a:solidFill>
                  <a:schemeClr val="accent6">
                    <a:lumMod val="50000"/>
                  </a:schemeClr>
                </a:solidFill>
                <a:latin typeface="Meiryo UI" panose="020B0604030504040204" pitchFamily="50" charset="-128"/>
                <a:ea typeface="Meiryo UI" panose="020B0604030504040204" pitchFamily="50" charset="-128"/>
              </a:rPr>
              <a:t>石川工業高等専門学校　教授　越野　亮　氏</a:t>
            </a:r>
            <a:endParaRPr kumimoji="1" lang="en-US" altLang="ja-JP" sz="13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endParaRPr kumimoji="1" lang="en-US" altLang="ja-JP" sz="1200" b="1" dirty="0">
              <a:latin typeface="Meiryo UI" panose="020B0604030504040204" pitchFamily="50" charset="-128"/>
              <a:ea typeface="Meiryo UI" panose="020B0604030504040204" pitchFamily="50" charset="-128"/>
            </a:endParaRPr>
          </a:p>
          <a:p>
            <a:pPr algn="just">
              <a:lnSpc>
                <a:spcPts val="1300"/>
              </a:lnSpc>
            </a:pPr>
            <a:r>
              <a:rPr kumimoji="1" lang="ja-JP" altLang="en-US" sz="1100" dirty="0">
                <a:latin typeface="Meiryo UI" panose="020B0604030504040204" pitchFamily="50" charset="-128"/>
                <a:ea typeface="Meiryo UI" panose="020B0604030504040204" pitchFamily="50" charset="-128"/>
              </a:rPr>
              <a:t>　近年、ビジネス界隈を席巻する</a:t>
            </a:r>
            <a:r>
              <a:rPr kumimoji="1" lang="en-US" altLang="ja-JP" sz="1100" dirty="0">
                <a:latin typeface="Meiryo UI" panose="020B0604030504040204" pitchFamily="50" charset="-128"/>
                <a:ea typeface="Meiryo UI" panose="020B0604030504040204" pitchFamily="50" charset="-128"/>
              </a:rPr>
              <a:t>LLM</a:t>
            </a:r>
            <a:r>
              <a:rPr kumimoji="1" lang="ja-JP" altLang="en-US" sz="1100" dirty="0">
                <a:latin typeface="Meiryo UI" panose="020B0604030504040204" pitchFamily="50" charset="-128"/>
                <a:ea typeface="Meiryo UI" panose="020B0604030504040204" pitchFamily="50" charset="-128"/>
              </a:rPr>
              <a:t>。本講演では、</a:t>
            </a:r>
            <a:r>
              <a:rPr kumimoji="1" lang="en-US" altLang="ja-JP" sz="1100" dirty="0">
                <a:latin typeface="Meiryo UI" panose="020B0604030504040204" pitchFamily="50" charset="-128"/>
                <a:ea typeface="Meiryo UI" panose="020B0604030504040204" pitchFamily="50" charset="-128"/>
              </a:rPr>
              <a:t>ChatGPT</a:t>
            </a:r>
            <a:r>
              <a:rPr kumimoji="1" lang="ja-JP" altLang="en-US" sz="1100" dirty="0">
                <a:latin typeface="Meiryo UI" panose="020B0604030504040204" pitchFamily="50" charset="-128"/>
                <a:ea typeface="Meiryo UI" panose="020B0604030504040204" pitchFamily="50" charset="-128"/>
              </a:rPr>
              <a:t>をはじめとする商用</a:t>
            </a:r>
            <a:r>
              <a:rPr kumimoji="1" lang="en-US" altLang="ja-JP" sz="1100" dirty="0">
                <a:latin typeface="Meiryo UI" panose="020B0604030504040204" pitchFamily="50" charset="-128"/>
                <a:ea typeface="Meiryo UI" panose="020B0604030504040204" pitchFamily="50" charset="-128"/>
              </a:rPr>
              <a:t>LLM</a:t>
            </a:r>
            <a:r>
              <a:rPr kumimoji="1" lang="ja-JP" altLang="en-US" sz="1100" dirty="0">
                <a:latin typeface="Meiryo UI" panose="020B0604030504040204" pitchFamily="50" charset="-128"/>
                <a:ea typeface="Meiryo UI" panose="020B0604030504040204" pitchFamily="50" charset="-128"/>
              </a:rPr>
              <a:t>サービスから、話題のオープンソース</a:t>
            </a:r>
            <a:r>
              <a:rPr kumimoji="1" lang="en-US" altLang="ja-JP" sz="1100" dirty="0">
                <a:latin typeface="Meiryo UI" panose="020B0604030504040204" pitchFamily="50" charset="-128"/>
                <a:ea typeface="Meiryo UI" panose="020B0604030504040204" pitchFamily="50" charset="-128"/>
              </a:rPr>
              <a:t>LLM</a:t>
            </a:r>
            <a:r>
              <a:rPr kumimoji="1" lang="ja-JP" altLang="en-US" sz="1100" dirty="0">
                <a:latin typeface="Meiryo UI" panose="020B0604030504040204" pitchFamily="50" charset="-128"/>
                <a:ea typeface="Meiryo UI" panose="020B0604030504040204" pitchFamily="50" charset="-128"/>
              </a:rPr>
              <a:t>まで、</a:t>
            </a:r>
            <a:r>
              <a:rPr kumimoji="1" lang="ja-JP" altLang="en-US" sz="1100" u="sng" dirty="0">
                <a:latin typeface="Meiryo UI" panose="020B0604030504040204" pitchFamily="50" charset="-128"/>
                <a:ea typeface="Meiryo UI" panose="020B0604030504040204" pitchFamily="50" charset="-128"/>
              </a:rPr>
              <a:t>デモを交えて分かりやすく解説します</a:t>
            </a:r>
            <a:r>
              <a:rPr kumimoji="1" lang="ja-JP" altLang="en-US" sz="1100" dirty="0">
                <a:latin typeface="Meiryo UI" panose="020B0604030504040204" pitchFamily="50" charset="-128"/>
                <a:ea typeface="Meiryo UI" panose="020B0604030504040204" pitchFamily="50" charset="-128"/>
              </a:rPr>
              <a:t>。テキスト生成、翻訳、要約といった</a:t>
            </a:r>
            <a:r>
              <a:rPr kumimoji="1" lang="en-US" altLang="ja-JP" sz="1100" dirty="0">
                <a:latin typeface="Meiryo UI" panose="020B0604030504040204" pitchFamily="50" charset="-128"/>
                <a:ea typeface="Meiryo UI" panose="020B0604030504040204" pitchFamily="50" charset="-128"/>
              </a:rPr>
              <a:t>LLM</a:t>
            </a:r>
            <a:r>
              <a:rPr kumimoji="1" lang="ja-JP" altLang="en-US" sz="1100" dirty="0">
                <a:latin typeface="Meiryo UI" panose="020B0604030504040204" pitchFamily="50" charset="-128"/>
                <a:ea typeface="Meiryo UI" panose="020B0604030504040204" pitchFamily="50" charset="-128"/>
              </a:rPr>
              <a:t>の機能を体感できるだけでなく、ハンズオンセッションを通して</a:t>
            </a:r>
            <a:r>
              <a:rPr kumimoji="1" lang="ja-JP" altLang="en-US" sz="1100" u="sng" dirty="0">
                <a:latin typeface="Meiryo UI" panose="020B0604030504040204" pitchFamily="50" charset="-128"/>
                <a:ea typeface="Meiryo UI" panose="020B0604030504040204" pitchFamily="50" charset="-128"/>
              </a:rPr>
              <a:t>基本的な使い方を学べます</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LLM</a:t>
            </a:r>
            <a:r>
              <a:rPr kumimoji="1" lang="ja-JP" altLang="en-US" sz="1100" dirty="0">
                <a:latin typeface="Meiryo UI" panose="020B0604030504040204" pitchFamily="50" charset="-128"/>
                <a:ea typeface="Meiryo UI" panose="020B0604030504040204" pitchFamily="50" charset="-128"/>
              </a:rPr>
              <a:t>がもたらすビジネスチャンスと、その可能性を体感できます。</a:t>
            </a:r>
            <a:endParaRPr kumimoji="1" lang="en-US" altLang="ja-JP" sz="11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B3414D-F29A-ACDA-DA1E-8451786F326C}"/>
              </a:ext>
            </a:extLst>
          </p:cNvPr>
          <p:cNvSpPr txBox="1"/>
          <p:nvPr/>
        </p:nvSpPr>
        <p:spPr>
          <a:xfrm>
            <a:off x="107100" y="8254993"/>
            <a:ext cx="6206475" cy="1864613"/>
          </a:xfrm>
          <a:prstGeom prst="rect">
            <a:avLst/>
          </a:prstGeom>
          <a:noFill/>
        </p:spPr>
        <p:txBody>
          <a:bodyPr wrap="square" rtlCol="0">
            <a:spAutoFit/>
          </a:bodyPr>
          <a:lstStyle/>
          <a:p>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「マルチモーダル生成</a:t>
            </a:r>
            <a:r>
              <a:rPr kumimoji="1" lang="en" altLang="ja-JP" sz="1500" b="1" dirty="0">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500" b="1" dirty="0">
                <a:solidFill>
                  <a:schemeClr val="accent6">
                    <a:lumMod val="50000"/>
                  </a:schemeClr>
                </a:solidFill>
                <a:latin typeface="Meiryo UI" panose="020B0604030504040204" pitchFamily="50" charset="-128"/>
                <a:ea typeface="Meiryo UI" panose="020B0604030504040204" pitchFamily="50" charset="-128"/>
              </a:rPr>
              <a:t>入門」</a:t>
            </a:r>
            <a:endParaRPr kumimoji="1" lang="en-US" altLang="ja-JP" sz="1500" b="1"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 </a:t>
            </a:r>
            <a:r>
              <a:rPr kumimoji="1" lang="en-US" altLang="ja-JP" sz="1150" b="1" dirty="0">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が広げるクリエイティブの可能性！生成</a:t>
            </a:r>
            <a:r>
              <a:rPr kumimoji="1" lang="en-US" altLang="ja-JP" sz="1150" b="1" dirty="0">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150" b="1" dirty="0">
                <a:solidFill>
                  <a:schemeClr val="accent6">
                    <a:lumMod val="50000"/>
                  </a:schemeClr>
                </a:solidFill>
                <a:latin typeface="Meiryo UI" panose="020B0604030504040204" pitchFamily="50" charset="-128"/>
                <a:ea typeface="Meiryo UI" panose="020B0604030504040204" pitchFamily="50" charset="-128"/>
              </a:rPr>
              <a:t>の使い方と将来展望 ～</a:t>
            </a:r>
            <a:endParaRPr kumimoji="1" lang="en-US" altLang="ja-JP" sz="1150" b="1" dirty="0">
              <a:latin typeface="Meiryo UI" panose="020B0604030504040204" pitchFamily="50" charset="-128"/>
              <a:ea typeface="Meiryo UI" panose="020B0604030504040204" pitchFamily="50" charset="-128"/>
            </a:endParaRPr>
          </a:p>
          <a:p>
            <a:endParaRPr kumimoji="1" lang="en-US" altLang="ja-JP" sz="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　　　　　</a:t>
            </a:r>
            <a:r>
              <a:rPr kumimoji="1" lang="ja-JP" altLang="en-US" sz="1300" b="1" dirty="0">
                <a:solidFill>
                  <a:schemeClr val="accent6">
                    <a:lumMod val="50000"/>
                  </a:schemeClr>
                </a:solidFill>
                <a:latin typeface="Meiryo UI" panose="020B0604030504040204" pitchFamily="50" charset="-128"/>
                <a:ea typeface="Meiryo UI" panose="020B0604030504040204" pitchFamily="50" charset="-128"/>
              </a:rPr>
              <a:t>石川工業高等専門学校　教授　越野　亮　氏</a:t>
            </a:r>
            <a:endParaRPr kumimoji="1" lang="en-US" altLang="ja-JP" sz="13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endParaRPr kumimoji="1" lang="en-US" altLang="ja-JP" sz="12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企業向けに画像生成、音楽生成、動画生成など多様なメディアを扱う生成</a:t>
            </a:r>
            <a:r>
              <a:rPr kumimoji="1" lang="en" altLang="ja-JP" sz="1100" u="sng" dirty="0">
                <a:latin typeface="Meiryo UI" panose="020B0604030504040204" pitchFamily="50" charset="-128"/>
                <a:ea typeface="Meiryo UI" panose="020B0604030504040204" pitchFamily="50" charset="-128"/>
              </a:rPr>
              <a:t>AI</a:t>
            </a:r>
            <a:r>
              <a:rPr kumimoji="1" lang="ja-JP" altLang="en-US" sz="1100" u="sng" dirty="0">
                <a:latin typeface="Meiryo UI" panose="020B0604030504040204" pitchFamily="50" charset="-128"/>
                <a:ea typeface="Meiryo UI" panose="020B0604030504040204" pitchFamily="50" charset="-128"/>
              </a:rPr>
              <a:t>技術を学びます</a:t>
            </a:r>
            <a:r>
              <a:rPr kumimoji="1" lang="ja-JP" altLang="en-US" sz="1100" dirty="0">
                <a:latin typeface="Meiryo UI" panose="020B0604030504040204" pitchFamily="50" charset="-128"/>
                <a:ea typeface="Meiryo UI" panose="020B0604030504040204" pitchFamily="50" charset="-128"/>
              </a:rPr>
              <a:t>。まず、商用生成</a:t>
            </a:r>
            <a:r>
              <a:rPr kumimoji="1" lang="en"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ツールを紹介し、これらの機能や使用例をデモンストレーションします。次に、画像、音楽、動画生成の具体的な応用事例を解説し、ビジネスやクリエイティブなプロジェクトでの実践的な活用法を学びます。</a:t>
            </a:r>
            <a:r>
              <a:rPr kumimoji="1" lang="ja-JP" altLang="en-US" sz="1100" u="sng" dirty="0">
                <a:latin typeface="Meiryo UI" panose="020B0604030504040204" pitchFamily="50" charset="-128"/>
                <a:ea typeface="Meiryo UI" panose="020B0604030504040204" pitchFamily="50" charset="-128"/>
              </a:rPr>
              <a:t>ハンズオンセッションでは、実際に生成</a:t>
            </a:r>
            <a:r>
              <a:rPr kumimoji="1" lang="en" altLang="ja-JP" sz="1100" u="sng" dirty="0">
                <a:latin typeface="Meiryo UI" panose="020B0604030504040204" pitchFamily="50" charset="-128"/>
                <a:ea typeface="Meiryo UI" panose="020B0604030504040204" pitchFamily="50" charset="-128"/>
              </a:rPr>
              <a:t>AI</a:t>
            </a:r>
            <a:r>
              <a:rPr kumimoji="1" lang="ja-JP" altLang="en-US" sz="1100" u="sng" dirty="0">
                <a:latin typeface="Meiryo UI" panose="020B0604030504040204" pitchFamily="50" charset="-128"/>
                <a:ea typeface="Meiryo UI" panose="020B0604030504040204" pitchFamily="50" charset="-128"/>
              </a:rPr>
              <a:t>ツールを使ってメディア生成を体験し、生成</a:t>
            </a:r>
            <a:r>
              <a:rPr kumimoji="1" lang="en" altLang="ja-JP" sz="1100" u="sng" dirty="0">
                <a:latin typeface="Meiryo UI" panose="020B0604030504040204" pitchFamily="50" charset="-128"/>
                <a:ea typeface="Meiryo UI" panose="020B0604030504040204" pitchFamily="50" charset="-128"/>
              </a:rPr>
              <a:t>AI</a:t>
            </a:r>
            <a:r>
              <a:rPr kumimoji="1" lang="ja-JP" altLang="en-US" sz="1100" u="sng" dirty="0">
                <a:latin typeface="Meiryo UI" panose="020B0604030504040204" pitchFamily="50" charset="-128"/>
                <a:ea typeface="Meiryo UI" panose="020B0604030504040204" pitchFamily="50" charset="-128"/>
              </a:rPr>
              <a:t>の将来展望と企業における可能性についてディスカッション</a:t>
            </a:r>
            <a:r>
              <a:rPr kumimoji="1" lang="ja-JP" altLang="en-US" sz="1100" dirty="0">
                <a:latin typeface="Meiryo UI" panose="020B0604030504040204" pitchFamily="50" charset="-128"/>
                <a:ea typeface="Meiryo UI" panose="020B0604030504040204" pitchFamily="50" charset="-128"/>
              </a:rPr>
              <a:t>します。</a:t>
            </a:r>
            <a:endParaRPr kumimoji="1" lang="en-US" altLang="ja-JP" sz="1100"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B3CC3BC1-9CEC-8CF2-7F8D-5B6B10454BD9}"/>
              </a:ext>
            </a:extLst>
          </p:cNvPr>
          <p:cNvSpPr/>
          <p:nvPr/>
        </p:nvSpPr>
        <p:spPr>
          <a:xfrm>
            <a:off x="89715" y="7988632"/>
            <a:ext cx="7357943" cy="292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第４時限　　　　　　　　　　　　　　　　　　　　　　　　　　　　　　　　１５：１０～１６：４０</a:t>
            </a:r>
          </a:p>
        </p:txBody>
      </p:sp>
      <p:pic>
        <p:nvPicPr>
          <p:cNvPr id="3" name="図 2" descr="スーツを着た男性&#10;&#10;自動的に生成された説明">
            <a:extLst>
              <a:ext uri="{FF2B5EF4-FFF2-40B4-BE49-F238E27FC236}">
                <a16:creationId xmlns:a16="http://schemas.microsoft.com/office/drawing/2014/main" id="{1824D67A-0E8D-C2AB-C821-2C4693A29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245" y="808430"/>
            <a:ext cx="1031190" cy="1009611"/>
          </a:xfrm>
          <a:prstGeom prst="rect">
            <a:avLst/>
          </a:prstGeom>
        </p:spPr>
      </p:pic>
      <p:pic>
        <p:nvPicPr>
          <p:cNvPr id="4" name="図 3" descr="スーツを着た男性の証明写真&#10;&#10;自動的に生成された説明">
            <a:extLst>
              <a:ext uri="{FF2B5EF4-FFF2-40B4-BE49-F238E27FC236}">
                <a16:creationId xmlns:a16="http://schemas.microsoft.com/office/drawing/2014/main" id="{EE57D0AA-48EC-8ED4-8308-C412E9A2A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671" y="6486170"/>
            <a:ext cx="982290" cy="1309720"/>
          </a:xfrm>
          <a:prstGeom prst="rect">
            <a:avLst/>
          </a:prstGeom>
        </p:spPr>
      </p:pic>
      <p:pic>
        <p:nvPicPr>
          <p:cNvPr id="7" name="図 6" descr="スーツを着た男性の証明写真&#10;&#10;自動的に生成された説明">
            <a:extLst>
              <a:ext uri="{FF2B5EF4-FFF2-40B4-BE49-F238E27FC236}">
                <a16:creationId xmlns:a16="http://schemas.microsoft.com/office/drawing/2014/main" id="{8F159FEA-EA91-14AD-D465-2507DC1C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179" y="8524951"/>
            <a:ext cx="971781" cy="1295708"/>
          </a:xfrm>
          <a:prstGeom prst="rect">
            <a:avLst/>
          </a:prstGeom>
        </p:spPr>
      </p:pic>
      <p:sp>
        <p:nvSpPr>
          <p:cNvPr id="2" name="四角形: 角を丸くする 1">
            <a:extLst>
              <a:ext uri="{FF2B5EF4-FFF2-40B4-BE49-F238E27FC236}">
                <a16:creationId xmlns:a16="http://schemas.microsoft.com/office/drawing/2014/main" id="{2C82DFEB-FA83-F1E2-6908-572EEF9EFBF9}"/>
              </a:ext>
            </a:extLst>
          </p:cNvPr>
          <p:cNvSpPr/>
          <p:nvPr/>
        </p:nvSpPr>
        <p:spPr>
          <a:xfrm>
            <a:off x="107100" y="10170407"/>
            <a:ext cx="7357943" cy="202563"/>
          </a:xfrm>
          <a:prstGeom prst="roundRect">
            <a:avLst>
              <a:gd name="adj" fmla="val 7588"/>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補足事項</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講義終了後はアンケート調査へのご協力をお願い致します。</a:t>
            </a:r>
            <a:endParaRPr kumimoji="1" lang="en-US" altLang="ja-JP" sz="1000" dirty="0">
              <a:latin typeface="Meiryo UI" panose="020B0604030504040204" pitchFamily="50" charset="-128"/>
              <a:ea typeface="Meiryo UI" panose="020B0604030504040204" pitchFamily="50" charset="-128"/>
            </a:endParaRPr>
          </a:p>
        </p:txBody>
      </p:sp>
      <p:pic>
        <p:nvPicPr>
          <p:cNvPr id="8" name="図 7" descr="スーツを着ている少年の顔&#10;&#10;自動的に生成された説明">
            <a:extLst>
              <a:ext uri="{FF2B5EF4-FFF2-40B4-BE49-F238E27FC236}">
                <a16:creationId xmlns:a16="http://schemas.microsoft.com/office/drawing/2014/main" id="{07EBF1ED-8D9A-8804-F6BE-D4A9F21CD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262" y="4419323"/>
            <a:ext cx="956698" cy="1214271"/>
          </a:xfrm>
          <a:prstGeom prst="rect">
            <a:avLst/>
          </a:prstGeom>
        </p:spPr>
      </p:pic>
      <p:pic>
        <p:nvPicPr>
          <p:cNvPr id="15" name="図 14" descr="スーツを着ている少年の顔&#10;&#10;自動的に生成された説明">
            <a:extLst>
              <a:ext uri="{FF2B5EF4-FFF2-40B4-BE49-F238E27FC236}">
                <a16:creationId xmlns:a16="http://schemas.microsoft.com/office/drawing/2014/main" id="{B64C9283-0B27-D473-1CFA-53A271DD6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262" y="2330817"/>
            <a:ext cx="956698" cy="1214271"/>
          </a:xfrm>
          <a:prstGeom prst="rect">
            <a:avLst/>
          </a:prstGeom>
        </p:spPr>
      </p:pic>
    </p:spTree>
    <p:extLst>
      <p:ext uri="{BB962C8B-B14F-4D97-AF65-F5344CB8AC3E}">
        <p14:creationId xmlns:p14="http://schemas.microsoft.com/office/powerpoint/2010/main" val="24918039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1600</TotalTime>
  <Words>1107</Words>
  <Application>Microsoft Office PowerPoint</Application>
  <PresentationFormat>ユーザー設定</PresentationFormat>
  <Paragraphs>96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AR P丸ゴシック体M</vt:lpstr>
      <vt:lpstr>Meiryo UI</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HW53761</dc:creator>
  <cp:lastModifiedBy>HW53749</cp:lastModifiedBy>
  <cp:revision>82</cp:revision>
  <cp:lastPrinted>2024-07-31T12:57:04Z</cp:lastPrinted>
  <dcterms:created xsi:type="dcterms:W3CDTF">2023-06-16T01:30:44Z</dcterms:created>
  <dcterms:modified xsi:type="dcterms:W3CDTF">2024-08-02T07:38:15Z</dcterms:modified>
</cp:coreProperties>
</file>