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64" r:id="rId2"/>
    <p:sldId id="267" r:id="rId3"/>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D7E7F5"/>
    <a:srgbClr val="12F69A"/>
    <a:srgbClr val="EBFFEB"/>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72" autoAdjust="0"/>
    <p:restoredTop sz="94660"/>
  </p:normalViewPr>
  <p:slideViewPr>
    <p:cSldViewPr snapToGrid="0">
      <p:cViewPr varScale="1">
        <p:scale>
          <a:sx n="71" d="100"/>
          <a:sy n="71" d="100"/>
        </p:scale>
        <p:origin x="31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63E088D-7F95-48BD-99D4-9B5C0B3C5CAC}"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305047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3E088D-7F95-48BD-99D4-9B5C0B3C5CAC}"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6731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3E088D-7F95-48BD-99D4-9B5C0B3C5CAC}"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87480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0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3E088D-7F95-48BD-99D4-9B5C0B3C5CAC}"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306411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3E088D-7F95-48BD-99D4-9B5C0B3C5CAC}"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33321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63E088D-7F95-48BD-99D4-9B5C0B3C5CAC}"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0374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63E088D-7F95-48BD-99D4-9B5C0B3C5CAC}" type="datetimeFigureOut">
              <a:rPr kumimoji="1" lang="ja-JP" altLang="en-US" smtClean="0"/>
              <a:t>2024/8/5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98833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63E088D-7F95-48BD-99D4-9B5C0B3C5CAC}" type="datetimeFigureOut">
              <a:rPr kumimoji="1" lang="ja-JP" altLang="en-US" smtClean="0"/>
              <a:t>2024/8/5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98302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E088D-7F95-48BD-99D4-9B5C0B3C5CAC}" type="datetimeFigureOut">
              <a:rPr kumimoji="1" lang="ja-JP" altLang="en-US" smtClean="0"/>
              <a:t>2024/8/5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0218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3E088D-7F95-48BD-99D4-9B5C0B3C5CAC}"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404406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3E088D-7F95-48BD-99D4-9B5C0B3C5CAC}"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356948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63E088D-7F95-48BD-99D4-9B5C0B3C5CAC}" type="datetimeFigureOut">
              <a:rPr kumimoji="1" lang="ja-JP" altLang="en-US" smtClean="0"/>
              <a:t>2024/8/5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25969EFE-E55D-44C9-8298-4FC9FB4487B6}" type="slidenum">
              <a:rPr kumimoji="1" lang="ja-JP" altLang="en-US" smtClean="0"/>
              <a:t>‹#›</a:t>
            </a:fld>
            <a:endParaRPr kumimoji="1" lang="ja-JP" altLang="en-US"/>
          </a:p>
        </p:txBody>
      </p:sp>
    </p:spTree>
    <p:extLst>
      <p:ext uri="{BB962C8B-B14F-4D97-AF65-F5344CB8AC3E}">
        <p14:creationId xmlns:p14="http://schemas.microsoft.com/office/powerpoint/2010/main" val="27766111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5B51DE3-291B-20F3-1297-A6163583DEA4}"/>
              </a:ext>
            </a:extLst>
          </p:cNvPr>
          <p:cNvPicPr>
            <a:picLocks noChangeAspect="1"/>
          </p:cNvPicPr>
          <p:nvPr/>
        </p:nvPicPr>
        <p:blipFill>
          <a:blip r:embed="rId2">
            <a:alphaModFix/>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306"/>
                    </a14:imgEffect>
                    <a14:imgEffect>
                      <a14:saturation sat="400000"/>
                    </a14:imgEffect>
                  </a14:imgLayer>
                </a14:imgProps>
              </a:ext>
            </a:extLst>
          </a:blip>
          <a:stretch>
            <a:fillRect/>
          </a:stretch>
        </p:blipFill>
        <p:spPr>
          <a:xfrm>
            <a:off x="25401" y="140185"/>
            <a:ext cx="7484532" cy="4245251"/>
          </a:xfrm>
          <a:prstGeom prst="rect">
            <a:avLst/>
          </a:prstGeom>
        </p:spPr>
      </p:pic>
      <p:sp>
        <p:nvSpPr>
          <p:cNvPr id="5" name="TextBox 35">
            <a:extLst>
              <a:ext uri="{FF2B5EF4-FFF2-40B4-BE49-F238E27FC236}">
                <a16:creationId xmlns:a16="http://schemas.microsoft.com/office/drawing/2014/main" id="{E4C35587-37FB-AFFA-C77B-3D8400F515A4}"/>
              </a:ext>
            </a:extLst>
          </p:cNvPr>
          <p:cNvSpPr txBox="1"/>
          <p:nvPr/>
        </p:nvSpPr>
        <p:spPr>
          <a:xfrm>
            <a:off x="290237" y="3030911"/>
            <a:ext cx="7248723" cy="970458"/>
          </a:xfrm>
          <a:prstGeom prst="rect">
            <a:avLst/>
          </a:prstGeom>
          <a:noFill/>
          <a:ln>
            <a:noFill/>
          </a:ln>
        </p:spPr>
        <p:txBody>
          <a:bodyPr wrap="square" rtlCol="0">
            <a:spAutoFit/>
          </a:bodyPr>
          <a:lstStyle/>
          <a:p>
            <a:endParaRPr lang="en-US" altLang="ja-JP" sz="400" b="1" dirty="0">
              <a:solidFill>
                <a:schemeClr val="accent6">
                  <a:lumMod val="50000"/>
                </a:schemeClr>
              </a:solidFill>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日　時 ：</a:t>
            </a:r>
            <a:r>
              <a:rPr lang="ja-JP" altLang="en-US" sz="2400" b="1" dirty="0">
                <a:latin typeface="Meiryo UI" panose="020B0604030504040204" pitchFamily="50" charset="-128"/>
                <a:ea typeface="Meiryo UI" panose="020B0604030504040204" pitchFamily="50" charset="-128"/>
              </a:rPr>
              <a:t>９</a:t>
            </a:r>
            <a:r>
              <a:rPr lang="ja-JP" altLang="en-US" sz="1600" b="1" dirty="0">
                <a:latin typeface="Meiryo UI" panose="020B0604030504040204" pitchFamily="50" charset="-128"/>
                <a:ea typeface="Meiryo UI" panose="020B0604030504040204" pitchFamily="50" charset="-128"/>
              </a:rPr>
              <a:t>月</a:t>
            </a:r>
            <a:r>
              <a:rPr lang="ja-JP" altLang="en-US" sz="2400" b="1" dirty="0">
                <a:latin typeface="Meiryo UI" panose="020B0604030504040204" pitchFamily="50" charset="-128"/>
                <a:ea typeface="Meiryo UI" panose="020B0604030504040204" pitchFamily="50" charset="-128"/>
              </a:rPr>
              <a:t>２</a:t>
            </a:r>
            <a:r>
              <a:rPr lang="ja-JP" altLang="en-US" sz="1600" b="1" dirty="0">
                <a:latin typeface="Meiryo UI" panose="020B0604030504040204" pitchFamily="50" charset="-128"/>
                <a:ea typeface="Meiryo UI" panose="020B0604030504040204" pitchFamily="50" charset="-128"/>
              </a:rPr>
              <a:t>日（月）</a:t>
            </a:r>
            <a:r>
              <a:rPr lang="ja-JP" altLang="en-US" sz="2000" b="1" dirty="0">
                <a:latin typeface="Meiryo UI" panose="020B0604030504040204" pitchFamily="50" charset="-128"/>
                <a:ea typeface="Meiryo UI" panose="020B0604030504040204" pitchFamily="50" charset="-128"/>
              </a:rPr>
              <a:t>９</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００～１６</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４０</a:t>
            </a:r>
            <a:endParaRPr lang="en-US" altLang="ja-JP" sz="2000" b="1"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場　所 ：石川県地場産業振興センター本館３階　第５研修室</a:t>
            </a:r>
            <a:endParaRPr lang="en-US" altLang="ja-JP" sz="1600"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対象者：県内企業担当者</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機械・繊維・食品製造業 等</a:t>
            </a:r>
            <a:r>
              <a:rPr lang="en-US" altLang="ja-JP" sz="1600" dirty="0">
                <a:latin typeface="Meiryo UI" panose="020B0604030504040204" pitchFamily="50" charset="-128"/>
                <a:ea typeface="Meiryo UI" panose="020B0604030504040204" pitchFamily="50" charset="-128"/>
              </a:rPr>
              <a:t>)</a:t>
            </a:r>
          </a:p>
        </p:txBody>
      </p:sp>
      <p:sp>
        <p:nvSpPr>
          <p:cNvPr id="6" name="テキスト ボックス 5">
            <a:extLst>
              <a:ext uri="{FF2B5EF4-FFF2-40B4-BE49-F238E27FC236}">
                <a16:creationId xmlns:a16="http://schemas.microsoft.com/office/drawing/2014/main" id="{6DE80349-EB5C-8E9F-7CF5-89D55A538216}"/>
              </a:ext>
            </a:extLst>
          </p:cNvPr>
          <p:cNvSpPr txBox="1"/>
          <p:nvPr/>
        </p:nvSpPr>
        <p:spPr>
          <a:xfrm>
            <a:off x="99454" y="442286"/>
            <a:ext cx="7322324" cy="1261884"/>
          </a:xfrm>
          <a:prstGeom prst="rect">
            <a:avLst/>
          </a:prstGeom>
          <a:noFill/>
        </p:spPr>
        <p:txBody>
          <a:bodyPr wrap="square" rtlCol="0">
            <a:spAutoFit/>
          </a:bodyPr>
          <a:lstStyle/>
          <a:p>
            <a:pPr algn="ctr"/>
            <a:r>
              <a:rPr lang="ja-JP" altLang="en-US" sz="3800" dirty="0">
                <a:solidFill>
                  <a:schemeClr val="accent2"/>
                </a:solidFill>
                <a:latin typeface="Meiryo UI" panose="020B0604030504040204" pitchFamily="50" charset="-128"/>
                <a:ea typeface="Meiryo UI" panose="020B0604030504040204" pitchFamily="50" charset="-128"/>
              </a:rPr>
              <a:t>デジタル分野リスキリング講座</a:t>
            </a:r>
            <a:endParaRPr lang="en-US" altLang="ja-JP" sz="3800" dirty="0">
              <a:solidFill>
                <a:schemeClr val="accent2"/>
              </a:solidFill>
              <a:latin typeface="Meiryo UI" panose="020B0604030504040204" pitchFamily="50" charset="-128"/>
              <a:ea typeface="Meiryo UI" panose="020B0604030504040204" pitchFamily="50" charset="-128"/>
            </a:endParaRPr>
          </a:p>
          <a:p>
            <a:pPr algn="ctr"/>
            <a:r>
              <a:rPr kumimoji="1" lang="en-US" altLang="ja-JP" sz="3800" b="1" dirty="0">
                <a:solidFill>
                  <a:schemeClr val="accent2"/>
                </a:solidFill>
                <a:effectLst>
                  <a:outerShdw blurRad="50800" dist="25400" dir="5400000" algn="ctr" rotWithShape="0">
                    <a:srgbClr val="000000">
                      <a:alpha val="95000"/>
                    </a:srgbClr>
                  </a:outerShdw>
                </a:effectLst>
                <a:latin typeface="Meiryo UI" panose="020B0604030504040204" pitchFamily="50" charset="-128"/>
                <a:ea typeface="Meiryo UI" panose="020B0604030504040204" pitchFamily="50" charset="-128"/>
              </a:rPr>
              <a:t>『</a:t>
            </a:r>
            <a:r>
              <a:rPr kumimoji="1" lang="ja-JP" altLang="en-US" sz="3800" b="1" dirty="0">
                <a:solidFill>
                  <a:schemeClr val="accent2"/>
                </a:solidFill>
                <a:effectLst>
                  <a:outerShdw blurRad="50800" dist="25400" dir="5400000" algn="ctr" rotWithShape="0">
                    <a:srgbClr val="000000">
                      <a:alpha val="95000"/>
                    </a:srgbClr>
                  </a:outerShdw>
                </a:effectLst>
                <a:latin typeface="Meiryo UI" panose="020B0604030504040204" pitchFamily="50" charset="-128"/>
                <a:ea typeface="Meiryo UI" panose="020B0604030504040204" pitchFamily="50" charset="-128"/>
              </a:rPr>
              <a:t>セキュリティ編</a:t>
            </a:r>
            <a:r>
              <a:rPr kumimoji="1" lang="en-US" altLang="ja-JP" sz="3800" b="1" dirty="0">
                <a:solidFill>
                  <a:schemeClr val="accent2"/>
                </a:solidFill>
                <a:effectLst>
                  <a:outerShdw blurRad="50800" dist="25400" dir="5400000" algn="ctr" rotWithShape="0">
                    <a:srgbClr val="000000">
                      <a:alpha val="95000"/>
                    </a:srgbClr>
                  </a:outerShdw>
                </a:effectLst>
                <a:latin typeface="Meiryo UI" panose="020B0604030504040204" pitchFamily="50" charset="-128"/>
                <a:ea typeface="Meiryo UI" panose="020B0604030504040204" pitchFamily="50" charset="-128"/>
              </a:rPr>
              <a:t>』</a:t>
            </a:r>
            <a:endParaRPr lang="en-US" altLang="ja-JP" sz="3800" dirty="0">
              <a:solidFill>
                <a:schemeClr val="accent2"/>
              </a:solidFill>
              <a:effectLst>
                <a:outerShdw blurRad="50800" dist="25400" dir="5400000" algn="ctr" rotWithShape="0">
                  <a:srgbClr val="000000">
                    <a:alpha val="95000"/>
                  </a:srgbClr>
                </a:outerShdw>
              </a:effectLst>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4709AB4-746A-ED21-2B17-0B63FA13C1AE}"/>
              </a:ext>
            </a:extLst>
          </p:cNvPr>
          <p:cNvSpPr txBox="1"/>
          <p:nvPr/>
        </p:nvSpPr>
        <p:spPr>
          <a:xfrm>
            <a:off x="0" y="38998"/>
            <a:ext cx="7484533" cy="313932"/>
          </a:xfrm>
          <a:prstGeom prst="rect">
            <a:avLst/>
          </a:prstGeom>
          <a:noFill/>
        </p:spPr>
        <p:txBody>
          <a:bodyPr wrap="square">
            <a:spAutoFit/>
          </a:bodyPr>
          <a:lstStyle/>
          <a:p>
            <a:pPr algn="ctr">
              <a:lnSpc>
                <a:spcPct val="90000"/>
              </a:lnSpc>
            </a:pPr>
            <a:r>
              <a:rPr lang="ja-JP" altLang="en-US" sz="1600" dirty="0">
                <a:solidFill>
                  <a:schemeClr val="accent2"/>
                </a:solidFill>
                <a:latin typeface="Meiryo UI" panose="020B0604030504040204" pitchFamily="50" charset="-128"/>
                <a:ea typeface="Meiryo UI" panose="020B0604030504040204" pitchFamily="50" charset="-128"/>
              </a:rPr>
              <a:t>石川県デジタル分野リスキリング推進事業　トライアル講座</a:t>
            </a:r>
          </a:p>
        </p:txBody>
      </p:sp>
      <p:sp>
        <p:nvSpPr>
          <p:cNvPr id="14" name="テキスト ボックス 13">
            <a:extLst>
              <a:ext uri="{FF2B5EF4-FFF2-40B4-BE49-F238E27FC236}">
                <a16:creationId xmlns:a16="http://schemas.microsoft.com/office/drawing/2014/main" id="{02232EBD-B0E3-744E-EA62-FDA1D13417B6}"/>
              </a:ext>
            </a:extLst>
          </p:cNvPr>
          <p:cNvSpPr txBox="1"/>
          <p:nvPr/>
        </p:nvSpPr>
        <p:spPr>
          <a:xfrm>
            <a:off x="0" y="10422770"/>
            <a:ext cx="7559675" cy="258532"/>
          </a:xfrm>
          <a:prstGeom prst="rect">
            <a:avLst/>
          </a:prstGeom>
          <a:solidFill>
            <a:schemeClr val="accent2">
              <a:lumMod val="75000"/>
            </a:schemeClr>
          </a:solidFill>
        </p:spPr>
        <p:txBody>
          <a:bodyPr wrap="square" rtlCol="0">
            <a:spAutoFit/>
          </a:bodyPr>
          <a:lstStyle/>
          <a:p>
            <a:pPr algn="ctr">
              <a:lnSpc>
                <a:spcPct val="90000"/>
              </a:lnSpc>
            </a:pPr>
            <a:r>
              <a:rPr lang="ja-JP" altLang="en-US" sz="1200" b="1" dirty="0">
                <a:solidFill>
                  <a:schemeClr val="bg1"/>
                </a:solidFill>
                <a:latin typeface="Meiryo UI" panose="020B0604030504040204" pitchFamily="50" charset="-128"/>
                <a:ea typeface="Meiryo UI" panose="020B0604030504040204" pitchFamily="50" charset="-128"/>
              </a:rPr>
              <a:t>主催：石川県</a:t>
            </a:r>
            <a:r>
              <a:rPr lang="ja-JP" altLang="en-US" sz="1000" dirty="0">
                <a:solidFill>
                  <a:schemeClr val="bg1"/>
                </a:solidFill>
                <a:latin typeface="Meiryo UI" panose="020B0604030504040204" pitchFamily="50" charset="-128"/>
                <a:ea typeface="Meiryo UI" panose="020B0604030504040204" pitchFamily="50" charset="-128"/>
              </a:rPr>
              <a:t>（文部科学省 令和５年度「地域ニーズに応える産学官連携を通じたリカレント教育プラットフォーム構築支援事業」）</a:t>
            </a:r>
            <a:endParaRPr lang="en-US" altLang="ja-JP" sz="1000" dirty="0">
              <a:solidFill>
                <a:schemeClr val="bg1"/>
              </a:solidFill>
              <a:latin typeface="Meiryo UI" panose="020B0604030504040204" pitchFamily="50" charset="-128"/>
              <a:ea typeface="Meiryo UI" panose="020B0604030504040204" pitchFamily="50" charset="-128"/>
            </a:endParaRPr>
          </a:p>
        </p:txBody>
      </p:sp>
      <p:sp>
        <p:nvSpPr>
          <p:cNvPr id="9" name="Rectangle 2">
            <a:extLst>
              <a:ext uri="{FF2B5EF4-FFF2-40B4-BE49-F238E27FC236}">
                <a16:creationId xmlns:a16="http://schemas.microsoft.com/office/drawing/2014/main" id="{D3EF1D78-2EF3-B895-7397-AA6D98CA171D}"/>
              </a:ext>
            </a:extLst>
          </p:cNvPr>
          <p:cNvSpPr>
            <a:spLocks noChangeArrowheads="1"/>
          </p:cNvSpPr>
          <p:nvPr/>
        </p:nvSpPr>
        <p:spPr bwMode="auto">
          <a:xfrm>
            <a:off x="330357" y="8170429"/>
            <a:ext cx="3347154" cy="219717"/>
          </a:xfrm>
          <a:prstGeom prst="rect">
            <a:avLst/>
          </a:prstGeom>
          <a:solidFill>
            <a:schemeClr val="accent2">
              <a:lumMod val="40000"/>
              <a:lumOff val="60000"/>
            </a:schemeClr>
          </a:solidFill>
          <a:ln>
            <a:solidFill>
              <a:schemeClr val="accent2">
                <a:lumMod val="40000"/>
                <a:lumOff val="60000"/>
              </a:schemeClr>
            </a:solidFill>
          </a:ln>
          <a:effectLst/>
        </p:spPr>
        <p:txBody>
          <a:bodyPr wrap="none" anchor="ctr"/>
          <a:lstStyle/>
          <a:p>
            <a:pPr algn="ctr"/>
            <a:r>
              <a:rPr lang="ja-JP" altLang="en-US" sz="1400" b="1" dirty="0">
                <a:latin typeface="Meiryo UI" panose="020B0604030504040204" pitchFamily="50" charset="-128"/>
                <a:ea typeface="Meiryo UI" panose="020B0604030504040204" pitchFamily="50" charset="-128"/>
              </a:rPr>
              <a:t>会場のご案内</a:t>
            </a:r>
          </a:p>
        </p:txBody>
      </p:sp>
      <p:sp>
        <p:nvSpPr>
          <p:cNvPr id="11" name="Text Box 6">
            <a:extLst>
              <a:ext uri="{FF2B5EF4-FFF2-40B4-BE49-F238E27FC236}">
                <a16:creationId xmlns:a16="http://schemas.microsoft.com/office/drawing/2014/main" id="{463E0B54-A7D5-C20D-B8EF-2F0D2FE16E10}"/>
              </a:ext>
            </a:extLst>
          </p:cNvPr>
          <p:cNvSpPr txBox="1">
            <a:spLocks noChangeArrowheads="1"/>
          </p:cNvSpPr>
          <p:nvPr/>
        </p:nvSpPr>
        <p:spPr bwMode="auto">
          <a:xfrm>
            <a:off x="387688" y="9198792"/>
            <a:ext cx="34771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u="sng">
                <a:solidFill>
                  <a:schemeClr val="tx1"/>
                </a:solidFill>
                <a:latin typeface="Times New Roman" pitchFamily="18" charset="0"/>
                <a:ea typeface="ＭＳ Ｐゴシック" charset="-128"/>
              </a:defRPr>
            </a:lvl1pPr>
            <a:lvl2pPr marL="742950" indent="-285750" eaLnBrk="0" hangingPunct="0">
              <a:defRPr kumimoji="1" sz="2400" u="sng">
                <a:solidFill>
                  <a:schemeClr val="tx1"/>
                </a:solidFill>
                <a:latin typeface="Times New Roman" pitchFamily="18" charset="0"/>
                <a:ea typeface="ＭＳ Ｐゴシック" charset="-128"/>
              </a:defRPr>
            </a:lvl2pPr>
            <a:lvl3pPr marL="1143000" indent="-228600" eaLnBrk="0" hangingPunct="0">
              <a:defRPr kumimoji="1" sz="2400" u="sng">
                <a:solidFill>
                  <a:schemeClr val="tx1"/>
                </a:solidFill>
                <a:latin typeface="Times New Roman" pitchFamily="18" charset="0"/>
                <a:ea typeface="ＭＳ Ｐゴシック" charset="-128"/>
              </a:defRPr>
            </a:lvl3pPr>
            <a:lvl4pPr marL="1600200" indent="-228600" eaLnBrk="0" hangingPunct="0">
              <a:defRPr kumimoji="1" sz="2400" u="sng">
                <a:solidFill>
                  <a:schemeClr val="tx1"/>
                </a:solidFill>
                <a:latin typeface="Times New Roman" pitchFamily="18" charset="0"/>
                <a:ea typeface="ＭＳ Ｐゴシック" charset="-128"/>
              </a:defRPr>
            </a:lvl4pPr>
            <a:lvl5pPr marL="2057400" indent="-228600" eaLnBrk="0" hangingPunct="0">
              <a:defRPr kumimoji="1" sz="2400" u="sng">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9pPr>
          </a:lstStyle>
          <a:p>
            <a:pPr eaLnBrk="1" hangingPunct="1"/>
            <a:r>
              <a:rPr lang="en-US" altLang="ja-JP" sz="1200" u="none" dirty="0">
                <a:latin typeface="Meiryo UI" panose="020B0604030504040204" pitchFamily="50" charset="-128"/>
                <a:ea typeface="Meiryo UI" panose="020B0604030504040204" pitchFamily="50" charset="-128"/>
              </a:rPr>
              <a:t>【</a:t>
            </a:r>
            <a:r>
              <a:rPr lang="ja-JP" altLang="en-US" sz="1200" u="none" dirty="0">
                <a:latin typeface="Meiryo UI" panose="020B0604030504040204" pitchFamily="50" charset="-128"/>
                <a:ea typeface="Meiryo UI" panose="020B0604030504040204" pitchFamily="50" charset="-128"/>
              </a:rPr>
              <a:t>事務局</a:t>
            </a:r>
            <a:r>
              <a:rPr lang="en-US" altLang="ja-JP" sz="1200" u="none" dirty="0">
                <a:latin typeface="Meiryo UI" panose="020B0604030504040204" pitchFamily="50" charset="-128"/>
                <a:ea typeface="Meiryo UI" panose="020B0604030504040204" pitchFamily="50" charset="-128"/>
              </a:rPr>
              <a:t>】</a:t>
            </a:r>
          </a:p>
          <a:p>
            <a:pPr eaLnBrk="1" hangingPunct="1"/>
            <a:r>
              <a:rPr lang="ja-JP" altLang="en-US" sz="1200" u="none" dirty="0">
                <a:latin typeface="Meiryo UI" panose="020B0604030504040204" pitchFamily="50" charset="-128"/>
                <a:ea typeface="Meiryo UI" panose="020B0604030504040204" pitchFamily="50" charset="-128"/>
              </a:rPr>
              <a:t>〒</a:t>
            </a:r>
            <a:r>
              <a:rPr lang="en-US" altLang="ja-JP" sz="1200" u="none" dirty="0">
                <a:latin typeface="Meiryo UI" panose="020B0604030504040204" pitchFamily="50" charset="-128"/>
                <a:ea typeface="Meiryo UI" panose="020B0604030504040204" pitchFamily="50" charset="-128"/>
              </a:rPr>
              <a:t>920-8580</a:t>
            </a:r>
            <a:r>
              <a:rPr lang="ja-JP" altLang="en-US" sz="1200" u="none" dirty="0">
                <a:latin typeface="Meiryo UI" panose="020B0604030504040204" pitchFamily="50" charset="-128"/>
                <a:ea typeface="Meiryo UI" panose="020B0604030504040204" pitchFamily="50" charset="-128"/>
              </a:rPr>
              <a:t>　石川県金沢市鞍月</a:t>
            </a:r>
            <a:r>
              <a:rPr lang="en-US" altLang="ja-JP" sz="1200" u="none" dirty="0">
                <a:latin typeface="Meiryo UI" panose="020B0604030504040204" pitchFamily="50" charset="-128"/>
                <a:ea typeface="Meiryo UI" panose="020B0604030504040204" pitchFamily="50" charset="-128"/>
              </a:rPr>
              <a:t>1-1</a:t>
            </a:r>
          </a:p>
          <a:p>
            <a:pPr eaLnBrk="1" hangingPunct="1"/>
            <a:r>
              <a:rPr lang="ja-JP" altLang="en-US" sz="1200" u="none" dirty="0">
                <a:latin typeface="Meiryo UI" panose="020B0604030504040204" pitchFamily="50" charset="-128"/>
                <a:ea typeface="Meiryo UI" panose="020B0604030504040204" pitchFamily="50" charset="-128"/>
              </a:rPr>
              <a:t>　 石川県商工労働部産業政策課</a:t>
            </a:r>
            <a:endParaRPr lang="en-US" altLang="ja-JP" sz="1200" u="none" dirty="0">
              <a:latin typeface="Meiryo UI" panose="020B0604030504040204" pitchFamily="50" charset="-128"/>
              <a:ea typeface="Meiryo UI" panose="020B0604030504040204" pitchFamily="50" charset="-128"/>
            </a:endParaRPr>
          </a:p>
          <a:p>
            <a:pPr eaLnBrk="1" hangingPunct="1"/>
            <a:r>
              <a:rPr lang="ja-JP" altLang="en-US" sz="1200" u="none" dirty="0">
                <a:latin typeface="Meiryo UI" panose="020B0604030504040204" pitchFamily="50" charset="-128"/>
                <a:ea typeface="Meiryo UI" panose="020B0604030504040204" pitchFamily="50" charset="-128"/>
              </a:rPr>
              <a:t>　 産業デジタル化支援グループ　山本</a:t>
            </a:r>
            <a:endParaRPr lang="en-US" altLang="ja-JP" sz="1200" u="none" dirty="0">
              <a:latin typeface="Meiryo UI" panose="020B0604030504040204" pitchFamily="50" charset="-128"/>
              <a:ea typeface="Meiryo UI" panose="020B0604030504040204" pitchFamily="50" charset="-128"/>
            </a:endParaRPr>
          </a:p>
          <a:p>
            <a:pPr eaLnBrk="1" hangingPunct="1"/>
            <a:r>
              <a:rPr lang="en-US" altLang="ja-JP" sz="1200" u="none" dirty="0">
                <a:latin typeface="Meiryo UI" panose="020B0604030504040204" pitchFamily="50" charset="-128"/>
                <a:ea typeface="Meiryo UI" panose="020B0604030504040204" pitchFamily="50" charset="-128"/>
              </a:rPr>
              <a:t>TEL</a:t>
            </a:r>
            <a:r>
              <a:rPr lang="ja-JP" altLang="en-US" sz="1200" u="none" dirty="0">
                <a:latin typeface="Meiryo UI" panose="020B0604030504040204" pitchFamily="50" charset="-128"/>
                <a:ea typeface="Meiryo UI" panose="020B0604030504040204" pitchFamily="50" charset="-128"/>
              </a:rPr>
              <a:t>：（０７６）２２５－１５１９</a:t>
            </a:r>
            <a:endParaRPr lang="en-US" altLang="ja-JP" sz="1200" u="none" dirty="0">
              <a:latin typeface="Meiryo UI" panose="020B0604030504040204" pitchFamily="50" charset="-128"/>
              <a:ea typeface="Meiryo UI" panose="020B0604030504040204" pitchFamily="50" charset="-128"/>
            </a:endParaRPr>
          </a:p>
          <a:p>
            <a:pPr eaLnBrk="1" hangingPunct="1"/>
            <a:r>
              <a:rPr lang="en-US" altLang="ja-JP" sz="1200" u="none" dirty="0">
                <a:latin typeface="Meiryo UI" panose="020B0604030504040204" pitchFamily="50" charset="-128"/>
                <a:ea typeface="Meiryo UI" panose="020B0604030504040204" pitchFamily="50" charset="-128"/>
              </a:rPr>
              <a:t>Mail</a:t>
            </a:r>
            <a:r>
              <a:rPr lang="ja-JP" altLang="en-US" sz="1200" u="none" dirty="0">
                <a:latin typeface="Meiryo UI" panose="020B0604030504040204" pitchFamily="50" charset="-128"/>
                <a:ea typeface="Meiryo UI" panose="020B0604030504040204" pitchFamily="50" charset="-128"/>
              </a:rPr>
              <a:t>：</a:t>
            </a:r>
            <a:r>
              <a:rPr lang="en-US" altLang="ja-JP" sz="1200" u="none" dirty="0">
                <a:latin typeface="Meiryo UI" panose="020B0604030504040204" pitchFamily="50" charset="-128"/>
                <a:ea typeface="Meiryo UI" panose="020B0604030504040204" pitchFamily="50" charset="-128"/>
              </a:rPr>
              <a:t>syoukou@pref.ishikawa.lg.jp</a:t>
            </a:r>
            <a:endParaRPr lang="ja-JP" altLang="en-US" sz="1200" u="none" dirty="0">
              <a:latin typeface="Meiryo UI" panose="020B0604030504040204" pitchFamily="50" charset="-128"/>
              <a:ea typeface="Meiryo UI" panose="020B0604030504040204" pitchFamily="50" charset="-128"/>
            </a:endParaRPr>
          </a:p>
        </p:txBody>
      </p:sp>
      <p:sp>
        <p:nvSpPr>
          <p:cNvPr id="13" name="Text Box 6">
            <a:extLst>
              <a:ext uri="{FF2B5EF4-FFF2-40B4-BE49-F238E27FC236}">
                <a16:creationId xmlns:a16="http://schemas.microsoft.com/office/drawing/2014/main" id="{A5428BB3-87C4-1931-36EE-471A38DE07CA}"/>
              </a:ext>
            </a:extLst>
          </p:cNvPr>
          <p:cNvSpPr txBox="1">
            <a:spLocks noChangeArrowheads="1"/>
          </p:cNvSpPr>
          <p:nvPr/>
        </p:nvSpPr>
        <p:spPr bwMode="auto">
          <a:xfrm>
            <a:off x="377707" y="8369350"/>
            <a:ext cx="3482796" cy="51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u="sng">
                <a:solidFill>
                  <a:schemeClr val="tx1"/>
                </a:solidFill>
                <a:latin typeface="Times New Roman" pitchFamily="18" charset="0"/>
                <a:ea typeface="ＭＳ Ｐゴシック" charset="-128"/>
              </a:defRPr>
            </a:lvl1pPr>
            <a:lvl2pPr marL="742950" indent="-285750" eaLnBrk="0" hangingPunct="0">
              <a:defRPr kumimoji="1" sz="2400" u="sng">
                <a:solidFill>
                  <a:schemeClr val="tx1"/>
                </a:solidFill>
                <a:latin typeface="Times New Roman" pitchFamily="18" charset="0"/>
                <a:ea typeface="ＭＳ Ｐゴシック" charset="-128"/>
              </a:defRPr>
            </a:lvl2pPr>
            <a:lvl3pPr marL="1143000" indent="-228600" eaLnBrk="0" hangingPunct="0">
              <a:defRPr kumimoji="1" sz="2400" u="sng">
                <a:solidFill>
                  <a:schemeClr val="tx1"/>
                </a:solidFill>
                <a:latin typeface="Times New Roman" pitchFamily="18" charset="0"/>
                <a:ea typeface="ＭＳ Ｐゴシック" charset="-128"/>
              </a:defRPr>
            </a:lvl3pPr>
            <a:lvl4pPr marL="1600200" indent="-228600" eaLnBrk="0" hangingPunct="0">
              <a:defRPr kumimoji="1" sz="2400" u="sng">
                <a:solidFill>
                  <a:schemeClr val="tx1"/>
                </a:solidFill>
                <a:latin typeface="Times New Roman" pitchFamily="18" charset="0"/>
                <a:ea typeface="ＭＳ Ｐゴシック" charset="-128"/>
              </a:defRPr>
            </a:lvl4pPr>
            <a:lvl5pPr marL="2057400" indent="-228600" eaLnBrk="0" hangingPunct="0">
              <a:defRPr kumimoji="1" sz="2400" u="sng">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9pPr>
          </a:lstStyle>
          <a:p>
            <a:pPr eaLnBrk="1" hangingPunct="1">
              <a:lnSpc>
                <a:spcPct val="120000"/>
              </a:lnSpc>
            </a:pPr>
            <a:r>
              <a:rPr lang="ja-JP" altLang="en-US" sz="1200" u="none" dirty="0">
                <a:latin typeface="Meiryo UI" panose="020B0604030504040204" pitchFamily="50" charset="-128"/>
                <a:ea typeface="Meiryo UI" panose="020B0604030504040204" pitchFamily="50" charset="-128"/>
              </a:rPr>
              <a:t>地場産業振興センター　</a:t>
            </a:r>
            <a:r>
              <a:rPr lang="zh-TW" altLang="en-US" sz="1200" u="none" dirty="0">
                <a:latin typeface="Meiryo UI" panose="020B0604030504040204" pitchFamily="50" charset="-128"/>
                <a:ea typeface="Meiryo UI" panose="020B0604030504040204" pitchFamily="50" charset="-128"/>
              </a:rPr>
              <a:t>本館</a:t>
            </a:r>
            <a:r>
              <a:rPr lang="en-US" altLang="zh-TW" sz="1200" u="none" dirty="0">
                <a:latin typeface="Meiryo UI" panose="020B0604030504040204" pitchFamily="50" charset="-128"/>
                <a:ea typeface="Meiryo UI" panose="020B0604030504040204" pitchFamily="50" charset="-128"/>
              </a:rPr>
              <a:t>3</a:t>
            </a:r>
            <a:r>
              <a:rPr lang="zh-TW" altLang="en-US" sz="1200" u="none" dirty="0">
                <a:latin typeface="Meiryo UI" panose="020B0604030504040204" pitchFamily="50" charset="-128"/>
                <a:ea typeface="Meiryo UI" panose="020B0604030504040204" pitchFamily="50" charset="-128"/>
              </a:rPr>
              <a:t>階　第</a:t>
            </a:r>
            <a:r>
              <a:rPr lang="en-US" altLang="zh-TW" sz="1200" u="none" dirty="0">
                <a:latin typeface="Meiryo UI" panose="020B0604030504040204" pitchFamily="50" charset="-128"/>
                <a:ea typeface="Meiryo UI" panose="020B0604030504040204" pitchFamily="50" charset="-128"/>
              </a:rPr>
              <a:t>5</a:t>
            </a:r>
            <a:r>
              <a:rPr lang="zh-TW" altLang="en-US" sz="1200" u="none" dirty="0">
                <a:latin typeface="Meiryo UI" panose="020B0604030504040204" pitchFamily="50" charset="-128"/>
                <a:ea typeface="Meiryo UI" panose="020B0604030504040204" pitchFamily="50" charset="-128"/>
              </a:rPr>
              <a:t>研修室</a:t>
            </a:r>
            <a:endParaRPr lang="en-US" altLang="ja-JP" sz="1200" u="none" dirty="0">
              <a:latin typeface="Meiryo UI" panose="020B0604030504040204" pitchFamily="50" charset="-128"/>
              <a:ea typeface="Meiryo UI" panose="020B0604030504040204" pitchFamily="50" charset="-128"/>
            </a:endParaRPr>
          </a:p>
          <a:p>
            <a:pPr eaLnBrk="1" hangingPunct="1">
              <a:lnSpc>
                <a:spcPct val="120000"/>
              </a:lnSpc>
            </a:pPr>
            <a:r>
              <a:rPr lang="ja-JP" altLang="en-US" sz="1200" u="none" dirty="0">
                <a:latin typeface="Meiryo UI" panose="020B0604030504040204" pitchFamily="50" charset="-128"/>
                <a:ea typeface="Meiryo UI" panose="020B0604030504040204" pitchFamily="50" charset="-128"/>
              </a:rPr>
              <a:t>〒</a:t>
            </a:r>
            <a:r>
              <a:rPr lang="en-US" altLang="ja-JP" sz="1200" u="none" dirty="0">
                <a:latin typeface="Meiryo UI" panose="020B0604030504040204" pitchFamily="50" charset="-128"/>
                <a:ea typeface="Meiryo UI" panose="020B0604030504040204" pitchFamily="50" charset="-128"/>
              </a:rPr>
              <a:t>920-8203</a:t>
            </a:r>
            <a:r>
              <a:rPr lang="ja-JP" altLang="en-US" sz="1200" u="none" dirty="0">
                <a:latin typeface="Meiryo UI" panose="020B0604030504040204" pitchFamily="50" charset="-128"/>
                <a:ea typeface="Meiryo UI" panose="020B0604030504040204" pitchFamily="50" charset="-128"/>
              </a:rPr>
              <a:t>　金沢市鞍月</a:t>
            </a:r>
            <a:r>
              <a:rPr lang="en-US" altLang="ja-JP" sz="1200" u="none" dirty="0">
                <a:latin typeface="Meiryo UI" panose="020B0604030504040204" pitchFamily="50" charset="-128"/>
                <a:ea typeface="Meiryo UI" panose="020B0604030504040204" pitchFamily="50" charset="-128"/>
              </a:rPr>
              <a:t>2</a:t>
            </a:r>
            <a:r>
              <a:rPr lang="ja-JP" altLang="en-US" sz="1200" u="none" dirty="0">
                <a:latin typeface="Meiryo UI" panose="020B0604030504040204" pitchFamily="50" charset="-128"/>
                <a:ea typeface="Meiryo UI" panose="020B0604030504040204" pitchFamily="50" charset="-128"/>
              </a:rPr>
              <a:t>丁目</a:t>
            </a:r>
            <a:r>
              <a:rPr lang="en-US" altLang="ja-JP" sz="1200" u="none" dirty="0">
                <a:latin typeface="Meiryo UI" panose="020B0604030504040204" pitchFamily="50" charset="-128"/>
                <a:ea typeface="Meiryo UI" panose="020B0604030504040204" pitchFamily="50" charset="-128"/>
              </a:rPr>
              <a:t>1</a:t>
            </a:r>
            <a:r>
              <a:rPr lang="ja-JP" altLang="en-US" sz="1200" u="none" dirty="0">
                <a:latin typeface="Meiryo UI" panose="020B0604030504040204" pitchFamily="50" charset="-128"/>
                <a:ea typeface="Meiryo UI" panose="020B0604030504040204" pitchFamily="50" charset="-128"/>
              </a:rPr>
              <a:t>番地　</a:t>
            </a:r>
            <a:endParaRPr lang="en-US" altLang="ja-JP" sz="1200" u="none" dirty="0">
              <a:latin typeface="Meiryo UI" panose="020B0604030504040204" pitchFamily="50" charset="-128"/>
              <a:ea typeface="Meiryo UI" panose="020B0604030504040204" pitchFamily="50" charset="-128"/>
            </a:endParaRPr>
          </a:p>
        </p:txBody>
      </p:sp>
      <p:sp>
        <p:nvSpPr>
          <p:cNvPr id="16" name="Rectangle 2">
            <a:extLst>
              <a:ext uri="{FF2B5EF4-FFF2-40B4-BE49-F238E27FC236}">
                <a16:creationId xmlns:a16="http://schemas.microsoft.com/office/drawing/2014/main" id="{36D05BCD-6031-7DE5-65CF-69023F270565}"/>
              </a:ext>
            </a:extLst>
          </p:cNvPr>
          <p:cNvSpPr>
            <a:spLocks noChangeArrowheads="1"/>
          </p:cNvSpPr>
          <p:nvPr/>
        </p:nvSpPr>
        <p:spPr bwMode="auto">
          <a:xfrm>
            <a:off x="330357" y="9006069"/>
            <a:ext cx="3341898" cy="186688"/>
          </a:xfrm>
          <a:prstGeom prst="rect">
            <a:avLst/>
          </a:prstGeom>
          <a:solidFill>
            <a:schemeClr val="accent2">
              <a:lumMod val="40000"/>
              <a:lumOff val="60000"/>
            </a:schemeClr>
          </a:solidFill>
          <a:ln>
            <a:solidFill>
              <a:schemeClr val="accent2">
                <a:lumMod val="40000"/>
                <a:lumOff val="60000"/>
              </a:schemeClr>
            </a:solidFill>
          </a:ln>
          <a:effectLst/>
        </p:spPr>
        <p:txBody>
          <a:bodyPr wrap="none" anchor="ctr"/>
          <a:lstStyle/>
          <a:p>
            <a:pPr algn="ctr"/>
            <a:r>
              <a:rPr lang="ja-JP" altLang="en-US" sz="1400" b="1" dirty="0">
                <a:latin typeface="Meiryo UI" panose="020B0604030504040204" pitchFamily="50" charset="-128"/>
                <a:ea typeface="Meiryo UI" panose="020B0604030504040204" pitchFamily="50" charset="-128"/>
              </a:rPr>
              <a:t>連絡先</a:t>
            </a:r>
          </a:p>
        </p:txBody>
      </p:sp>
      <p:sp>
        <p:nvSpPr>
          <p:cNvPr id="23" name="Rectangle 2">
            <a:extLst>
              <a:ext uri="{FF2B5EF4-FFF2-40B4-BE49-F238E27FC236}">
                <a16:creationId xmlns:a16="http://schemas.microsoft.com/office/drawing/2014/main" id="{E95E9C29-4CBF-9DFC-36BD-F6C75BEC7E8A}"/>
              </a:ext>
            </a:extLst>
          </p:cNvPr>
          <p:cNvSpPr>
            <a:spLocks noChangeArrowheads="1"/>
          </p:cNvSpPr>
          <p:nvPr/>
        </p:nvSpPr>
        <p:spPr bwMode="auto">
          <a:xfrm>
            <a:off x="3924122" y="8167354"/>
            <a:ext cx="3334009" cy="219717"/>
          </a:xfrm>
          <a:prstGeom prst="rect">
            <a:avLst/>
          </a:prstGeom>
          <a:solidFill>
            <a:schemeClr val="accent2">
              <a:lumMod val="40000"/>
              <a:lumOff val="60000"/>
            </a:schemeClr>
          </a:solidFill>
          <a:ln>
            <a:solidFill>
              <a:schemeClr val="accent2">
                <a:lumMod val="40000"/>
                <a:lumOff val="60000"/>
              </a:schemeClr>
            </a:solidFill>
          </a:ln>
          <a:effectLst/>
        </p:spPr>
        <p:txBody>
          <a:bodyPr wrap="none" anchor="ctr"/>
          <a:lstStyle/>
          <a:p>
            <a:pPr algn="ctr"/>
            <a:r>
              <a:rPr lang="ja-JP" altLang="en-US" sz="1400" b="1" dirty="0">
                <a:latin typeface="Meiryo UI" panose="020B0604030504040204" pitchFamily="50" charset="-128"/>
                <a:ea typeface="Meiryo UI" panose="020B0604030504040204" pitchFamily="50" charset="-128"/>
              </a:rPr>
              <a:t>会場周辺地図</a:t>
            </a:r>
          </a:p>
        </p:txBody>
      </p:sp>
      <p:sp>
        <p:nvSpPr>
          <p:cNvPr id="30" name="Rectangle 2">
            <a:extLst>
              <a:ext uri="{FF2B5EF4-FFF2-40B4-BE49-F238E27FC236}">
                <a16:creationId xmlns:a16="http://schemas.microsoft.com/office/drawing/2014/main" id="{8053E248-BBF4-B7C7-81AC-16792EB72915}"/>
              </a:ext>
            </a:extLst>
          </p:cNvPr>
          <p:cNvSpPr>
            <a:spLocks noChangeArrowheads="1"/>
          </p:cNvSpPr>
          <p:nvPr/>
        </p:nvSpPr>
        <p:spPr bwMode="auto">
          <a:xfrm>
            <a:off x="320670" y="4413768"/>
            <a:ext cx="6937403" cy="217410"/>
          </a:xfrm>
          <a:prstGeom prst="rect">
            <a:avLst/>
          </a:prstGeom>
          <a:solidFill>
            <a:schemeClr val="accent2">
              <a:lumMod val="40000"/>
              <a:lumOff val="60000"/>
            </a:schemeClr>
          </a:solidFill>
          <a:ln>
            <a:solidFill>
              <a:schemeClr val="accent2">
                <a:lumMod val="40000"/>
                <a:lumOff val="60000"/>
              </a:schemeClr>
            </a:solidFill>
          </a:ln>
          <a:effectLst/>
        </p:spPr>
        <p:txBody>
          <a:bodyPr wrap="none" anchor="ctr"/>
          <a:lstStyle/>
          <a:p>
            <a:pPr algn="ctr"/>
            <a:r>
              <a:rPr lang="ja-JP" altLang="en-US" sz="1400" b="1" dirty="0">
                <a:latin typeface="Meiryo UI" panose="020B0604030504040204" pitchFamily="50" charset="-128"/>
                <a:ea typeface="Meiryo UI" panose="020B0604030504040204" pitchFamily="50" charset="-128"/>
              </a:rPr>
              <a:t>参加申込書</a:t>
            </a:r>
          </a:p>
        </p:txBody>
      </p:sp>
      <p:graphicFrame>
        <p:nvGraphicFramePr>
          <p:cNvPr id="32" name="Group 106">
            <a:extLst>
              <a:ext uri="{FF2B5EF4-FFF2-40B4-BE49-F238E27FC236}">
                <a16:creationId xmlns:a16="http://schemas.microsoft.com/office/drawing/2014/main" id="{3E14647E-A600-8840-33A4-AE24A3753F71}"/>
              </a:ext>
            </a:extLst>
          </p:cNvPr>
          <p:cNvGraphicFramePr>
            <a:graphicFrameLocks noGrp="1"/>
          </p:cNvGraphicFramePr>
          <p:nvPr>
            <p:extLst>
              <p:ext uri="{D42A27DB-BD31-4B8C-83A1-F6EECF244321}">
                <p14:modId xmlns:p14="http://schemas.microsoft.com/office/powerpoint/2010/main" val="3303566078"/>
              </p:ext>
            </p:extLst>
          </p:nvPr>
        </p:nvGraphicFramePr>
        <p:xfrm>
          <a:off x="360772" y="4676399"/>
          <a:ext cx="6880323" cy="959940"/>
        </p:xfrm>
        <a:graphic>
          <a:graphicData uri="http://schemas.openxmlformats.org/drawingml/2006/table">
            <a:tbl>
              <a:tblPr/>
              <a:tblGrid>
                <a:gridCol w="1109556">
                  <a:extLst>
                    <a:ext uri="{9D8B030D-6E8A-4147-A177-3AD203B41FA5}">
                      <a16:colId xmlns:a16="http://schemas.microsoft.com/office/drawing/2014/main" val="20000"/>
                    </a:ext>
                  </a:extLst>
                </a:gridCol>
                <a:gridCol w="2326962">
                  <a:extLst>
                    <a:ext uri="{9D8B030D-6E8A-4147-A177-3AD203B41FA5}">
                      <a16:colId xmlns:a16="http://schemas.microsoft.com/office/drawing/2014/main" val="20001"/>
                    </a:ext>
                  </a:extLst>
                </a:gridCol>
                <a:gridCol w="796847">
                  <a:extLst>
                    <a:ext uri="{9D8B030D-6E8A-4147-A177-3AD203B41FA5}">
                      <a16:colId xmlns:a16="http://schemas.microsoft.com/office/drawing/2014/main" val="20002"/>
                    </a:ext>
                  </a:extLst>
                </a:gridCol>
                <a:gridCol w="2646958">
                  <a:extLst>
                    <a:ext uri="{9D8B030D-6E8A-4147-A177-3AD203B41FA5}">
                      <a16:colId xmlns:a16="http://schemas.microsoft.com/office/drawing/2014/main" val="20003"/>
                    </a:ext>
                  </a:extLst>
                </a:gridCol>
              </a:tblGrid>
              <a:tr h="2919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貴社</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団体名　　</a:t>
                      </a:r>
                    </a:p>
                  </a:txBody>
                  <a:tcPr marL="76655" marR="76655" marT="38343" marB="3834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8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所在地</a:t>
                      </a:r>
                    </a:p>
                  </a:txBody>
                  <a:tcPr marL="76655" marR="76655" marT="38343" marB="3834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endParaRPr kumimoji="1" lang="en-US" altLang="ja-JP" sz="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TEL</a:t>
                      </a:r>
                      <a:endPar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FAX</a:t>
                      </a:r>
                      <a:endPar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76655" marR="76655" marT="38343" marB="383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3" name="Group 106">
            <a:extLst>
              <a:ext uri="{FF2B5EF4-FFF2-40B4-BE49-F238E27FC236}">
                <a16:creationId xmlns:a16="http://schemas.microsoft.com/office/drawing/2014/main" id="{9B574FD1-FC3E-2BC9-AF49-9A5BBCBA02C0}"/>
              </a:ext>
            </a:extLst>
          </p:cNvPr>
          <p:cNvGraphicFramePr>
            <a:graphicFrameLocks noGrp="1"/>
          </p:cNvGraphicFramePr>
          <p:nvPr>
            <p:extLst>
              <p:ext uri="{D42A27DB-BD31-4B8C-83A1-F6EECF244321}">
                <p14:modId xmlns:p14="http://schemas.microsoft.com/office/powerpoint/2010/main" val="4264683627"/>
              </p:ext>
            </p:extLst>
          </p:nvPr>
        </p:nvGraphicFramePr>
        <p:xfrm>
          <a:off x="360772" y="5682742"/>
          <a:ext cx="6880325" cy="655846"/>
        </p:xfrm>
        <a:graphic>
          <a:graphicData uri="http://schemas.openxmlformats.org/drawingml/2006/table">
            <a:tbl>
              <a:tblPr/>
              <a:tblGrid>
                <a:gridCol w="510236">
                  <a:extLst>
                    <a:ext uri="{9D8B030D-6E8A-4147-A177-3AD203B41FA5}">
                      <a16:colId xmlns:a16="http://schemas.microsoft.com/office/drawing/2014/main" val="1486622495"/>
                    </a:ext>
                  </a:extLst>
                </a:gridCol>
                <a:gridCol w="593729">
                  <a:extLst>
                    <a:ext uri="{9D8B030D-6E8A-4147-A177-3AD203B41FA5}">
                      <a16:colId xmlns:a16="http://schemas.microsoft.com/office/drawing/2014/main" val="20000"/>
                    </a:ext>
                  </a:extLst>
                </a:gridCol>
                <a:gridCol w="2327290">
                  <a:extLst>
                    <a:ext uri="{9D8B030D-6E8A-4147-A177-3AD203B41FA5}">
                      <a16:colId xmlns:a16="http://schemas.microsoft.com/office/drawing/2014/main" val="20001"/>
                    </a:ext>
                  </a:extLst>
                </a:gridCol>
                <a:gridCol w="806455">
                  <a:extLst>
                    <a:ext uri="{9D8B030D-6E8A-4147-A177-3AD203B41FA5}">
                      <a16:colId xmlns:a16="http://schemas.microsoft.com/office/drawing/2014/main" val="20002"/>
                    </a:ext>
                  </a:extLst>
                </a:gridCol>
                <a:gridCol w="2642615">
                  <a:extLst>
                    <a:ext uri="{9D8B030D-6E8A-4147-A177-3AD203B41FA5}">
                      <a16:colId xmlns:a16="http://schemas.microsoft.com/office/drawing/2014/main" val="20003"/>
                    </a:ext>
                  </a:extLst>
                </a:gridCol>
              </a:tblGrid>
              <a:tr h="32792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氏　名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所属・役職</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792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E-Mail</a:t>
                      </a: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900" dirty="0">
                          <a:latin typeface="Meiryo UI" panose="020B0604030504040204" pitchFamily="50" charset="-128"/>
                          <a:ea typeface="Meiryo UI" panose="020B0604030504040204" pitchFamily="50" charset="-128"/>
                        </a:rPr>
                        <a:t>PC</a:t>
                      </a:r>
                      <a:r>
                        <a:rPr kumimoji="1" lang="ja-JP" altLang="en-US" sz="900" dirty="0">
                          <a:latin typeface="Meiryo UI" panose="020B0604030504040204" pitchFamily="50" charset="-128"/>
                          <a:ea typeface="Meiryo UI" panose="020B0604030504040204" pitchFamily="50" charset="-128"/>
                        </a:rPr>
                        <a:t>持参の可否</a:t>
                      </a:r>
                      <a:endParaRPr kumimoji="1" lang="en-US" altLang="ja-JP" sz="900" dirty="0">
                        <a:latin typeface="Meiryo UI" panose="020B0604030504040204" pitchFamily="50" charset="-128"/>
                        <a:ea typeface="Meiryo UI" panose="020B0604030504040204" pitchFamily="50" charset="-128"/>
                      </a:endParaRPr>
                    </a:p>
                    <a:p>
                      <a:pPr algn="ct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該当を○で囲む</a:t>
                      </a:r>
                      <a:r>
                        <a:rPr kumimoji="1" lang="en-US" altLang="ja-JP" sz="700" dirty="0">
                          <a:latin typeface="Meiryo UI" panose="020B0604030504040204" pitchFamily="50" charset="-128"/>
                          <a:ea typeface="Meiryo UI" panose="020B0604030504040204" pitchFamily="50" charset="-128"/>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持参できる　・　持参できない</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6684427"/>
                  </a:ext>
                </a:extLst>
              </a:tr>
            </a:tbl>
          </a:graphicData>
        </a:graphic>
      </p:graphicFrame>
      <p:sp>
        <p:nvSpPr>
          <p:cNvPr id="34" name="ホームベース 2">
            <a:extLst>
              <a:ext uri="{FF2B5EF4-FFF2-40B4-BE49-F238E27FC236}">
                <a16:creationId xmlns:a16="http://schemas.microsoft.com/office/drawing/2014/main" id="{FED83BDB-AAFC-A548-2211-145884B0BA50}"/>
              </a:ext>
            </a:extLst>
          </p:cNvPr>
          <p:cNvSpPr/>
          <p:nvPr/>
        </p:nvSpPr>
        <p:spPr>
          <a:xfrm>
            <a:off x="5302229" y="7265601"/>
            <a:ext cx="812961" cy="724895"/>
          </a:xfrm>
          <a:prstGeom prst="homePlate">
            <a:avLst>
              <a:gd name="adj" fmla="val 29181"/>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300" dirty="0">
                <a:solidFill>
                  <a:schemeClr val="bg1"/>
                </a:solidFill>
                <a:latin typeface="Meiryo UI" panose="020B0604030504040204" pitchFamily="50" charset="-128"/>
                <a:ea typeface="Meiryo UI" panose="020B0604030504040204" pitchFamily="50" charset="-128"/>
              </a:rPr>
              <a:t>WEB</a:t>
            </a:r>
          </a:p>
          <a:p>
            <a:r>
              <a:rPr lang="ja-JP" altLang="en-US" sz="1300" dirty="0">
                <a:solidFill>
                  <a:schemeClr val="bg1"/>
                </a:solidFill>
                <a:latin typeface="Meiryo UI" panose="020B0604030504040204" pitchFamily="50" charset="-128"/>
                <a:ea typeface="Meiryo UI" panose="020B0604030504040204" pitchFamily="50" charset="-128"/>
              </a:rPr>
              <a:t>申込書</a:t>
            </a:r>
            <a:endParaRPr lang="en-US" altLang="ja-JP" sz="1300" dirty="0">
              <a:solidFill>
                <a:schemeClr val="bg1"/>
              </a:solidFill>
              <a:latin typeface="Meiryo UI" panose="020B0604030504040204" pitchFamily="50" charset="-128"/>
              <a:ea typeface="Meiryo UI" panose="020B0604030504040204" pitchFamily="50" charset="-128"/>
            </a:endParaRPr>
          </a:p>
          <a:p>
            <a:r>
              <a:rPr kumimoji="1" lang="ja-JP" altLang="en-US" sz="1300" dirty="0">
                <a:solidFill>
                  <a:schemeClr val="bg1"/>
                </a:solidFill>
                <a:latin typeface="Meiryo UI" panose="020B0604030504040204" pitchFamily="50" charset="-128"/>
                <a:ea typeface="Meiryo UI" panose="020B0604030504040204" pitchFamily="50" charset="-128"/>
              </a:rPr>
              <a:t>はｺﾁﾗ</a:t>
            </a:r>
          </a:p>
        </p:txBody>
      </p:sp>
      <p:sp>
        <p:nvSpPr>
          <p:cNvPr id="35" name="テキスト ボックス 34">
            <a:extLst>
              <a:ext uri="{FF2B5EF4-FFF2-40B4-BE49-F238E27FC236}">
                <a16:creationId xmlns:a16="http://schemas.microsoft.com/office/drawing/2014/main" id="{87E6484D-963F-96CB-C24F-4198AFD9276A}"/>
              </a:ext>
            </a:extLst>
          </p:cNvPr>
          <p:cNvSpPr txBox="1"/>
          <p:nvPr/>
        </p:nvSpPr>
        <p:spPr>
          <a:xfrm>
            <a:off x="346071" y="5884624"/>
            <a:ext cx="847055" cy="230832"/>
          </a:xfrm>
          <a:prstGeom prst="rect">
            <a:avLst/>
          </a:prstGeom>
          <a:noFill/>
        </p:spPr>
        <p:txBody>
          <a:bodyPr wrap="square" rtlCol="0">
            <a:spAutoFit/>
          </a:bodyPr>
          <a:lstStyle/>
          <a:p>
            <a:r>
              <a:rPr lang="en-US" altLang="ja-JP" sz="900" b="1" dirty="0">
                <a:latin typeface="Meiryo UI" panose="020B0604030504040204" pitchFamily="50" charset="-128"/>
                <a:ea typeface="Meiryo UI" panose="020B0604030504040204" pitchFamily="50" charset="-128"/>
              </a:rPr>
              <a:t>1</a:t>
            </a:r>
            <a:r>
              <a:rPr lang="ja-JP" altLang="en-US" sz="900" b="1" dirty="0">
                <a:latin typeface="Meiryo UI" panose="020B0604030504040204" pitchFamily="50" charset="-128"/>
                <a:ea typeface="Meiryo UI" panose="020B0604030504040204" pitchFamily="50" charset="-128"/>
              </a:rPr>
              <a:t>人目</a:t>
            </a:r>
            <a:endParaRPr kumimoji="1" lang="ja-JP" altLang="en-US" sz="900" b="1" dirty="0">
              <a:latin typeface="Meiryo UI" panose="020B0604030504040204" pitchFamily="50" charset="-128"/>
              <a:ea typeface="Meiryo UI" panose="020B0604030504040204" pitchFamily="50" charset="-128"/>
            </a:endParaRPr>
          </a:p>
        </p:txBody>
      </p:sp>
      <p:graphicFrame>
        <p:nvGraphicFramePr>
          <p:cNvPr id="36" name="Group 106">
            <a:extLst>
              <a:ext uri="{FF2B5EF4-FFF2-40B4-BE49-F238E27FC236}">
                <a16:creationId xmlns:a16="http://schemas.microsoft.com/office/drawing/2014/main" id="{D775DF52-1479-2BB3-0E10-4503ADECBBF8}"/>
              </a:ext>
            </a:extLst>
          </p:cNvPr>
          <p:cNvGraphicFramePr>
            <a:graphicFrameLocks noGrp="1"/>
          </p:cNvGraphicFramePr>
          <p:nvPr>
            <p:extLst>
              <p:ext uri="{D42A27DB-BD31-4B8C-83A1-F6EECF244321}">
                <p14:modId xmlns:p14="http://schemas.microsoft.com/office/powerpoint/2010/main" val="1146970806"/>
              </p:ext>
            </p:extLst>
          </p:nvPr>
        </p:nvGraphicFramePr>
        <p:xfrm>
          <a:off x="360772" y="6390160"/>
          <a:ext cx="6880326" cy="635236"/>
        </p:xfrm>
        <a:graphic>
          <a:graphicData uri="http://schemas.openxmlformats.org/drawingml/2006/table">
            <a:tbl>
              <a:tblPr/>
              <a:tblGrid>
                <a:gridCol w="511919">
                  <a:extLst>
                    <a:ext uri="{9D8B030D-6E8A-4147-A177-3AD203B41FA5}">
                      <a16:colId xmlns:a16="http://schemas.microsoft.com/office/drawing/2014/main" val="1486622495"/>
                    </a:ext>
                  </a:extLst>
                </a:gridCol>
                <a:gridCol w="593397">
                  <a:extLst>
                    <a:ext uri="{9D8B030D-6E8A-4147-A177-3AD203B41FA5}">
                      <a16:colId xmlns:a16="http://schemas.microsoft.com/office/drawing/2014/main" val="20000"/>
                    </a:ext>
                  </a:extLst>
                </a:gridCol>
                <a:gridCol w="2322726">
                  <a:extLst>
                    <a:ext uri="{9D8B030D-6E8A-4147-A177-3AD203B41FA5}">
                      <a16:colId xmlns:a16="http://schemas.microsoft.com/office/drawing/2014/main" val="20001"/>
                    </a:ext>
                  </a:extLst>
                </a:gridCol>
                <a:gridCol w="822280">
                  <a:extLst>
                    <a:ext uri="{9D8B030D-6E8A-4147-A177-3AD203B41FA5}">
                      <a16:colId xmlns:a16="http://schemas.microsoft.com/office/drawing/2014/main" val="20002"/>
                    </a:ext>
                  </a:extLst>
                </a:gridCol>
                <a:gridCol w="2630004">
                  <a:extLst>
                    <a:ext uri="{9D8B030D-6E8A-4147-A177-3AD203B41FA5}">
                      <a16:colId xmlns:a16="http://schemas.microsoft.com/office/drawing/2014/main" val="20003"/>
                    </a:ext>
                  </a:extLst>
                </a:gridCol>
              </a:tblGrid>
              <a:tr h="31761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氏　名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所属・役職</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61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E-Mail</a:t>
                      </a: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900" dirty="0">
                          <a:latin typeface="Meiryo UI" panose="020B0604030504040204" pitchFamily="50" charset="-128"/>
                          <a:ea typeface="Meiryo UI" panose="020B0604030504040204" pitchFamily="50" charset="-128"/>
                        </a:rPr>
                        <a:t>PC</a:t>
                      </a:r>
                      <a:r>
                        <a:rPr kumimoji="1" lang="ja-JP" altLang="en-US" sz="900" dirty="0">
                          <a:latin typeface="Meiryo UI" panose="020B0604030504040204" pitchFamily="50" charset="-128"/>
                          <a:ea typeface="Meiryo UI" panose="020B0604030504040204" pitchFamily="50" charset="-128"/>
                        </a:rPr>
                        <a:t>持参の可否</a:t>
                      </a:r>
                      <a:endParaRPr kumimoji="1" lang="en-US" altLang="ja-JP" sz="900" dirty="0">
                        <a:latin typeface="Meiryo UI" panose="020B0604030504040204" pitchFamily="50" charset="-128"/>
                        <a:ea typeface="Meiryo UI" panose="020B0604030504040204" pitchFamily="50" charset="-128"/>
                      </a:endParaRPr>
                    </a:p>
                    <a:p>
                      <a:pPr algn="ct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該当を○で囲む</a:t>
                      </a:r>
                      <a:r>
                        <a:rPr kumimoji="1" lang="en-US" altLang="ja-JP" sz="700" dirty="0">
                          <a:latin typeface="Meiryo UI" panose="020B0604030504040204" pitchFamily="50" charset="-128"/>
                          <a:ea typeface="Meiryo UI" panose="020B0604030504040204" pitchFamily="50" charset="-128"/>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ctr"/>
                      <a:r>
                        <a:rPr kumimoji="1" lang="ja-JP" altLang="en-US" sz="900" dirty="0">
                          <a:latin typeface="Meiryo UI" panose="020B0604030504040204" pitchFamily="50" charset="-128"/>
                          <a:ea typeface="Meiryo UI" panose="020B0604030504040204" pitchFamily="50" charset="-128"/>
                        </a:rPr>
                        <a:t>持参できる　・　持参できない</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6684427"/>
                  </a:ext>
                </a:extLst>
              </a:tr>
            </a:tbl>
          </a:graphicData>
        </a:graphic>
      </p:graphicFrame>
      <p:sp>
        <p:nvSpPr>
          <p:cNvPr id="37" name="テキスト ボックス 36">
            <a:extLst>
              <a:ext uri="{FF2B5EF4-FFF2-40B4-BE49-F238E27FC236}">
                <a16:creationId xmlns:a16="http://schemas.microsoft.com/office/drawing/2014/main" id="{9A836A06-34D0-F2FB-D746-823080BA1A2A}"/>
              </a:ext>
            </a:extLst>
          </p:cNvPr>
          <p:cNvSpPr txBox="1"/>
          <p:nvPr/>
        </p:nvSpPr>
        <p:spPr>
          <a:xfrm>
            <a:off x="336325" y="6590750"/>
            <a:ext cx="934281" cy="230832"/>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rPr>
              <a:t>２人目</a:t>
            </a:r>
            <a:endParaRPr kumimoji="1" lang="ja-JP" altLang="en-US" sz="900" b="1" dirty="0">
              <a:latin typeface="Meiryo UI" panose="020B0604030504040204" pitchFamily="50" charset="-128"/>
              <a:ea typeface="Meiryo UI" panose="020B0604030504040204" pitchFamily="50" charset="-128"/>
            </a:endParaRPr>
          </a:p>
        </p:txBody>
      </p:sp>
      <p:sp>
        <p:nvSpPr>
          <p:cNvPr id="38" name="Text Box 5">
            <a:extLst>
              <a:ext uri="{FF2B5EF4-FFF2-40B4-BE49-F238E27FC236}">
                <a16:creationId xmlns:a16="http://schemas.microsoft.com/office/drawing/2014/main" id="{ADAA7F00-8E16-C359-7668-8F96ECCF7D55}"/>
              </a:ext>
            </a:extLst>
          </p:cNvPr>
          <p:cNvSpPr txBox="1">
            <a:spLocks noChangeArrowheads="1"/>
          </p:cNvSpPr>
          <p:nvPr/>
        </p:nvSpPr>
        <p:spPr bwMode="auto">
          <a:xfrm>
            <a:off x="304886" y="7025309"/>
            <a:ext cx="46989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u="sng">
                <a:solidFill>
                  <a:schemeClr val="tx1"/>
                </a:solidFill>
                <a:latin typeface="Times New Roman" pitchFamily="18" charset="0"/>
                <a:ea typeface="ＭＳ Ｐゴシック" charset="-128"/>
              </a:defRPr>
            </a:lvl1pPr>
            <a:lvl2pPr marL="742950" indent="-285750" eaLnBrk="0" hangingPunct="0">
              <a:defRPr kumimoji="1" sz="2400" u="sng">
                <a:solidFill>
                  <a:schemeClr val="tx1"/>
                </a:solidFill>
                <a:latin typeface="Times New Roman" pitchFamily="18" charset="0"/>
                <a:ea typeface="ＭＳ Ｐゴシック" charset="-128"/>
              </a:defRPr>
            </a:lvl2pPr>
            <a:lvl3pPr marL="1143000" indent="-228600" eaLnBrk="0" hangingPunct="0">
              <a:defRPr kumimoji="1" sz="2400" u="sng">
                <a:solidFill>
                  <a:schemeClr val="tx1"/>
                </a:solidFill>
                <a:latin typeface="Times New Roman" pitchFamily="18" charset="0"/>
                <a:ea typeface="ＭＳ Ｐゴシック" charset="-128"/>
              </a:defRPr>
            </a:lvl3pPr>
            <a:lvl4pPr marL="1600200" indent="-228600" eaLnBrk="0" hangingPunct="0">
              <a:defRPr kumimoji="1" sz="2400" u="sng">
                <a:solidFill>
                  <a:schemeClr val="tx1"/>
                </a:solidFill>
                <a:latin typeface="Times New Roman" pitchFamily="18" charset="0"/>
                <a:ea typeface="ＭＳ Ｐゴシック" charset="-128"/>
              </a:defRPr>
            </a:lvl4pPr>
            <a:lvl5pPr marL="2057400" indent="-228600" eaLnBrk="0" hangingPunct="0">
              <a:defRPr kumimoji="1" sz="2400" u="sng">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9pPr>
          </a:lstStyle>
          <a:p>
            <a:pPr eaLnBrk="1" hangingPunct="1"/>
            <a:r>
              <a:rPr lang="en-US" altLang="ja-JP" sz="1000" b="1" u="none" dirty="0">
                <a:latin typeface="Meiryo UI" panose="020B0604030504040204" pitchFamily="50" charset="-128"/>
                <a:ea typeface="Meiryo UI" panose="020B0604030504040204" pitchFamily="50" charset="-128"/>
              </a:rPr>
              <a:t>※WEB</a:t>
            </a:r>
            <a:r>
              <a:rPr lang="ja-JP" altLang="en-US" sz="1000" b="1" u="none" dirty="0">
                <a:latin typeface="Meiryo UI" panose="020B0604030504040204" pitchFamily="50" charset="-128"/>
                <a:ea typeface="Meiryo UI" panose="020B0604030504040204" pitchFamily="50" charset="-128"/>
              </a:rPr>
              <a:t>申込書（</a:t>
            </a:r>
            <a:r>
              <a:rPr lang="en-US" altLang="ja-JP" sz="1000" b="1" u="none" dirty="0">
                <a:latin typeface="Meiryo UI" panose="020B0604030504040204" pitchFamily="50" charset="-128"/>
                <a:ea typeface="Meiryo UI" panose="020B0604030504040204" pitchFamily="50" charset="-128"/>
              </a:rPr>
              <a:t>QR</a:t>
            </a:r>
            <a:r>
              <a:rPr lang="ja-JP" altLang="en-US" sz="1000" b="1" u="none" dirty="0">
                <a:latin typeface="Meiryo UI" panose="020B0604030504040204" pitchFamily="50" charset="-128"/>
                <a:ea typeface="Meiryo UI" panose="020B0604030504040204" pitchFamily="50" charset="-128"/>
              </a:rPr>
              <a:t>コード）でのお申し込み、もしくは、上記の申込書に所定事項を</a:t>
            </a:r>
            <a:endParaRPr lang="en-US" altLang="ja-JP" sz="1000" b="1" u="none" dirty="0">
              <a:latin typeface="Meiryo UI" panose="020B0604030504040204" pitchFamily="50" charset="-128"/>
              <a:ea typeface="Meiryo UI" panose="020B0604030504040204" pitchFamily="50" charset="-128"/>
            </a:endParaRPr>
          </a:p>
          <a:p>
            <a:pPr eaLnBrk="1" hangingPunct="1"/>
            <a:r>
              <a:rPr lang="ja-JP" altLang="en-US" sz="1000" b="1" u="none" dirty="0">
                <a:latin typeface="Meiryo UI" panose="020B0604030504040204" pitchFamily="50" charset="-128"/>
                <a:ea typeface="Meiryo UI" panose="020B0604030504040204" pitchFamily="50" charset="-128"/>
              </a:rPr>
              <a:t>　記載の上、電子メールにてお申し込みください。</a:t>
            </a:r>
            <a:endParaRPr lang="en-US" altLang="ja-JP" sz="1000" b="1" u="none" dirty="0">
              <a:latin typeface="Meiryo UI" panose="020B0604030504040204" pitchFamily="50" charset="-128"/>
              <a:ea typeface="Meiryo UI" panose="020B0604030504040204" pitchFamily="50" charset="-128"/>
            </a:endParaRPr>
          </a:p>
          <a:p>
            <a:pPr eaLnBrk="1" hangingPunct="1"/>
            <a:r>
              <a:rPr lang="en-US" altLang="ja-JP" sz="1000" b="1" u="none" dirty="0">
                <a:latin typeface="Meiryo UI" panose="020B0604030504040204" pitchFamily="50" charset="-128"/>
                <a:ea typeface="Meiryo UI" panose="020B0604030504040204" pitchFamily="50" charset="-128"/>
              </a:rPr>
              <a:t>※</a:t>
            </a:r>
            <a:r>
              <a:rPr lang="ja-JP" altLang="en-US" sz="1000" b="1" u="none" dirty="0">
                <a:latin typeface="Meiryo UI" panose="020B0604030504040204" pitchFamily="50" charset="-128"/>
                <a:ea typeface="Meiryo UI" panose="020B0604030504040204" pitchFamily="50" charset="-128"/>
              </a:rPr>
              <a:t>応募多数の場合は人数調整させていただく可能性がございます。</a:t>
            </a:r>
          </a:p>
        </p:txBody>
      </p:sp>
      <p:sp>
        <p:nvSpPr>
          <p:cNvPr id="40" name="テキスト ボックス 39">
            <a:extLst>
              <a:ext uri="{FF2B5EF4-FFF2-40B4-BE49-F238E27FC236}">
                <a16:creationId xmlns:a16="http://schemas.microsoft.com/office/drawing/2014/main" id="{BBA01BEA-9778-4FDC-4C7B-6E04D239BBC9}"/>
              </a:ext>
            </a:extLst>
          </p:cNvPr>
          <p:cNvSpPr txBox="1"/>
          <p:nvPr/>
        </p:nvSpPr>
        <p:spPr>
          <a:xfrm>
            <a:off x="296487" y="7532908"/>
            <a:ext cx="4698913" cy="605294"/>
          </a:xfrm>
          <a:prstGeom prst="rect">
            <a:avLst/>
          </a:prstGeom>
          <a:noFill/>
        </p:spPr>
        <p:txBody>
          <a:bodyPr wrap="square">
            <a:spAutoFit/>
          </a:bodyPr>
          <a:lstStyle/>
          <a:p>
            <a:pPr>
              <a:lnSpc>
                <a:spcPts val="800"/>
              </a:lnSpc>
              <a:defRPr/>
            </a:pPr>
            <a:r>
              <a:rPr lang="en-US" altLang="ja-JP" sz="700" u="none" dirty="0">
                <a:latin typeface="AR P丸ゴシック体M" pitchFamily="50" charset="-128"/>
                <a:ea typeface="AR P丸ゴシック体M" pitchFamily="50" charset="-128"/>
              </a:rPr>
              <a:t>【</a:t>
            </a:r>
            <a:r>
              <a:rPr lang="ja-JP" altLang="en-US" sz="700" u="none" dirty="0">
                <a:latin typeface="AR P丸ゴシック体M" pitchFamily="50" charset="-128"/>
                <a:ea typeface="AR P丸ゴシック体M" pitchFamily="50" charset="-128"/>
              </a:rPr>
              <a:t>個人情報の取り扱いについて</a:t>
            </a:r>
            <a:r>
              <a:rPr lang="en-US" altLang="ja-JP" sz="700" u="none" dirty="0">
                <a:latin typeface="AR P丸ゴシック体M" pitchFamily="50" charset="-128"/>
                <a:ea typeface="AR P丸ゴシック体M" pitchFamily="50" charset="-128"/>
              </a:rPr>
              <a:t>】</a:t>
            </a:r>
          </a:p>
          <a:p>
            <a:pPr>
              <a:lnSpc>
                <a:spcPts val="800"/>
              </a:lnSpc>
              <a:defRPr/>
            </a:pPr>
            <a:r>
              <a:rPr lang="ja-JP" altLang="en-US" sz="700" u="none" dirty="0">
                <a:latin typeface="AR P丸ゴシック体M" pitchFamily="50" charset="-128"/>
                <a:ea typeface="AR P丸ゴシック体M" pitchFamily="50" charset="-128"/>
              </a:rPr>
              <a:t>　セミナーご応募の際にお伺いする個人情報は、石川県で実施する事業で使用します</a:t>
            </a:r>
            <a:r>
              <a:rPr lang="en-US" altLang="ja-JP" sz="700" u="none" dirty="0">
                <a:latin typeface="AR P丸ゴシック体M" pitchFamily="50" charset="-128"/>
                <a:ea typeface="AR P丸ゴシック体M" pitchFamily="50" charset="-128"/>
              </a:rPr>
              <a:t>(</a:t>
            </a:r>
            <a:r>
              <a:rPr lang="ja-JP" altLang="en-US" sz="700" u="none" dirty="0">
                <a:latin typeface="AR P丸ゴシック体M" pitchFamily="50" charset="-128"/>
                <a:ea typeface="AR P丸ゴシック体M" pitchFamily="50" charset="-128"/>
              </a:rPr>
              <a:t>参加者名簿の作成、</a:t>
            </a:r>
            <a:endParaRPr lang="en-US" altLang="ja-JP" sz="700" u="none" dirty="0">
              <a:latin typeface="AR P丸ゴシック体M" pitchFamily="50" charset="-128"/>
              <a:ea typeface="AR P丸ゴシック体M" pitchFamily="50" charset="-128"/>
            </a:endParaRPr>
          </a:p>
          <a:p>
            <a:pPr>
              <a:lnSpc>
                <a:spcPts val="800"/>
              </a:lnSpc>
              <a:defRPr/>
            </a:pPr>
            <a:r>
              <a:rPr lang="ja-JP" altLang="en-US" sz="700" u="none" dirty="0">
                <a:latin typeface="AR P丸ゴシック体M" pitchFamily="50" charset="-128"/>
                <a:ea typeface="AR P丸ゴシック体M" pitchFamily="50" charset="-128"/>
              </a:rPr>
              <a:t>　セミナー開催に関する連絡及び情報提供等</a:t>
            </a:r>
            <a:r>
              <a:rPr lang="en-US" altLang="ja-JP" sz="700" u="none" dirty="0">
                <a:latin typeface="AR P丸ゴシック体M" pitchFamily="50" charset="-128"/>
                <a:ea typeface="AR P丸ゴシック体M" pitchFamily="50" charset="-128"/>
              </a:rPr>
              <a:t>)</a:t>
            </a:r>
            <a:r>
              <a:rPr lang="ja-JP" altLang="en-US" sz="700" u="none" dirty="0">
                <a:latin typeface="AR P丸ゴシック体M" pitchFamily="50" charset="-128"/>
                <a:ea typeface="AR P丸ゴシック体M" pitchFamily="50" charset="-128"/>
              </a:rPr>
              <a:t>。また、お客様の同意がある場合及び法令等に基づく要請が</a:t>
            </a:r>
            <a:endParaRPr lang="en-US" altLang="ja-JP" sz="700" u="none" dirty="0">
              <a:latin typeface="AR P丸ゴシック体M" pitchFamily="50" charset="-128"/>
              <a:ea typeface="AR P丸ゴシック体M" pitchFamily="50" charset="-128"/>
            </a:endParaRPr>
          </a:p>
          <a:p>
            <a:pPr>
              <a:lnSpc>
                <a:spcPts val="800"/>
              </a:lnSpc>
              <a:defRPr/>
            </a:pPr>
            <a:r>
              <a:rPr lang="ja-JP" altLang="en-US" sz="700" u="none" dirty="0">
                <a:latin typeface="AR P丸ゴシック体M" pitchFamily="50" charset="-128"/>
                <a:ea typeface="AR P丸ゴシック体M" pitchFamily="50" charset="-128"/>
              </a:rPr>
              <a:t>　あった場合を除き、当該個人情報の第三者への提供または開示をいたしません。</a:t>
            </a:r>
            <a:endParaRPr lang="en-US" altLang="ja-JP" sz="700" u="none" dirty="0">
              <a:latin typeface="AR P丸ゴシック体M" pitchFamily="50" charset="-128"/>
              <a:ea typeface="AR P丸ゴシック体M" pitchFamily="50" charset="-128"/>
            </a:endParaRPr>
          </a:p>
          <a:p>
            <a:pPr>
              <a:lnSpc>
                <a:spcPts val="800"/>
              </a:lnSpc>
              <a:defRPr/>
            </a:pPr>
            <a:r>
              <a:rPr lang="ja-JP" altLang="en-US" sz="700" u="none" dirty="0">
                <a:latin typeface="AR P丸ゴシック体M" pitchFamily="50" charset="-128"/>
                <a:ea typeface="AR P丸ゴシック体M" pitchFamily="50" charset="-128"/>
              </a:rPr>
              <a:t>　ご提供いただいた個人情報を正確に処理するように努めます。</a:t>
            </a:r>
          </a:p>
        </p:txBody>
      </p:sp>
      <p:sp>
        <p:nvSpPr>
          <p:cNvPr id="42" name="Text Box 107">
            <a:extLst>
              <a:ext uri="{FF2B5EF4-FFF2-40B4-BE49-F238E27FC236}">
                <a16:creationId xmlns:a16="http://schemas.microsoft.com/office/drawing/2014/main" id="{469EAE75-89BC-DD62-5D62-44FECD72ECB4}"/>
              </a:ext>
            </a:extLst>
          </p:cNvPr>
          <p:cNvSpPr txBox="1">
            <a:spLocks noChangeArrowheads="1"/>
          </p:cNvSpPr>
          <p:nvPr/>
        </p:nvSpPr>
        <p:spPr bwMode="auto">
          <a:xfrm>
            <a:off x="5393267" y="4111255"/>
            <a:ext cx="1864762" cy="261610"/>
          </a:xfrm>
          <a:prstGeom prst="rect">
            <a:avLst/>
          </a:prstGeom>
          <a:solidFill>
            <a:srgbClr val="FF0000">
              <a:alpha val="92941"/>
            </a:srgbClr>
          </a:solidFill>
          <a:ln>
            <a:noFill/>
          </a:ln>
          <a:effectLst/>
        </p:spPr>
        <p:txBody>
          <a:bodyPr wrap="square">
            <a:spAutoFit/>
          </a:bodyPr>
          <a:lstStyle>
            <a:lvl1pPr eaLnBrk="0" hangingPunct="0">
              <a:defRPr kumimoji="1" sz="2400" u="sng">
                <a:solidFill>
                  <a:schemeClr val="tx1"/>
                </a:solidFill>
                <a:latin typeface="Times New Roman" pitchFamily="18" charset="0"/>
                <a:ea typeface="ＭＳ Ｐゴシック" charset="-128"/>
              </a:defRPr>
            </a:lvl1pPr>
            <a:lvl2pPr marL="742950" indent="-285750" eaLnBrk="0" hangingPunct="0">
              <a:defRPr kumimoji="1" sz="2400" u="sng">
                <a:solidFill>
                  <a:schemeClr val="tx1"/>
                </a:solidFill>
                <a:latin typeface="Times New Roman" pitchFamily="18" charset="0"/>
                <a:ea typeface="ＭＳ Ｐゴシック" charset="-128"/>
              </a:defRPr>
            </a:lvl2pPr>
            <a:lvl3pPr marL="1143000" indent="-228600" eaLnBrk="0" hangingPunct="0">
              <a:defRPr kumimoji="1" sz="2400" u="sng">
                <a:solidFill>
                  <a:schemeClr val="tx1"/>
                </a:solidFill>
                <a:latin typeface="Times New Roman" pitchFamily="18" charset="0"/>
                <a:ea typeface="ＭＳ Ｐゴシック" charset="-128"/>
              </a:defRPr>
            </a:lvl3pPr>
            <a:lvl4pPr marL="1600200" indent="-228600" eaLnBrk="0" hangingPunct="0">
              <a:defRPr kumimoji="1" sz="2400" u="sng">
                <a:solidFill>
                  <a:schemeClr val="tx1"/>
                </a:solidFill>
                <a:latin typeface="Times New Roman" pitchFamily="18" charset="0"/>
                <a:ea typeface="ＭＳ Ｐゴシック" charset="-128"/>
              </a:defRPr>
            </a:lvl4pPr>
            <a:lvl5pPr marL="2057400" indent="-228600" eaLnBrk="0" hangingPunct="0">
              <a:defRPr kumimoji="1" sz="2400" u="sng">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u="sng">
                <a:solidFill>
                  <a:schemeClr val="tx1"/>
                </a:solidFill>
                <a:latin typeface="Times New Roman" pitchFamily="18" charset="0"/>
                <a:ea typeface="ＭＳ Ｐゴシック" charset="-128"/>
              </a:defRPr>
            </a:lvl9pPr>
          </a:lstStyle>
          <a:p>
            <a:pPr algn="ctr" eaLnBrk="1" hangingPunct="1"/>
            <a:r>
              <a:rPr lang="ja-JP" altLang="en-US" sz="1100" u="none" dirty="0">
                <a:solidFill>
                  <a:schemeClr val="bg1"/>
                </a:solidFill>
                <a:latin typeface="Meiryo UI" panose="020B0604030504040204" pitchFamily="50" charset="-128"/>
                <a:ea typeface="Meiryo UI" panose="020B0604030504040204" pitchFamily="50" charset="-128"/>
              </a:rPr>
              <a:t>申込締切：８月２８日</a:t>
            </a:r>
            <a:r>
              <a:rPr lang="en-US" altLang="ja-JP" sz="1100" u="none" dirty="0">
                <a:solidFill>
                  <a:schemeClr val="bg1"/>
                </a:solidFill>
                <a:latin typeface="Meiryo UI" panose="020B0604030504040204" pitchFamily="50" charset="-128"/>
                <a:ea typeface="Meiryo UI" panose="020B0604030504040204" pitchFamily="50" charset="-128"/>
              </a:rPr>
              <a:t>(</a:t>
            </a:r>
            <a:r>
              <a:rPr lang="ja-JP" altLang="en-US" sz="1100" u="none" dirty="0">
                <a:solidFill>
                  <a:schemeClr val="bg1"/>
                </a:solidFill>
                <a:latin typeface="Meiryo UI" panose="020B0604030504040204" pitchFamily="50" charset="-128"/>
                <a:ea typeface="Meiryo UI" panose="020B0604030504040204" pitchFamily="50" charset="-128"/>
              </a:rPr>
              <a:t>水</a:t>
            </a:r>
            <a:r>
              <a:rPr lang="en-US" altLang="ja-JP" sz="1100" u="none" dirty="0">
                <a:solidFill>
                  <a:schemeClr val="bg1"/>
                </a:solidFill>
                <a:latin typeface="Meiryo UI" panose="020B0604030504040204" pitchFamily="50" charset="-128"/>
                <a:ea typeface="Meiryo UI" panose="020B0604030504040204" pitchFamily="50" charset="-128"/>
              </a:rPr>
              <a:t>)</a:t>
            </a:r>
            <a:endParaRPr lang="ja-JP" altLang="en-US" sz="1100" u="none" dirty="0">
              <a:solidFill>
                <a:schemeClr val="bg1"/>
              </a:solidFill>
              <a:latin typeface="Meiryo UI" panose="020B0604030504040204" pitchFamily="50" charset="-128"/>
              <a:ea typeface="Meiryo UI" panose="020B0604030504040204" pitchFamily="50" charset="-128"/>
            </a:endParaRPr>
          </a:p>
        </p:txBody>
      </p:sp>
      <p:sp>
        <p:nvSpPr>
          <p:cNvPr id="43" name="楕円 42">
            <a:extLst>
              <a:ext uri="{FF2B5EF4-FFF2-40B4-BE49-F238E27FC236}">
                <a16:creationId xmlns:a16="http://schemas.microsoft.com/office/drawing/2014/main" id="{835F4399-F85B-1E68-7592-304F15519FE7}"/>
              </a:ext>
            </a:extLst>
          </p:cNvPr>
          <p:cNvSpPr/>
          <p:nvPr/>
        </p:nvSpPr>
        <p:spPr>
          <a:xfrm>
            <a:off x="6037570" y="3323683"/>
            <a:ext cx="1148570" cy="66393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1FA383B8-36BD-D1D1-7AFB-19C802A443CE}"/>
              </a:ext>
            </a:extLst>
          </p:cNvPr>
          <p:cNvSpPr txBox="1"/>
          <p:nvPr/>
        </p:nvSpPr>
        <p:spPr>
          <a:xfrm>
            <a:off x="6060089" y="3326942"/>
            <a:ext cx="1114006" cy="584775"/>
          </a:xfrm>
          <a:prstGeom prst="rect">
            <a:avLst/>
          </a:prstGeom>
          <a:noFill/>
        </p:spPr>
        <p:txBody>
          <a:bodyPr wrap="square" rtlCol="0">
            <a:spAutoFit/>
          </a:bodyPr>
          <a:lstStyle/>
          <a:p>
            <a:pPr algn="ctr"/>
            <a:r>
              <a:rPr lang="ja-JP" altLang="en-US" sz="1600" b="1" dirty="0">
                <a:solidFill>
                  <a:srgbClr val="FF0000"/>
                </a:solidFill>
                <a:latin typeface="Meiryo UI" panose="020B0604030504040204" pitchFamily="50" charset="-128"/>
                <a:ea typeface="Meiryo UI" panose="020B0604030504040204" pitchFamily="50" charset="-128"/>
              </a:rPr>
              <a:t>無料</a:t>
            </a:r>
            <a:endParaRPr lang="en-US" altLang="ja-JP" sz="1600" b="1" dirty="0">
              <a:solidFill>
                <a:srgbClr val="FF0000"/>
              </a:solidFill>
              <a:latin typeface="Meiryo UI" panose="020B0604030504040204" pitchFamily="50" charset="-128"/>
              <a:ea typeface="Meiryo UI" panose="020B0604030504040204" pitchFamily="50" charset="-128"/>
            </a:endParaRPr>
          </a:p>
          <a:p>
            <a:pPr algn="ctr"/>
            <a:r>
              <a:rPr kumimoji="1" lang="ja-JP" altLang="en-US" sz="1600" b="1" dirty="0">
                <a:solidFill>
                  <a:srgbClr val="FF0000"/>
                </a:solidFill>
                <a:latin typeface="Meiryo UI" panose="020B0604030504040204" pitchFamily="50" charset="-128"/>
                <a:ea typeface="Meiryo UI" panose="020B0604030504040204" pitchFamily="50" charset="-128"/>
              </a:rPr>
              <a:t>定員</a:t>
            </a:r>
            <a:r>
              <a:rPr kumimoji="1" lang="en-US" altLang="ja-JP" sz="1600" b="1" dirty="0">
                <a:solidFill>
                  <a:srgbClr val="FF0000"/>
                </a:solidFill>
                <a:latin typeface="Meiryo UI" panose="020B0604030504040204" pitchFamily="50" charset="-128"/>
                <a:ea typeface="Meiryo UI" panose="020B0604030504040204" pitchFamily="50" charset="-128"/>
              </a:rPr>
              <a:t>20</a:t>
            </a:r>
            <a:r>
              <a:rPr kumimoji="1" lang="ja-JP" altLang="en-US" sz="1600" b="1" dirty="0">
                <a:solidFill>
                  <a:srgbClr val="FF0000"/>
                </a:solidFill>
                <a:latin typeface="Meiryo UI" panose="020B0604030504040204" pitchFamily="50" charset="-128"/>
                <a:ea typeface="Meiryo UI" panose="020B0604030504040204" pitchFamily="50" charset="-128"/>
              </a:rPr>
              <a:t>名</a:t>
            </a:r>
            <a:endParaRPr kumimoji="1" lang="ja-JP" altLang="en-US" sz="1600" dirty="0">
              <a:solidFill>
                <a:srgbClr val="FF0000"/>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8CA1D4F1-9246-FEC5-730B-FD240A331A2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11970" y="8418136"/>
            <a:ext cx="2942775" cy="1954411"/>
          </a:xfrm>
          <a:prstGeom prst="rect">
            <a:avLst/>
          </a:prstGeom>
        </p:spPr>
      </p:pic>
      <p:grpSp>
        <p:nvGrpSpPr>
          <p:cNvPr id="3" name="グループ化 2">
            <a:extLst>
              <a:ext uri="{FF2B5EF4-FFF2-40B4-BE49-F238E27FC236}">
                <a16:creationId xmlns:a16="http://schemas.microsoft.com/office/drawing/2014/main" id="{7BF66800-7D74-223D-3870-47E2BF9C02B3}"/>
              </a:ext>
            </a:extLst>
          </p:cNvPr>
          <p:cNvGrpSpPr/>
          <p:nvPr/>
        </p:nvGrpSpPr>
        <p:grpSpPr>
          <a:xfrm>
            <a:off x="4227049" y="9143081"/>
            <a:ext cx="1318531" cy="304035"/>
            <a:chOff x="4316798" y="9322169"/>
            <a:chExt cx="1572852" cy="362678"/>
          </a:xfrm>
        </p:grpSpPr>
        <p:cxnSp>
          <p:nvCxnSpPr>
            <p:cNvPr id="7" name="直線コネクタ 6">
              <a:extLst>
                <a:ext uri="{FF2B5EF4-FFF2-40B4-BE49-F238E27FC236}">
                  <a16:creationId xmlns:a16="http://schemas.microsoft.com/office/drawing/2014/main" id="{14728827-AC25-838F-EBA5-2AD723153BF2}"/>
                </a:ext>
              </a:extLst>
            </p:cNvPr>
            <p:cNvCxnSpPr/>
            <p:nvPr/>
          </p:nvCxnSpPr>
          <p:spPr>
            <a:xfrm>
              <a:off x="4316798" y="9331293"/>
              <a:ext cx="124214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正方形/長方形 7">
              <a:extLst>
                <a:ext uri="{FF2B5EF4-FFF2-40B4-BE49-F238E27FC236}">
                  <a16:creationId xmlns:a16="http://schemas.microsoft.com/office/drawing/2014/main" id="{6C644AD0-3BF5-F24B-B042-E2972F1A2BBC}"/>
                </a:ext>
              </a:extLst>
            </p:cNvPr>
            <p:cNvSpPr/>
            <p:nvPr/>
          </p:nvSpPr>
          <p:spPr>
            <a:xfrm>
              <a:off x="5638005" y="9512299"/>
              <a:ext cx="251645" cy="1725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174" b="1" dirty="0">
                <a:solidFill>
                  <a:schemeClr val="bg1"/>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7BB187E6-E161-FFF2-3830-CE85C08634DE}"/>
                </a:ext>
              </a:extLst>
            </p:cNvPr>
            <p:cNvCxnSpPr>
              <a:cxnSpLocks/>
            </p:cNvCxnSpPr>
            <p:nvPr/>
          </p:nvCxnSpPr>
          <p:spPr>
            <a:xfrm>
              <a:off x="5540375" y="9322169"/>
              <a:ext cx="97630" cy="19013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15" name="TextBox 35">
            <a:extLst>
              <a:ext uri="{FF2B5EF4-FFF2-40B4-BE49-F238E27FC236}">
                <a16:creationId xmlns:a16="http://schemas.microsoft.com/office/drawing/2014/main" id="{4CC7719B-E44A-C523-21AD-B8E1121E2545}"/>
              </a:ext>
            </a:extLst>
          </p:cNvPr>
          <p:cNvSpPr txBox="1"/>
          <p:nvPr/>
        </p:nvSpPr>
        <p:spPr>
          <a:xfrm>
            <a:off x="372956" y="1768438"/>
            <a:ext cx="6822580" cy="1277273"/>
          </a:xfrm>
          <a:prstGeom prst="rect">
            <a:avLst/>
          </a:prstGeom>
          <a:noFill/>
          <a:ln>
            <a:noFill/>
          </a:ln>
        </p:spPr>
        <p:txBody>
          <a:bodyPr wrap="square" rtlCol="0">
            <a:spAutoFit/>
          </a:bodyPr>
          <a:lstStyle/>
          <a:p>
            <a:pPr algn="ctr">
              <a:spcAft>
                <a:spcPts val="600"/>
              </a:spcAft>
            </a:pPr>
            <a:r>
              <a:rPr lang="ja-JP" altLang="en-US" b="1" dirty="0">
                <a:solidFill>
                  <a:schemeClr val="accent2"/>
                </a:solidFill>
                <a:latin typeface="Meiryo UI" panose="020B0604030504040204" pitchFamily="50" charset="-128"/>
                <a:ea typeface="Meiryo UI" panose="020B0604030504040204" pitchFamily="50" charset="-128"/>
              </a:rPr>
              <a:t>～　</a:t>
            </a:r>
            <a:r>
              <a:rPr lang="en-US" altLang="ja-JP" b="1" dirty="0">
                <a:solidFill>
                  <a:schemeClr val="accent2"/>
                </a:solidFill>
                <a:latin typeface="Meiryo UI" panose="020B0604030504040204" pitchFamily="50" charset="-128"/>
                <a:ea typeface="Meiryo UI" panose="020B0604030504040204" pitchFamily="50" charset="-128"/>
              </a:rPr>
              <a:t>1</a:t>
            </a:r>
            <a:r>
              <a:rPr lang="ja-JP" altLang="en-US" b="1" dirty="0">
                <a:solidFill>
                  <a:schemeClr val="accent2"/>
                </a:solidFill>
                <a:latin typeface="Meiryo UI" panose="020B0604030504040204" pitchFamily="50" charset="-128"/>
                <a:ea typeface="Meiryo UI" panose="020B0604030504040204" pitchFamily="50" charset="-128"/>
              </a:rPr>
              <a:t>日で学べる「サイバーセキュリティ」　～</a:t>
            </a:r>
            <a:endParaRPr lang="en-US" altLang="ja-JP" b="1" dirty="0">
              <a:solidFill>
                <a:schemeClr val="accent2"/>
              </a:solidFill>
              <a:latin typeface="Meiryo UI" panose="020B0604030504040204" pitchFamily="50" charset="-128"/>
              <a:ea typeface="Meiryo UI" panose="020B0604030504040204" pitchFamily="50" charset="-128"/>
            </a:endParaRPr>
          </a:p>
          <a:p>
            <a:r>
              <a:rPr lang="ja-JP" altLang="en-US" dirty="0">
                <a:solidFill>
                  <a:schemeClr val="accent2"/>
                </a:solidFill>
                <a:latin typeface="Meiryo UI" panose="020B0604030504040204" pitchFamily="50" charset="-128"/>
                <a:ea typeface="Meiryo UI" panose="020B0604030504040204" pitchFamily="50" charset="-128"/>
              </a:rPr>
              <a:t>○高等教育機関の集積を活かしたリスキリング講座（トライアル）を開設。</a:t>
            </a:r>
            <a:endParaRPr lang="en-US" altLang="ja-JP" dirty="0">
              <a:solidFill>
                <a:schemeClr val="accent2"/>
              </a:solidFill>
              <a:latin typeface="Meiryo UI" panose="020B0604030504040204" pitchFamily="50" charset="-128"/>
              <a:ea typeface="Meiryo UI" panose="020B0604030504040204" pitchFamily="50" charset="-128"/>
            </a:endParaRPr>
          </a:p>
          <a:p>
            <a:r>
              <a:rPr lang="ja-JP" altLang="en-US" dirty="0">
                <a:solidFill>
                  <a:schemeClr val="accent2"/>
                </a:solidFill>
                <a:latin typeface="Meiryo UI" panose="020B0604030504040204" pitchFamily="50" charset="-128"/>
                <a:ea typeface="Meiryo UI" panose="020B0604030504040204" pitchFamily="50" charset="-128"/>
              </a:rPr>
              <a:t>○各大学等の講師によるリレー形式の講義で、必要な知識・技術を短期</a:t>
            </a:r>
            <a:endParaRPr lang="en-US" altLang="ja-JP" dirty="0">
              <a:solidFill>
                <a:schemeClr val="accent2"/>
              </a:solidFill>
              <a:latin typeface="Meiryo UI" panose="020B0604030504040204" pitchFamily="50" charset="-128"/>
              <a:ea typeface="Meiryo UI" panose="020B0604030504040204" pitchFamily="50" charset="-128"/>
            </a:endParaRPr>
          </a:p>
          <a:p>
            <a:r>
              <a:rPr lang="ja-JP" altLang="en-US" dirty="0">
                <a:solidFill>
                  <a:schemeClr val="accent2"/>
                </a:solidFill>
                <a:latin typeface="Meiryo UI" panose="020B0604030504040204" pitchFamily="50" charset="-128"/>
                <a:ea typeface="Meiryo UI" panose="020B0604030504040204" pitchFamily="50" charset="-128"/>
              </a:rPr>
              <a:t>　 間で学ぶことができます。</a:t>
            </a:r>
            <a:endParaRPr lang="en-US" altLang="ja-JP" dirty="0">
              <a:solidFill>
                <a:schemeClr val="accent2"/>
              </a:solidFill>
              <a:latin typeface="Meiryo UI" panose="020B0604030504040204" pitchFamily="50" charset="-128"/>
              <a:ea typeface="Meiryo UI" panose="020B0604030504040204" pitchFamily="50" charset="-128"/>
            </a:endParaRPr>
          </a:p>
        </p:txBody>
      </p:sp>
      <p:sp>
        <p:nvSpPr>
          <p:cNvPr id="17" name="TextBox 35">
            <a:extLst>
              <a:ext uri="{FF2B5EF4-FFF2-40B4-BE49-F238E27FC236}">
                <a16:creationId xmlns:a16="http://schemas.microsoft.com/office/drawing/2014/main" id="{11EC8F0D-6C5A-D50D-A3DA-6C2CEDA2297B}"/>
              </a:ext>
            </a:extLst>
          </p:cNvPr>
          <p:cNvSpPr txBox="1"/>
          <p:nvPr/>
        </p:nvSpPr>
        <p:spPr>
          <a:xfrm>
            <a:off x="320670" y="4008329"/>
            <a:ext cx="4907153" cy="259045"/>
          </a:xfrm>
          <a:prstGeom prst="rect">
            <a:avLst/>
          </a:prstGeom>
          <a:noFill/>
          <a:ln>
            <a:noFill/>
          </a:ln>
        </p:spPr>
        <p:txBody>
          <a:bodyPr wrap="square" rtlCol="0">
            <a:spAutoFit/>
          </a:bodyPr>
          <a:lstStyle/>
          <a:p>
            <a:pPr>
              <a:lnSpc>
                <a:spcPts val="1300"/>
              </a:lnSpc>
            </a:pPr>
            <a:r>
              <a:rPr lang="en-US" altLang="ja-JP" sz="1100" dirty="0">
                <a:latin typeface="Meiryo UI" panose="020B0604030504040204" pitchFamily="50" charset="-128"/>
                <a:ea typeface="Meiryo UI" panose="020B0604030504040204" pitchFamily="50" charset="-128"/>
              </a:rPr>
              <a:t>※ </a:t>
            </a:r>
            <a:r>
              <a:rPr lang="ja-JP" altLang="en-US" sz="1100" u="sng" dirty="0">
                <a:latin typeface="Meiryo UI" panose="020B0604030504040204" pitchFamily="50" charset="-128"/>
                <a:ea typeface="Meiryo UI" panose="020B0604030504040204" pitchFamily="50" charset="-128"/>
              </a:rPr>
              <a:t>各自</a:t>
            </a:r>
            <a:r>
              <a:rPr lang="en-US" altLang="ja-JP" sz="1100" u="sng" dirty="0">
                <a:latin typeface="Meiryo UI" panose="020B0604030504040204" pitchFamily="50" charset="-128"/>
                <a:ea typeface="Meiryo UI" panose="020B0604030504040204" pitchFamily="50" charset="-128"/>
              </a:rPr>
              <a:t>PC</a:t>
            </a:r>
            <a:r>
              <a:rPr lang="ja-JP" altLang="en-US" sz="1100" u="sng" dirty="0">
                <a:latin typeface="Meiryo UI" panose="020B0604030504040204" pitchFamily="50" charset="-128"/>
                <a:ea typeface="Meiryo UI" panose="020B0604030504040204" pitchFamily="50" charset="-128"/>
              </a:rPr>
              <a:t>をご持参ください。</a:t>
            </a:r>
            <a:endParaRPr lang="en-US" altLang="ja-JP" sz="1100" u="sng" dirty="0">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2DD34F5E-9346-AFDA-B813-09DB0AB41C79}"/>
              </a:ext>
            </a:extLst>
          </p:cNvPr>
          <p:cNvPicPr>
            <a:picLocks noChangeAspect="1"/>
          </p:cNvPicPr>
          <p:nvPr/>
        </p:nvPicPr>
        <p:blipFill>
          <a:blip r:embed="rId5"/>
          <a:stretch>
            <a:fillRect/>
          </a:stretch>
        </p:blipFill>
        <p:spPr>
          <a:xfrm>
            <a:off x="6147996" y="7146813"/>
            <a:ext cx="978518" cy="978518"/>
          </a:xfrm>
          <a:prstGeom prst="rect">
            <a:avLst/>
          </a:prstGeom>
        </p:spPr>
      </p:pic>
    </p:spTree>
    <p:extLst>
      <p:ext uri="{BB962C8B-B14F-4D97-AF65-F5344CB8AC3E}">
        <p14:creationId xmlns:p14="http://schemas.microsoft.com/office/powerpoint/2010/main" val="369154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372D0C-03AC-9877-8A23-098616575072}"/>
              </a:ext>
            </a:extLst>
          </p:cNvPr>
          <p:cNvSpPr txBox="1"/>
          <p:nvPr/>
        </p:nvSpPr>
        <p:spPr>
          <a:xfrm>
            <a:off x="64767" y="785865"/>
            <a:ext cx="7385349" cy="600164"/>
          </a:xfrm>
          <a:prstGeom prst="rect">
            <a:avLst/>
          </a:prstGeom>
          <a:noFill/>
        </p:spPr>
        <p:txBody>
          <a:bodyPr wrap="square" rtlCol="0">
            <a:spAutoFit/>
          </a:bodyPr>
          <a:lstStyle/>
          <a:p>
            <a:r>
              <a:rPr kumimoji="1" lang="ja-JP" altLang="en-US" sz="1500" b="1" dirty="0">
                <a:solidFill>
                  <a:schemeClr val="accent2">
                    <a:lumMod val="75000"/>
                  </a:schemeClr>
                </a:solidFill>
                <a:latin typeface="Meiryo UI" panose="020B0604030504040204" pitchFamily="50" charset="-128"/>
                <a:ea typeface="Meiryo UI" panose="020B0604030504040204" pitchFamily="50" charset="-128"/>
              </a:rPr>
              <a:t>「本トライアル講座の概要について」</a:t>
            </a:r>
            <a:endParaRPr kumimoji="1" lang="en-US" altLang="ja-JP" sz="1500" b="1" dirty="0">
              <a:solidFill>
                <a:schemeClr val="accent2">
                  <a:lumMod val="75000"/>
                </a:schemeClr>
              </a:solidFill>
              <a:latin typeface="Meiryo UI" panose="020B0604030504040204" pitchFamily="50" charset="-128"/>
              <a:ea typeface="Meiryo UI" panose="020B0604030504040204" pitchFamily="50" charset="-128"/>
            </a:endParaRPr>
          </a:p>
          <a:p>
            <a:endParaRPr kumimoji="1" lang="en-US" altLang="ja-JP" sz="400" b="1" dirty="0">
              <a:solidFill>
                <a:schemeClr val="accent2">
                  <a:lumMod val="75000"/>
                </a:schemeClr>
              </a:solidFill>
              <a:latin typeface="Meiryo UI" panose="020B0604030504040204" pitchFamily="50" charset="-128"/>
              <a:ea typeface="Meiryo UI" panose="020B0604030504040204" pitchFamily="50" charset="-128"/>
            </a:endParaRPr>
          </a:p>
          <a:p>
            <a:r>
              <a:rPr kumimoji="1" lang="ja-JP" altLang="en-US" sz="1400" b="1" dirty="0">
                <a:solidFill>
                  <a:schemeClr val="accent2">
                    <a:lumMod val="75000"/>
                  </a:schemeClr>
                </a:solidFill>
                <a:latin typeface="Meiryo UI" panose="020B0604030504040204" pitchFamily="50" charset="-128"/>
                <a:ea typeface="Meiryo UI" panose="020B0604030504040204" pitchFamily="50" charset="-128"/>
              </a:rPr>
              <a:t>　　　　　　　　　　　　　　　　</a:t>
            </a:r>
            <a:r>
              <a:rPr kumimoji="1" lang="ja-JP" altLang="en-US" sz="1300" b="1" dirty="0">
                <a:solidFill>
                  <a:schemeClr val="accent2">
                    <a:lumMod val="75000"/>
                  </a:schemeClr>
                </a:solidFill>
                <a:latin typeface="Meiryo UI" panose="020B0604030504040204" pitchFamily="50" charset="-128"/>
                <a:ea typeface="Meiryo UI" panose="020B0604030504040204" pitchFamily="50" charset="-128"/>
              </a:rPr>
              <a:t>北陸</a:t>
            </a:r>
            <a:r>
              <a:rPr kumimoji="1" lang="ja-JP" altLang="en-US" sz="1200" b="1" dirty="0">
                <a:solidFill>
                  <a:schemeClr val="accent2">
                    <a:lumMod val="75000"/>
                  </a:schemeClr>
                </a:solidFill>
                <a:latin typeface="Meiryo UI" panose="020B0604030504040204" pitchFamily="50" charset="-128"/>
                <a:ea typeface="Meiryo UI" panose="020B0604030504040204" pitchFamily="50" charset="-128"/>
              </a:rPr>
              <a:t>先端</a:t>
            </a:r>
            <a:r>
              <a:rPr kumimoji="1" lang="ja-JP" altLang="en-US" sz="1300" b="1" dirty="0">
                <a:solidFill>
                  <a:schemeClr val="accent2">
                    <a:lumMod val="75000"/>
                  </a:schemeClr>
                </a:solidFill>
                <a:latin typeface="Meiryo UI" panose="020B0604030504040204" pitchFamily="50" charset="-128"/>
                <a:ea typeface="Meiryo UI" panose="020B0604030504040204" pitchFamily="50" charset="-128"/>
              </a:rPr>
              <a:t>科学技術大学院大学　副学長　教授　丹　康雄　氏</a:t>
            </a:r>
            <a:endParaRPr kumimoji="1" lang="en-US" altLang="ja-JP" sz="1300" b="1" dirty="0">
              <a:solidFill>
                <a:schemeClr val="accent2">
                  <a:lumMod val="75000"/>
                </a:schemeClr>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799EE902-5181-04E5-FC2C-1E6AA00B14BB}"/>
              </a:ext>
            </a:extLst>
          </p:cNvPr>
          <p:cNvSpPr/>
          <p:nvPr/>
        </p:nvSpPr>
        <p:spPr>
          <a:xfrm>
            <a:off x="109558" y="482130"/>
            <a:ext cx="7340558" cy="29242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solidFill>
                  <a:schemeClr val="bg1"/>
                </a:solidFill>
                <a:latin typeface="Meiryo UI" panose="020B0604030504040204" pitchFamily="50" charset="-128"/>
                <a:ea typeface="Meiryo UI" panose="020B0604030504040204" pitchFamily="50" charset="-128"/>
              </a:rPr>
              <a:t>オープニング・説明　　　　　　　　　　　　　　　　　　　　　　　　　　　　　９：００～９：１０</a:t>
            </a:r>
          </a:p>
        </p:txBody>
      </p:sp>
      <p:sp>
        <p:nvSpPr>
          <p:cNvPr id="4" name="正方形/長方形 3">
            <a:extLst>
              <a:ext uri="{FF2B5EF4-FFF2-40B4-BE49-F238E27FC236}">
                <a16:creationId xmlns:a16="http://schemas.microsoft.com/office/drawing/2014/main" id="{219CCC79-B868-6124-70B0-E9E5F43681D2}"/>
              </a:ext>
            </a:extLst>
          </p:cNvPr>
          <p:cNvSpPr/>
          <p:nvPr/>
        </p:nvSpPr>
        <p:spPr>
          <a:xfrm>
            <a:off x="92173" y="2015456"/>
            <a:ext cx="7357943" cy="2924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第１時限　　　　　　　　　　　　　　　　　　　　　　　　　　　　　　　　　９：１０～１０：４０</a:t>
            </a:r>
          </a:p>
        </p:txBody>
      </p:sp>
      <p:sp>
        <p:nvSpPr>
          <p:cNvPr id="7" name="テキスト ボックス 6">
            <a:extLst>
              <a:ext uri="{FF2B5EF4-FFF2-40B4-BE49-F238E27FC236}">
                <a16:creationId xmlns:a16="http://schemas.microsoft.com/office/drawing/2014/main" id="{9D5E2196-426B-BD41-1151-01C2DA085152}"/>
              </a:ext>
            </a:extLst>
          </p:cNvPr>
          <p:cNvSpPr txBox="1"/>
          <p:nvPr/>
        </p:nvSpPr>
        <p:spPr>
          <a:xfrm>
            <a:off x="0" y="10422770"/>
            <a:ext cx="7559675" cy="258532"/>
          </a:xfrm>
          <a:prstGeom prst="rect">
            <a:avLst/>
          </a:prstGeom>
          <a:solidFill>
            <a:schemeClr val="accent2">
              <a:lumMod val="75000"/>
            </a:schemeClr>
          </a:solidFill>
        </p:spPr>
        <p:txBody>
          <a:bodyPr wrap="square" rtlCol="0">
            <a:spAutoFit/>
          </a:bodyPr>
          <a:lstStyle/>
          <a:p>
            <a:pPr algn="ctr">
              <a:lnSpc>
                <a:spcPct val="90000"/>
              </a:lnSpc>
            </a:pPr>
            <a:r>
              <a:rPr lang="ja-JP" altLang="en-US" sz="1200" b="1" dirty="0">
                <a:solidFill>
                  <a:schemeClr val="bg1"/>
                </a:solidFill>
                <a:latin typeface="Meiryo UI" panose="020B0604030504040204" pitchFamily="50" charset="-128"/>
                <a:ea typeface="Meiryo UI" panose="020B0604030504040204" pitchFamily="50" charset="-128"/>
              </a:rPr>
              <a:t>主催：石川県</a:t>
            </a:r>
            <a:r>
              <a:rPr lang="ja-JP" altLang="en-US" sz="1000" dirty="0">
                <a:solidFill>
                  <a:schemeClr val="bg1"/>
                </a:solidFill>
                <a:latin typeface="Meiryo UI" panose="020B0604030504040204" pitchFamily="50" charset="-128"/>
                <a:ea typeface="Meiryo UI" panose="020B0604030504040204" pitchFamily="50" charset="-128"/>
              </a:rPr>
              <a:t>（文部科学省 令和５年度「地域ニーズに応える産学官連携を通じたリカレント教育プラットフォーム構築支援事業」）</a:t>
            </a:r>
            <a:endParaRPr lang="en-US" altLang="ja-JP" sz="1000" dirty="0">
              <a:solidFill>
                <a:schemeClr val="bg1"/>
              </a:solidFill>
              <a:latin typeface="Meiryo UI" panose="020B0604030504040204" pitchFamily="50" charset="-128"/>
              <a:ea typeface="Meiryo UI" panose="020B0604030504040204" pitchFamily="50" charset="-128"/>
            </a:endParaRPr>
          </a:p>
        </p:txBody>
      </p:sp>
      <p:sp>
        <p:nvSpPr>
          <p:cNvPr id="8" name="ホームベース 49">
            <a:extLst>
              <a:ext uri="{FF2B5EF4-FFF2-40B4-BE49-F238E27FC236}">
                <a16:creationId xmlns:a16="http://schemas.microsoft.com/office/drawing/2014/main" id="{495B4FA1-7F29-3D4E-446F-BD6357C1B7C9}"/>
              </a:ext>
            </a:extLst>
          </p:cNvPr>
          <p:cNvSpPr/>
          <p:nvPr/>
        </p:nvSpPr>
        <p:spPr>
          <a:xfrm>
            <a:off x="15756" y="30384"/>
            <a:ext cx="1279644" cy="381148"/>
          </a:xfrm>
          <a:prstGeom prst="homePlate">
            <a:avLst>
              <a:gd name="adj" fmla="val 2712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lstStyle/>
          <a:p>
            <a:pPr algn="dist" defTabSz="451069">
              <a:lnSpc>
                <a:spcPct val="130000"/>
              </a:lnSpc>
              <a:defRPr/>
            </a:pPr>
            <a:r>
              <a:rPr lang="ja-JP" altLang="en-US" sz="1500" b="1" dirty="0">
                <a:solidFill>
                  <a:prstClr val="white"/>
                </a:solidFill>
                <a:latin typeface="Meiryo UI" panose="020B0604030504040204" pitchFamily="50" charset="-128"/>
                <a:ea typeface="Meiryo UI" panose="020B0604030504040204" pitchFamily="50" charset="-128"/>
              </a:rPr>
              <a:t> カリキュラム   </a:t>
            </a:r>
          </a:p>
        </p:txBody>
      </p:sp>
      <p:sp>
        <p:nvSpPr>
          <p:cNvPr id="14" name="テキスト ボックス 13">
            <a:extLst>
              <a:ext uri="{FF2B5EF4-FFF2-40B4-BE49-F238E27FC236}">
                <a16:creationId xmlns:a16="http://schemas.microsoft.com/office/drawing/2014/main" id="{07137EBC-A9A0-F112-EC7E-C262B030A1F9}"/>
              </a:ext>
            </a:extLst>
          </p:cNvPr>
          <p:cNvSpPr txBox="1"/>
          <p:nvPr/>
        </p:nvSpPr>
        <p:spPr>
          <a:xfrm>
            <a:off x="107100" y="2304348"/>
            <a:ext cx="7385349" cy="1795363"/>
          </a:xfrm>
          <a:prstGeom prst="rect">
            <a:avLst/>
          </a:prstGeom>
          <a:noFill/>
        </p:spPr>
        <p:txBody>
          <a:bodyPr wrap="square" rtlCol="0">
            <a:spAutoFit/>
          </a:bodyPr>
          <a:lstStyle/>
          <a:p>
            <a:r>
              <a:rPr kumimoji="1" lang="ja-JP" altLang="en-US" sz="1500" b="1" dirty="0">
                <a:solidFill>
                  <a:schemeClr val="accent2">
                    <a:lumMod val="75000"/>
                  </a:schemeClr>
                </a:solidFill>
                <a:latin typeface="Meiryo UI" panose="020B0604030504040204" pitchFamily="50" charset="-128"/>
                <a:ea typeface="Meiryo UI" panose="020B0604030504040204" pitchFamily="50" charset="-128"/>
              </a:rPr>
              <a:t>「</a:t>
            </a:r>
            <a:r>
              <a:rPr kumimoji="1" lang="en-US" altLang="ja-JP" sz="1500" b="1" dirty="0">
                <a:solidFill>
                  <a:schemeClr val="accent2">
                    <a:lumMod val="75000"/>
                  </a:schemeClr>
                </a:solidFill>
                <a:latin typeface="Meiryo UI" panose="020B0604030504040204" pitchFamily="50" charset="-128"/>
                <a:ea typeface="Meiryo UI" panose="020B0604030504040204" pitchFamily="50" charset="-128"/>
              </a:rPr>
              <a:t>TCP/IP</a:t>
            </a:r>
            <a:r>
              <a:rPr kumimoji="1" lang="ja-JP" altLang="en-US" sz="1500" b="1" dirty="0">
                <a:solidFill>
                  <a:schemeClr val="accent2">
                    <a:lumMod val="75000"/>
                  </a:schemeClr>
                </a:solidFill>
                <a:latin typeface="Meiryo UI" panose="020B0604030504040204" pitchFamily="50" charset="-128"/>
                <a:ea typeface="Meiryo UI" panose="020B0604030504040204" pitchFamily="50" charset="-128"/>
              </a:rPr>
              <a:t>ネットワークとセキュリティ」</a:t>
            </a:r>
            <a:endParaRPr kumimoji="1" lang="en-US" altLang="ja-JP" sz="1500" b="1" dirty="0">
              <a:solidFill>
                <a:schemeClr val="accent2">
                  <a:lumMod val="75000"/>
                </a:schemeClr>
              </a:solidFill>
              <a:latin typeface="Meiryo UI" panose="020B0604030504040204" pitchFamily="50" charset="-128"/>
              <a:ea typeface="Meiryo UI" panose="020B0604030504040204" pitchFamily="50" charset="-128"/>
            </a:endParaRPr>
          </a:p>
          <a:p>
            <a:r>
              <a:rPr kumimoji="1" lang="ja-JP" altLang="en-US" sz="1150" b="1" dirty="0">
                <a:solidFill>
                  <a:schemeClr val="accent2">
                    <a:lumMod val="75000"/>
                  </a:schemeClr>
                </a:solidFill>
                <a:latin typeface="Meiryo UI" panose="020B0604030504040204" pitchFamily="50" charset="-128"/>
                <a:ea typeface="Meiryo UI" panose="020B0604030504040204" pitchFamily="50" charset="-128"/>
              </a:rPr>
              <a:t>～ 社内ネットワークを守る！</a:t>
            </a:r>
            <a:r>
              <a:rPr kumimoji="1" lang="en-US" altLang="ja-JP" sz="1150" b="1" dirty="0">
                <a:solidFill>
                  <a:schemeClr val="accent2">
                    <a:lumMod val="75000"/>
                  </a:schemeClr>
                </a:solidFill>
                <a:latin typeface="Meiryo UI" panose="020B0604030504040204" pitchFamily="50" charset="-128"/>
                <a:ea typeface="Meiryo UI" panose="020B0604030504040204" pitchFamily="50" charset="-128"/>
              </a:rPr>
              <a:t>TCP/IP</a:t>
            </a:r>
            <a:r>
              <a:rPr kumimoji="1" lang="ja-JP" altLang="en-US" sz="1150" b="1" dirty="0">
                <a:solidFill>
                  <a:schemeClr val="accent2">
                    <a:lumMod val="75000"/>
                  </a:schemeClr>
                </a:solidFill>
                <a:latin typeface="Meiryo UI" panose="020B0604030504040204" pitchFamily="50" charset="-128"/>
                <a:ea typeface="Meiryo UI" panose="020B0604030504040204" pitchFamily="50" charset="-128"/>
              </a:rPr>
              <a:t>の基礎から学ぶセキュリティ対策 ～</a:t>
            </a:r>
            <a:endParaRPr kumimoji="1" lang="en-US" altLang="ja-JP" sz="1150" b="1" dirty="0">
              <a:solidFill>
                <a:schemeClr val="accent2">
                  <a:lumMod val="75000"/>
                </a:schemeClr>
              </a:solidFill>
              <a:latin typeface="Meiryo UI" panose="020B0604030504040204" pitchFamily="50" charset="-128"/>
              <a:ea typeface="Meiryo UI" panose="020B0604030504040204" pitchFamily="50" charset="-128"/>
            </a:endParaRPr>
          </a:p>
          <a:p>
            <a:endParaRPr kumimoji="1" lang="en-US" altLang="ja-JP" sz="400" b="1" dirty="0">
              <a:solidFill>
                <a:schemeClr val="accent2">
                  <a:lumMod val="75000"/>
                </a:schemeClr>
              </a:solidFill>
              <a:latin typeface="Meiryo UI" panose="020B0604030504040204" pitchFamily="50" charset="-128"/>
              <a:ea typeface="Meiryo UI" panose="020B0604030504040204" pitchFamily="50" charset="-128"/>
            </a:endParaRPr>
          </a:p>
          <a:p>
            <a:r>
              <a:rPr kumimoji="1" lang="ja-JP" altLang="en-US" sz="1300" b="1" dirty="0">
                <a:solidFill>
                  <a:schemeClr val="accent2">
                    <a:lumMod val="75000"/>
                  </a:schemeClr>
                </a:solidFill>
                <a:latin typeface="Meiryo UI" panose="020B0604030504040204" pitchFamily="50" charset="-128"/>
                <a:ea typeface="Meiryo UI" panose="020B0604030504040204" pitchFamily="50" charset="-128"/>
              </a:rPr>
              <a:t>　　　　　　　　　　　　　　　　　　　　 　　金沢学院大学　教授　ゴータム　ビスヌ・プラサド　氏</a:t>
            </a:r>
            <a:endParaRPr kumimoji="1" lang="en-US" altLang="ja-JP" sz="1300" b="1" dirty="0">
              <a:solidFill>
                <a:schemeClr val="accent2">
                  <a:lumMod val="75000"/>
                </a:schemeClr>
              </a:solidFill>
              <a:latin typeface="Meiryo UI" panose="020B0604030504040204" pitchFamily="50" charset="-128"/>
              <a:ea typeface="Meiryo UI" panose="020B0604030504040204" pitchFamily="50" charset="-128"/>
            </a:endParaRPr>
          </a:p>
          <a:p>
            <a:r>
              <a:rPr kumimoji="1" lang="ja-JP" altLang="en-US" sz="1300" b="1" dirty="0">
                <a:latin typeface="Meiryo UI" panose="020B0604030504040204" pitchFamily="50" charset="-128"/>
                <a:ea typeface="Meiryo UI" panose="020B0604030504040204" pitchFamily="50" charset="-128"/>
              </a:rPr>
              <a:t>＜講義シラバス＞</a:t>
            </a:r>
            <a:endParaRPr kumimoji="1" lang="en-US" altLang="ja-JP" sz="1300" b="1" dirty="0">
              <a:latin typeface="Meiryo UI" panose="020B0604030504040204" pitchFamily="50" charset="-128"/>
              <a:ea typeface="Meiryo UI" panose="020B0604030504040204" pitchFamily="50" charset="-128"/>
            </a:endParaRPr>
          </a:p>
          <a:p>
            <a:pPr>
              <a:lnSpc>
                <a:spcPts val="1300"/>
              </a:lnSpc>
            </a:pPr>
            <a:r>
              <a:rPr kumimoji="1" lang="ja-JP" altLang="en-US" sz="1100" dirty="0">
                <a:latin typeface="Meiryo UI" panose="020B0604030504040204" pitchFamily="50" charset="-128"/>
                <a:ea typeface="Meiryo UI" panose="020B0604030504040204" pitchFamily="50" charset="-128"/>
              </a:rPr>
              <a:t>　情報セキュリティやネットワークセキュリティは、現代の企業や組織の運営において不可欠な技術です。情報</a:t>
            </a:r>
            <a:br>
              <a:rPr kumimoji="1" lang="ja-JP" altLang="en-US"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セキュリティを強化するためには、それを支える情報ネットワークの理解が必要不可欠です。本講義では、</a:t>
            </a:r>
            <a:r>
              <a:rPr kumimoji="1" lang="ja-JP" altLang="en-US" sz="1100" u="sng" dirty="0">
                <a:latin typeface="Meiryo UI" panose="020B0604030504040204" pitchFamily="50" charset="-128"/>
                <a:ea typeface="Meiryo UI" panose="020B0604030504040204" pitchFamily="50" charset="-128"/>
              </a:rPr>
              <a:t>情報</a:t>
            </a:r>
          </a:p>
          <a:p>
            <a:pPr>
              <a:lnSpc>
                <a:spcPts val="1300"/>
              </a:lnSpc>
            </a:pPr>
            <a:r>
              <a:rPr kumimoji="1" lang="ja-JP" altLang="en-US" sz="1100" u="sng" dirty="0">
                <a:latin typeface="Meiryo UI" panose="020B0604030504040204" pitchFamily="50" charset="-128"/>
                <a:ea typeface="Meiryo UI" panose="020B0604030504040204" pitchFamily="50" charset="-128"/>
              </a:rPr>
              <a:t>セキュリティの観点から</a:t>
            </a:r>
            <a:r>
              <a:rPr kumimoji="1" lang="en-US" altLang="ja-JP" sz="1100" u="sng" dirty="0">
                <a:latin typeface="Meiryo UI" panose="020B0604030504040204" pitchFamily="50" charset="-128"/>
                <a:ea typeface="Meiryo UI" panose="020B0604030504040204" pitchFamily="50" charset="-128"/>
              </a:rPr>
              <a:t>TCP/IP</a:t>
            </a:r>
            <a:r>
              <a:rPr kumimoji="1" lang="ja-JP" altLang="en-US" sz="1100" u="sng" dirty="0">
                <a:latin typeface="Meiryo UI" panose="020B0604030504040204" pitchFamily="50" charset="-128"/>
                <a:ea typeface="Meiryo UI" panose="020B0604030504040204" pitchFamily="50" charset="-128"/>
              </a:rPr>
              <a:t>の階層モデルを基にしたネットワークと、各階層で動作するプロトコルの概要を</a:t>
            </a:r>
            <a:endParaRPr kumimoji="1" lang="en-US" altLang="ja-JP" sz="1100" u="sng" dirty="0">
              <a:latin typeface="Meiryo UI" panose="020B0604030504040204" pitchFamily="50" charset="-128"/>
              <a:ea typeface="Meiryo UI" panose="020B0604030504040204" pitchFamily="50" charset="-128"/>
            </a:endParaRPr>
          </a:p>
          <a:p>
            <a:pPr>
              <a:lnSpc>
                <a:spcPts val="1300"/>
              </a:lnSpc>
            </a:pPr>
            <a:r>
              <a:rPr kumimoji="1" lang="ja-JP" altLang="en-US" sz="1100" u="sng" dirty="0">
                <a:latin typeface="Meiryo UI" panose="020B0604030504040204" pitchFamily="50" charset="-128"/>
                <a:ea typeface="Meiryo UI" panose="020B0604030504040204" pitchFamily="50" charset="-128"/>
              </a:rPr>
              <a:t>紹介</a:t>
            </a:r>
            <a:r>
              <a:rPr kumimoji="1" lang="ja-JP" altLang="en-US" sz="1100" dirty="0">
                <a:latin typeface="Meiryo UI" panose="020B0604030504040204" pitchFamily="50" charset="-128"/>
                <a:ea typeface="Meiryo UI" panose="020B0604030504040204" pitchFamily="50" charset="-128"/>
              </a:rPr>
              <a:t>します。さらに、階層ごとのセキュリティ対策の実例やベストプラクティスについても時間のある限り取り上げます。</a:t>
            </a:r>
          </a:p>
          <a:p>
            <a:pPr>
              <a:lnSpc>
                <a:spcPts val="1300"/>
              </a:lnSpc>
            </a:pPr>
            <a:endParaRPr kumimoji="1" lang="en-US" altLang="ja-JP" sz="1100" b="1"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2FB83F9-6F74-7292-D2B5-8550C2C2DB70}"/>
              </a:ext>
            </a:extLst>
          </p:cNvPr>
          <p:cNvSpPr/>
          <p:nvPr/>
        </p:nvSpPr>
        <p:spPr>
          <a:xfrm>
            <a:off x="92173" y="4035037"/>
            <a:ext cx="7357943" cy="2924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第２時限　　　　　　　　　　　　　　　　　　　　　　　　　　　　　　　　１０：５０～１２：２０</a:t>
            </a:r>
          </a:p>
        </p:txBody>
      </p:sp>
      <p:sp>
        <p:nvSpPr>
          <p:cNvPr id="17" name="正方形/長方形 16">
            <a:extLst>
              <a:ext uri="{FF2B5EF4-FFF2-40B4-BE49-F238E27FC236}">
                <a16:creationId xmlns:a16="http://schemas.microsoft.com/office/drawing/2014/main" id="{4765DD52-BD95-C5FF-32BB-6EF4871D0DFA}"/>
              </a:ext>
            </a:extLst>
          </p:cNvPr>
          <p:cNvSpPr/>
          <p:nvPr/>
        </p:nvSpPr>
        <p:spPr>
          <a:xfrm>
            <a:off x="89715" y="5952765"/>
            <a:ext cx="7357943" cy="2924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 第３時限　　　　　　　　　　　　　　　　　　　　　　　　　　　　　　　　１３：３０～１５：００</a:t>
            </a:r>
          </a:p>
        </p:txBody>
      </p:sp>
      <p:sp>
        <p:nvSpPr>
          <p:cNvPr id="18" name="テキスト ボックス 17">
            <a:extLst>
              <a:ext uri="{FF2B5EF4-FFF2-40B4-BE49-F238E27FC236}">
                <a16:creationId xmlns:a16="http://schemas.microsoft.com/office/drawing/2014/main" id="{AC380F03-B1AC-0DA3-9FFB-4517B2BF0EF3}"/>
              </a:ext>
            </a:extLst>
          </p:cNvPr>
          <p:cNvSpPr txBox="1"/>
          <p:nvPr/>
        </p:nvSpPr>
        <p:spPr>
          <a:xfrm>
            <a:off x="107101" y="6296198"/>
            <a:ext cx="6142560" cy="1462580"/>
          </a:xfrm>
          <a:prstGeom prst="rect">
            <a:avLst/>
          </a:prstGeom>
          <a:noFill/>
        </p:spPr>
        <p:txBody>
          <a:bodyPr wrap="square" rtlCol="0">
            <a:spAutoFit/>
          </a:bodyPr>
          <a:lstStyle/>
          <a:p>
            <a:r>
              <a:rPr kumimoji="1" lang="ja-JP" altLang="en-US" sz="1500" b="1" dirty="0">
                <a:solidFill>
                  <a:schemeClr val="accent2">
                    <a:lumMod val="75000"/>
                  </a:schemeClr>
                </a:solidFill>
                <a:latin typeface="Meiryo UI" panose="020B0604030504040204" pitchFamily="50" charset="-128"/>
                <a:ea typeface="Meiryo UI" panose="020B0604030504040204" pitchFamily="50" charset="-128"/>
              </a:rPr>
              <a:t>「サイバーセキュリティってなに？」</a:t>
            </a:r>
            <a:endParaRPr kumimoji="1" lang="en-US" altLang="ja-JP" sz="1500" b="1" dirty="0">
              <a:solidFill>
                <a:schemeClr val="accent2">
                  <a:lumMod val="75000"/>
                </a:schemeClr>
              </a:solidFill>
              <a:latin typeface="Meiryo UI" panose="020B0604030504040204" pitchFamily="50" charset="-128"/>
              <a:ea typeface="Meiryo UI" panose="020B0604030504040204" pitchFamily="50" charset="-128"/>
            </a:endParaRPr>
          </a:p>
          <a:p>
            <a:r>
              <a:rPr kumimoji="1" lang="ja-JP" altLang="en-US" sz="1154" b="1" dirty="0">
                <a:solidFill>
                  <a:schemeClr val="accent2">
                    <a:lumMod val="75000"/>
                  </a:schemeClr>
                </a:solidFill>
                <a:latin typeface="Meiryo UI" panose="020B0604030504040204" pitchFamily="50" charset="-128"/>
                <a:ea typeface="Meiryo UI" panose="020B0604030504040204" pitchFamily="50" charset="-128"/>
              </a:rPr>
              <a:t>～基本から学ぶ！サイバーセキュリティの必須知識～</a:t>
            </a:r>
            <a:endParaRPr kumimoji="1" lang="en-US" altLang="ja-JP" sz="1154" b="1" dirty="0">
              <a:solidFill>
                <a:schemeClr val="accent2">
                  <a:lumMod val="75000"/>
                </a:schemeClr>
              </a:solidFill>
              <a:latin typeface="Meiryo UI" panose="020B0604030504040204" pitchFamily="50" charset="-128"/>
              <a:ea typeface="Meiryo UI" panose="020B0604030504040204" pitchFamily="50" charset="-128"/>
            </a:endParaRPr>
          </a:p>
          <a:p>
            <a:endParaRPr kumimoji="1" lang="en-US" altLang="ja-JP" sz="400" b="1" dirty="0">
              <a:solidFill>
                <a:schemeClr val="accent2">
                  <a:lumMod val="75000"/>
                </a:schemeClr>
              </a:solidFill>
              <a:latin typeface="Meiryo UI" panose="020B0604030504040204" pitchFamily="50" charset="-128"/>
              <a:ea typeface="Meiryo UI" panose="020B0604030504040204" pitchFamily="50" charset="-128"/>
            </a:endParaRPr>
          </a:p>
          <a:p>
            <a:r>
              <a:rPr kumimoji="1" lang="ja-JP" altLang="en-US" sz="1300" b="1" dirty="0">
                <a:solidFill>
                  <a:schemeClr val="accent2">
                    <a:lumMod val="75000"/>
                  </a:schemeClr>
                </a:solidFill>
                <a:latin typeface="Meiryo UI" panose="020B0604030504040204" pitchFamily="50" charset="-128"/>
                <a:ea typeface="Meiryo UI" panose="020B0604030504040204" pitchFamily="50" charset="-128"/>
              </a:rPr>
              <a:t>　　　　　　　　　　　　　　 北陸先端科学技術大学院大学　准教授　ベウラン　ラズバン　氏</a:t>
            </a:r>
            <a:endParaRPr kumimoji="1" lang="en-US" altLang="ja-JP" sz="1300" b="1" dirty="0">
              <a:solidFill>
                <a:schemeClr val="accent2">
                  <a:lumMod val="75000"/>
                </a:schemeClr>
              </a:solidFill>
              <a:latin typeface="Meiryo UI" panose="020B0604030504040204" pitchFamily="50" charset="-128"/>
              <a:ea typeface="Meiryo UI" panose="020B0604030504040204" pitchFamily="50" charset="-128"/>
            </a:endParaRPr>
          </a:p>
          <a:p>
            <a:r>
              <a:rPr kumimoji="1" lang="ja-JP" altLang="en-US" sz="1300" b="1" dirty="0">
                <a:latin typeface="Meiryo UI" panose="020B0604030504040204" pitchFamily="50" charset="-128"/>
                <a:ea typeface="Meiryo UI" panose="020B0604030504040204" pitchFamily="50" charset="-128"/>
              </a:rPr>
              <a:t>＜講義シラバス＞</a:t>
            </a:r>
            <a:endParaRPr kumimoji="1" lang="en-US" altLang="ja-JP" sz="1300" b="1" dirty="0">
              <a:latin typeface="Meiryo UI" panose="020B0604030504040204" pitchFamily="50" charset="-128"/>
              <a:ea typeface="Meiryo UI" panose="020B0604030504040204" pitchFamily="50" charset="-128"/>
            </a:endParaRPr>
          </a:p>
          <a:p>
            <a:pPr>
              <a:lnSpc>
                <a:spcPts val="1300"/>
              </a:lnSpc>
            </a:pPr>
            <a:r>
              <a:rPr kumimoji="1" lang="ja-JP" altLang="en-US" sz="1100" dirty="0">
                <a:latin typeface="Meiryo UI" panose="020B0604030504040204" pitchFamily="50" charset="-128"/>
                <a:ea typeface="Meiryo UI" panose="020B0604030504040204" pitchFamily="50" charset="-128"/>
              </a:rPr>
              <a:t>　 本講義では、</a:t>
            </a:r>
            <a:r>
              <a:rPr kumimoji="1" lang="ja-JP" altLang="en-US" sz="1100" u="sng" dirty="0">
                <a:latin typeface="Meiryo UI" panose="020B0604030504040204" pitchFamily="50" charset="-128"/>
                <a:ea typeface="Meiryo UI" panose="020B0604030504040204" pitchFamily="50" charset="-128"/>
              </a:rPr>
              <a:t>サイバーセキュリティの概要、情報セキュリティの</a:t>
            </a:r>
            <a:r>
              <a:rPr kumimoji="1" lang="en-US" altLang="ja-JP" sz="1100" u="sng" dirty="0">
                <a:latin typeface="Meiryo UI" panose="020B0604030504040204" pitchFamily="50" charset="-128"/>
                <a:ea typeface="Meiryo UI" panose="020B0604030504040204" pitchFamily="50" charset="-128"/>
              </a:rPr>
              <a:t>3</a:t>
            </a:r>
            <a:r>
              <a:rPr kumimoji="1" lang="ja-JP" altLang="en-US" sz="1100" u="sng" dirty="0">
                <a:latin typeface="Meiryo UI" panose="020B0604030504040204" pitchFamily="50" charset="-128"/>
                <a:ea typeface="Meiryo UI" panose="020B0604030504040204" pitchFamily="50" charset="-128"/>
              </a:rPr>
              <a:t>要素（</a:t>
            </a:r>
            <a:r>
              <a:rPr kumimoji="1" lang="en-US" altLang="ja-JP" sz="1100" u="sng" dirty="0">
                <a:latin typeface="Meiryo UI" panose="020B0604030504040204" pitchFamily="50" charset="-128"/>
                <a:ea typeface="Meiryo UI" panose="020B0604030504040204" pitchFamily="50" charset="-128"/>
              </a:rPr>
              <a:t>CIA</a:t>
            </a:r>
            <a:r>
              <a:rPr kumimoji="1" lang="ja-JP" altLang="en-US" sz="1100" u="sng" dirty="0">
                <a:latin typeface="Meiryo UI" panose="020B0604030504040204" pitchFamily="50" charset="-128"/>
                <a:ea typeface="Meiryo UI" panose="020B0604030504040204" pitchFamily="50" charset="-128"/>
              </a:rPr>
              <a:t>）、公開鍵基盤 </a:t>
            </a:r>
            <a:r>
              <a:rPr kumimoji="1" lang="en-US" altLang="ja-JP" sz="1100" u="sng" dirty="0">
                <a:latin typeface="Meiryo UI" panose="020B0604030504040204" pitchFamily="50" charset="-128"/>
                <a:ea typeface="Meiryo UI" panose="020B0604030504040204" pitchFamily="50" charset="-128"/>
              </a:rPr>
              <a:t>(PKI)</a:t>
            </a:r>
            <a:r>
              <a:rPr kumimoji="1" lang="ja-JP" altLang="en-US" sz="1100" u="sng" dirty="0">
                <a:latin typeface="Meiryo UI" panose="020B0604030504040204" pitchFamily="50" charset="-128"/>
                <a:ea typeface="Meiryo UI" panose="020B0604030504040204" pitchFamily="50" charset="-128"/>
              </a:rPr>
              <a:t>、サイバーセキュリティ脅威（マルウェアなど）、セキュリティインシデント対策、サイバーセキュリティの重要な仕組み（</a:t>
            </a:r>
            <a:r>
              <a:rPr kumimoji="1" lang="en-US" altLang="ja-JP" sz="1100" u="sng" dirty="0">
                <a:latin typeface="Meiryo UI" panose="020B0604030504040204" pitchFamily="50" charset="-128"/>
                <a:ea typeface="Meiryo UI" panose="020B0604030504040204" pitchFamily="50" charset="-128"/>
              </a:rPr>
              <a:t>NIST</a:t>
            </a:r>
            <a:r>
              <a:rPr kumimoji="1" lang="ja-JP" altLang="en-US" sz="1100" u="sng" dirty="0">
                <a:latin typeface="Meiryo UI" panose="020B0604030504040204" pitchFamily="50" charset="-128"/>
                <a:ea typeface="Meiryo UI" panose="020B0604030504040204" pitchFamily="50" charset="-128"/>
              </a:rPr>
              <a:t>サイバーセキュリティフレームワーク）などを紹介</a:t>
            </a:r>
            <a:r>
              <a:rPr kumimoji="1" lang="ja-JP" altLang="en-US" sz="1100" dirty="0">
                <a:latin typeface="Meiryo UI" panose="020B0604030504040204" pitchFamily="50" charset="-128"/>
                <a:ea typeface="Meiryo UI" panose="020B0604030504040204" pitchFamily="50" charset="-128"/>
              </a:rPr>
              <a:t>します。</a:t>
            </a:r>
            <a:endParaRPr kumimoji="1" lang="en-US" altLang="ja-JP" sz="1100" dirty="0">
              <a:highlight>
                <a:srgbClr val="FF00FF"/>
              </a:highlight>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6572AF8D-F180-58FB-7C69-BA65ED9AFA1A}"/>
              </a:ext>
            </a:extLst>
          </p:cNvPr>
          <p:cNvSpPr/>
          <p:nvPr/>
        </p:nvSpPr>
        <p:spPr>
          <a:xfrm>
            <a:off x="92173" y="9862796"/>
            <a:ext cx="7357943" cy="502812"/>
          </a:xfrm>
          <a:prstGeom prst="roundRect">
            <a:avLst>
              <a:gd name="adj" fmla="val 7588"/>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補足事項</a:t>
            </a:r>
            <a:r>
              <a:rPr kumimoji="1" lang="en-US" altLang="ja-JP" sz="1000" dirty="0">
                <a:latin typeface="Meiryo UI" panose="020B0604030504040204" pitchFamily="50" charset="-128"/>
                <a:ea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rPr>
              <a:t>・第４時限の「通信解析演習」では、受講生の</a:t>
            </a:r>
            <a:r>
              <a:rPr kumimoji="1" lang="en-US" altLang="ja-JP" sz="1000" dirty="0">
                <a:latin typeface="Meiryo UI" panose="020B0604030504040204" pitchFamily="50" charset="-128"/>
                <a:ea typeface="Meiryo UI" panose="020B0604030504040204" pitchFamily="50" charset="-128"/>
              </a:rPr>
              <a:t>PC</a:t>
            </a:r>
            <a:r>
              <a:rPr kumimoji="1" lang="ja-JP" altLang="en-US" sz="1000" dirty="0">
                <a:latin typeface="Meiryo UI" panose="020B0604030504040204" pitchFamily="50" charset="-128"/>
                <a:ea typeface="Meiryo UI" panose="020B0604030504040204" pitchFamily="50" charset="-128"/>
              </a:rPr>
              <a:t>を有線</a:t>
            </a:r>
            <a:r>
              <a:rPr kumimoji="1" lang="en-US" altLang="ja-JP" sz="1000" dirty="0">
                <a:latin typeface="Meiryo UI" panose="020B0604030504040204" pitchFamily="50" charset="-128"/>
                <a:ea typeface="Meiryo UI" panose="020B0604030504040204" pitchFamily="50" charset="-128"/>
              </a:rPr>
              <a:t>LAN</a:t>
            </a:r>
            <a:r>
              <a:rPr kumimoji="1" lang="ja-JP" altLang="en-US" sz="1000" dirty="0">
                <a:latin typeface="Meiryo UI" panose="020B0604030504040204" pitchFamily="50" charset="-128"/>
                <a:ea typeface="Meiryo UI" panose="020B0604030504040204" pitchFamily="50" charset="-128"/>
              </a:rPr>
              <a:t>接続できるよう</a:t>
            </a:r>
            <a:r>
              <a:rPr kumimoji="1" lang="en-US" altLang="ja-JP" sz="1000" dirty="0">
                <a:latin typeface="Meiryo UI" panose="020B0604030504040204" pitchFamily="50" charset="-128"/>
                <a:ea typeface="Meiryo UI" panose="020B0604030504040204" pitchFamily="50" charset="-128"/>
              </a:rPr>
              <a:t>PC</a:t>
            </a:r>
            <a:r>
              <a:rPr kumimoji="1" lang="ja-JP" altLang="en-US" sz="1000" dirty="0">
                <a:latin typeface="Meiryo UI" panose="020B0604030504040204" pitchFamily="50" charset="-128"/>
                <a:ea typeface="Meiryo UI" panose="020B0604030504040204" pitchFamily="50" charset="-128"/>
              </a:rPr>
              <a:t>とイーサネットアダプタなどのご用意をお願いします。</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・講義終了後はアンケート調査へのご協力をよろしくお願い致します。</a:t>
            </a:r>
            <a:endParaRPr kumimoji="1" lang="en-US" altLang="ja-JP" sz="1000"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D44C1212-48EA-1681-241B-2577FB0FD1A1}"/>
              </a:ext>
            </a:extLst>
          </p:cNvPr>
          <p:cNvSpPr/>
          <p:nvPr/>
        </p:nvSpPr>
        <p:spPr>
          <a:xfrm>
            <a:off x="89715" y="7908191"/>
            <a:ext cx="7357943" cy="2924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 第４時限　　　　　　　　　　　　　　　　　　　　　　　　　　　　　　　　１５：１０～１６：４０</a:t>
            </a:r>
          </a:p>
        </p:txBody>
      </p:sp>
      <p:sp>
        <p:nvSpPr>
          <p:cNvPr id="22" name="テキスト ボックス 21">
            <a:extLst>
              <a:ext uri="{FF2B5EF4-FFF2-40B4-BE49-F238E27FC236}">
                <a16:creationId xmlns:a16="http://schemas.microsoft.com/office/drawing/2014/main" id="{7C0950AA-556D-66B4-50F8-2FD33402C07D}"/>
              </a:ext>
            </a:extLst>
          </p:cNvPr>
          <p:cNvSpPr txBox="1"/>
          <p:nvPr/>
        </p:nvSpPr>
        <p:spPr>
          <a:xfrm>
            <a:off x="107100" y="8197836"/>
            <a:ext cx="7385349" cy="1477328"/>
          </a:xfrm>
          <a:prstGeom prst="rect">
            <a:avLst/>
          </a:prstGeom>
          <a:noFill/>
        </p:spPr>
        <p:txBody>
          <a:bodyPr wrap="square" rtlCol="0">
            <a:spAutoFit/>
          </a:bodyPr>
          <a:lstStyle/>
          <a:p>
            <a:r>
              <a:rPr kumimoji="1" lang="zh-TW" altLang="en-US" sz="1500" b="1" dirty="0">
                <a:solidFill>
                  <a:schemeClr val="accent2">
                    <a:lumMod val="75000"/>
                  </a:schemeClr>
                </a:solidFill>
                <a:latin typeface="Meiryo UI" panose="020B0604030504040204" pitchFamily="50" charset="-128"/>
                <a:ea typeface="Meiryo UI" panose="020B0604030504040204" pitchFamily="50" charset="-128"/>
              </a:rPr>
              <a:t>「通信解析演習」</a:t>
            </a:r>
            <a:endParaRPr kumimoji="1" lang="en-US" altLang="ja-JP" sz="1500" b="1" dirty="0">
              <a:solidFill>
                <a:schemeClr val="accent2">
                  <a:lumMod val="75000"/>
                </a:schemeClr>
              </a:solidFill>
              <a:latin typeface="Meiryo UI" panose="020B0604030504040204" pitchFamily="50" charset="-128"/>
              <a:ea typeface="Meiryo UI" panose="020B0604030504040204" pitchFamily="50" charset="-128"/>
            </a:endParaRPr>
          </a:p>
          <a:p>
            <a:r>
              <a:rPr kumimoji="1" lang="ja-JP" altLang="en-US" sz="1150" b="1" dirty="0">
                <a:solidFill>
                  <a:schemeClr val="accent2">
                    <a:lumMod val="75000"/>
                  </a:schemeClr>
                </a:solidFill>
                <a:latin typeface="Meiryo UI" panose="020B0604030504040204" pitchFamily="50" charset="-128"/>
                <a:ea typeface="Meiryo UI" panose="020B0604030504040204" pitchFamily="50" charset="-128"/>
              </a:rPr>
              <a:t>～ネットワークの中身を見てみる！</a:t>
            </a:r>
            <a:r>
              <a:rPr kumimoji="1" lang="en-US" altLang="ja-JP" sz="1150" b="1" dirty="0">
                <a:solidFill>
                  <a:schemeClr val="accent2">
                    <a:lumMod val="75000"/>
                  </a:schemeClr>
                </a:solidFill>
                <a:latin typeface="Meiryo UI" panose="020B0604030504040204" pitchFamily="50" charset="-128"/>
                <a:ea typeface="Meiryo UI" panose="020B0604030504040204" pitchFamily="50" charset="-128"/>
              </a:rPr>
              <a:t>Wireshark</a:t>
            </a:r>
            <a:r>
              <a:rPr kumimoji="1" lang="ja-JP" altLang="en-US" sz="1150" b="1" dirty="0">
                <a:solidFill>
                  <a:schemeClr val="accent2">
                    <a:lumMod val="75000"/>
                  </a:schemeClr>
                </a:solidFill>
                <a:latin typeface="Meiryo UI" panose="020B0604030504040204" pitchFamily="50" charset="-128"/>
                <a:ea typeface="Meiryo UI" panose="020B0604030504040204" pitchFamily="50" charset="-128"/>
              </a:rPr>
              <a:t>で学ぶ通信解析の基礎～</a:t>
            </a:r>
            <a:endParaRPr kumimoji="1" lang="en-US" altLang="ja-JP" sz="1150" b="1" dirty="0">
              <a:solidFill>
                <a:schemeClr val="accent2">
                  <a:lumMod val="75000"/>
                </a:schemeClr>
              </a:solidFill>
              <a:latin typeface="Meiryo UI" panose="020B0604030504040204" pitchFamily="50" charset="-128"/>
              <a:ea typeface="Meiryo UI" panose="020B0604030504040204" pitchFamily="50" charset="-128"/>
            </a:endParaRPr>
          </a:p>
          <a:p>
            <a:endParaRPr kumimoji="1" lang="en-US" altLang="ja-JP" sz="400" b="1" dirty="0">
              <a:solidFill>
                <a:schemeClr val="accent2">
                  <a:lumMod val="75000"/>
                </a:schemeClr>
              </a:solidFill>
              <a:latin typeface="Meiryo UI" panose="020B0604030504040204" pitchFamily="50" charset="-128"/>
              <a:ea typeface="Meiryo UI" panose="020B0604030504040204" pitchFamily="50" charset="-128"/>
            </a:endParaRPr>
          </a:p>
          <a:p>
            <a:r>
              <a:rPr kumimoji="1" lang="ja-JP" altLang="en-US" sz="1300" b="1" dirty="0">
                <a:solidFill>
                  <a:schemeClr val="accent2">
                    <a:lumMod val="75000"/>
                  </a:schemeClr>
                </a:solidFill>
                <a:latin typeface="Meiryo UI" panose="020B0604030504040204" pitchFamily="50" charset="-128"/>
                <a:ea typeface="Meiryo UI" panose="020B0604030504040204" pitchFamily="50" charset="-128"/>
              </a:rPr>
              <a:t>　　　　　　　　　　　　　　　　　　　　　　　　　　　      金沢工業大学　教授　向井　宏明　氏</a:t>
            </a:r>
            <a:endParaRPr kumimoji="1" lang="en-US" altLang="ja-JP" sz="1300" b="1" dirty="0">
              <a:solidFill>
                <a:schemeClr val="accent2">
                  <a:lumMod val="75000"/>
                </a:schemeClr>
              </a:solidFill>
              <a:latin typeface="Meiryo UI" panose="020B0604030504040204" pitchFamily="50" charset="-128"/>
              <a:ea typeface="Meiryo UI" panose="020B0604030504040204" pitchFamily="50" charset="-128"/>
            </a:endParaRPr>
          </a:p>
          <a:p>
            <a:r>
              <a:rPr kumimoji="1" lang="ja-JP" altLang="en-US" sz="1300" b="1" dirty="0">
                <a:latin typeface="Meiryo UI" panose="020B0604030504040204" pitchFamily="50" charset="-128"/>
                <a:ea typeface="Meiryo UI" panose="020B0604030504040204" pitchFamily="50" charset="-128"/>
              </a:rPr>
              <a:t>＜講義シラバス＞</a:t>
            </a:r>
            <a:endParaRPr kumimoji="1" lang="en-US" altLang="ja-JP" sz="1300" b="1" dirty="0">
              <a:latin typeface="Meiryo UI" panose="020B0604030504040204" pitchFamily="50" charset="-128"/>
              <a:ea typeface="Meiryo UI" panose="020B0604030504040204" pitchFamily="50" charset="-128"/>
            </a:endParaRPr>
          </a:p>
          <a:p>
            <a:pPr>
              <a:lnSpc>
                <a:spcPts val="1300"/>
              </a:lnSpc>
            </a:pPr>
            <a:r>
              <a:rPr kumimoji="1" lang="ja-JP" altLang="en-US" sz="1100" dirty="0">
                <a:latin typeface="Meiryo UI" panose="020B0604030504040204" pitchFamily="50" charset="-128"/>
                <a:ea typeface="Meiryo UI" panose="020B0604030504040204" pitchFamily="50" charset="-128"/>
              </a:rPr>
              <a:t>　 本講義では、</a:t>
            </a:r>
            <a:r>
              <a:rPr kumimoji="1" lang="ja-JP" altLang="en-US" sz="1100" u="sng" dirty="0">
                <a:latin typeface="Meiryo UI" panose="020B0604030504040204" pitchFamily="50" charset="-128"/>
                <a:ea typeface="Meiryo UI" panose="020B0604030504040204" pitchFamily="50" charset="-128"/>
              </a:rPr>
              <a:t>通信解析ツールとして一般的な</a:t>
            </a:r>
            <a:r>
              <a:rPr kumimoji="1" lang="en-US" altLang="ja-JP" sz="1100" u="sng" dirty="0">
                <a:latin typeface="Meiryo UI" panose="020B0604030504040204" pitchFamily="50" charset="-128"/>
                <a:ea typeface="Meiryo UI" panose="020B0604030504040204" pitchFamily="50" charset="-128"/>
              </a:rPr>
              <a:t>Wireshark</a:t>
            </a:r>
            <a:r>
              <a:rPr kumimoji="1" lang="ja-JP" altLang="en-US" sz="1100" u="sng" dirty="0">
                <a:latin typeface="Meiryo UI" panose="020B0604030504040204" pitchFamily="50" charset="-128"/>
                <a:ea typeface="Meiryo UI" panose="020B0604030504040204" pitchFamily="50" charset="-128"/>
              </a:rPr>
              <a:t>（ワイヤーシャーク）を使用しての通信解析</a:t>
            </a:r>
            <a:endParaRPr kumimoji="1" lang="en-US" altLang="ja-JP" sz="1100" u="sng" dirty="0">
              <a:latin typeface="Meiryo UI" panose="020B0604030504040204" pitchFamily="50" charset="-128"/>
              <a:ea typeface="Meiryo UI" panose="020B0604030504040204" pitchFamily="50" charset="-128"/>
            </a:endParaRPr>
          </a:p>
          <a:p>
            <a:pPr>
              <a:lnSpc>
                <a:spcPts val="1300"/>
              </a:lnSpc>
            </a:pPr>
            <a:r>
              <a:rPr kumimoji="1" lang="ja-JP" altLang="en-US" sz="1100" u="sng" dirty="0">
                <a:latin typeface="Meiryo UI" panose="020B0604030504040204" pitchFamily="50" charset="-128"/>
                <a:ea typeface="Meiryo UI" panose="020B0604030504040204" pitchFamily="50" charset="-128"/>
              </a:rPr>
              <a:t>演習</a:t>
            </a:r>
            <a:r>
              <a:rPr kumimoji="1" lang="ja-JP" altLang="en-US" sz="1100" dirty="0">
                <a:latin typeface="Meiryo UI" panose="020B0604030504040204" pitchFamily="50" charset="-128"/>
                <a:ea typeface="Meiryo UI" panose="020B0604030504040204" pitchFamily="50" charset="-128"/>
              </a:rPr>
              <a:t>を行います。演習ではネットワーク機器と受講生の</a:t>
            </a:r>
            <a:r>
              <a:rPr kumimoji="1" lang="en-US" altLang="ja-JP" sz="1100" dirty="0">
                <a:latin typeface="Meiryo UI" panose="020B0604030504040204" pitchFamily="50" charset="-128"/>
                <a:ea typeface="Meiryo UI" panose="020B0604030504040204" pitchFamily="50" charset="-128"/>
              </a:rPr>
              <a:t>PC</a:t>
            </a:r>
            <a:r>
              <a:rPr kumimoji="1" lang="ja-JP" altLang="en-US" sz="1100" dirty="0">
                <a:latin typeface="Meiryo UI" panose="020B0604030504040204" pitchFamily="50" charset="-128"/>
                <a:ea typeface="Meiryo UI" panose="020B0604030504040204" pitchFamily="50" charset="-128"/>
              </a:rPr>
              <a:t>を使用してネットワーク構築を行い、実際にパケット</a:t>
            </a:r>
            <a:endParaRPr kumimoji="1" lang="en-US" altLang="ja-JP" sz="1100" dirty="0">
              <a:latin typeface="Meiryo UI" panose="020B0604030504040204" pitchFamily="50" charset="-128"/>
              <a:ea typeface="Meiryo UI" panose="020B0604030504040204" pitchFamily="50" charset="-128"/>
            </a:endParaRPr>
          </a:p>
          <a:p>
            <a:pPr>
              <a:lnSpc>
                <a:spcPts val="1300"/>
              </a:lnSpc>
            </a:pPr>
            <a:r>
              <a:rPr kumimoji="1" lang="ja-JP" altLang="en-US" sz="1100" dirty="0">
                <a:latin typeface="Meiryo UI" panose="020B0604030504040204" pitchFamily="50" charset="-128"/>
                <a:ea typeface="Meiryo UI" panose="020B0604030504040204" pitchFamily="50" charset="-128"/>
              </a:rPr>
              <a:t>キャプチャを行うことで</a:t>
            </a:r>
            <a:r>
              <a:rPr kumimoji="1" lang="ja-JP" altLang="en-US" sz="1100" u="sng" dirty="0">
                <a:latin typeface="Meiryo UI" panose="020B0604030504040204" pitchFamily="50" charset="-128"/>
                <a:ea typeface="Meiryo UI" panose="020B0604030504040204" pitchFamily="50" charset="-128"/>
              </a:rPr>
              <a:t>ネットワーク監視の基本的な手法を体験</a:t>
            </a:r>
            <a:r>
              <a:rPr kumimoji="1" lang="ja-JP" altLang="en-US" sz="1100" dirty="0">
                <a:latin typeface="Meiryo UI" panose="020B0604030504040204" pitchFamily="50" charset="-128"/>
                <a:ea typeface="Meiryo UI" panose="020B0604030504040204" pitchFamily="50" charset="-128"/>
              </a:rPr>
              <a:t>していただきます。</a:t>
            </a:r>
          </a:p>
        </p:txBody>
      </p:sp>
      <p:pic>
        <p:nvPicPr>
          <p:cNvPr id="6" name="図 5" descr="スーツを着た男性&#10;&#10;自動的に生成された説明">
            <a:extLst>
              <a:ext uri="{FF2B5EF4-FFF2-40B4-BE49-F238E27FC236}">
                <a16:creationId xmlns:a16="http://schemas.microsoft.com/office/drawing/2014/main" id="{E3DFA6DB-528B-CDEB-B5CC-85FAB6F42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185" y="840059"/>
            <a:ext cx="1109530" cy="1086311"/>
          </a:xfrm>
          <a:prstGeom prst="rect">
            <a:avLst/>
          </a:prstGeom>
        </p:spPr>
      </p:pic>
      <p:pic>
        <p:nvPicPr>
          <p:cNvPr id="9" name="Picture 8" descr="A person wearing a suit and glasses&#10;&#10;Description automatically generated">
            <a:extLst>
              <a:ext uri="{FF2B5EF4-FFF2-40B4-BE49-F238E27FC236}">
                <a16:creationId xmlns:a16="http://schemas.microsoft.com/office/drawing/2014/main" id="{DF461F0D-AEDB-DD5A-5369-FD6C36B36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575" y="6431276"/>
            <a:ext cx="1108800" cy="1108800"/>
          </a:xfrm>
          <a:prstGeom prst="rect">
            <a:avLst/>
          </a:prstGeom>
        </p:spPr>
      </p:pic>
      <p:pic>
        <p:nvPicPr>
          <p:cNvPr id="5" name="図 4" descr="スーツを着ている男はスマイルしている&#10;&#10;自動的に生成された説明">
            <a:extLst>
              <a:ext uri="{FF2B5EF4-FFF2-40B4-BE49-F238E27FC236}">
                <a16:creationId xmlns:a16="http://schemas.microsoft.com/office/drawing/2014/main" id="{349065E1-5F90-72ED-A4C5-6894F7152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3575" y="2478960"/>
            <a:ext cx="1111140" cy="1060777"/>
          </a:xfrm>
          <a:prstGeom prst="rect">
            <a:avLst/>
          </a:prstGeom>
        </p:spPr>
      </p:pic>
      <p:pic>
        <p:nvPicPr>
          <p:cNvPr id="10" name="図 9">
            <a:extLst>
              <a:ext uri="{FF2B5EF4-FFF2-40B4-BE49-F238E27FC236}">
                <a16:creationId xmlns:a16="http://schemas.microsoft.com/office/drawing/2014/main" id="{34A8F257-8F48-628A-6E66-FFD5A268CD50}"/>
              </a:ext>
            </a:extLst>
          </p:cNvPr>
          <p:cNvPicPr>
            <a:picLocks noChangeAspect="1"/>
          </p:cNvPicPr>
          <p:nvPr/>
        </p:nvPicPr>
        <p:blipFill rotWithShape="1">
          <a:blip r:embed="rId5">
            <a:extLst>
              <a:ext uri="{28A0092B-C50C-407E-A947-70E740481C1C}">
                <a14:useLocalDpi xmlns:a14="http://schemas.microsoft.com/office/drawing/2010/main" val="0"/>
              </a:ext>
            </a:extLst>
          </a:blip>
          <a:srcRect t="4975" r="-1186" b="5031"/>
          <a:stretch/>
        </p:blipFill>
        <p:spPr>
          <a:xfrm>
            <a:off x="6313575" y="8398450"/>
            <a:ext cx="1080000" cy="1152000"/>
          </a:xfrm>
          <a:prstGeom prst="rect">
            <a:avLst/>
          </a:prstGeom>
        </p:spPr>
      </p:pic>
      <p:sp>
        <p:nvSpPr>
          <p:cNvPr id="11" name="テキスト ボックス 10">
            <a:extLst>
              <a:ext uri="{FF2B5EF4-FFF2-40B4-BE49-F238E27FC236}">
                <a16:creationId xmlns:a16="http://schemas.microsoft.com/office/drawing/2014/main" id="{F5CAE763-4B7D-2969-036D-E22DD2E84181}"/>
              </a:ext>
            </a:extLst>
          </p:cNvPr>
          <p:cNvSpPr txBox="1"/>
          <p:nvPr/>
        </p:nvSpPr>
        <p:spPr>
          <a:xfrm>
            <a:off x="107100" y="4368786"/>
            <a:ext cx="7385349" cy="1461939"/>
          </a:xfrm>
          <a:prstGeom prst="rect">
            <a:avLst/>
          </a:prstGeom>
          <a:noFill/>
        </p:spPr>
        <p:txBody>
          <a:bodyPr wrap="square" rtlCol="0">
            <a:spAutoFit/>
          </a:bodyPr>
          <a:lstStyle/>
          <a:p>
            <a:r>
              <a:rPr kumimoji="1" lang="ja-JP" altLang="en-US" sz="1500" b="1" dirty="0">
                <a:solidFill>
                  <a:schemeClr val="accent2">
                    <a:lumMod val="75000"/>
                  </a:schemeClr>
                </a:solidFill>
                <a:latin typeface="Meiryo UI" panose="020B0604030504040204" pitchFamily="50" charset="-128"/>
                <a:ea typeface="Meiryo UI" panose="020B0604030504040204" pitchFamily="50" charset="-128"/>
              </a:rPr>
              <a:t>「安全な通信をもたらす暗号技術」</a:t>
            </a:r>
            <a:endParaRPr kumimoji="1" lang="en-US" altLang="ja-JP" sz="1500" b="1" dirty="0">
              <a:solidFill>
                <a:schemeClr val="accent2">
                  <a:lumMod val="75000"/>
                </a:schemeClr>
              </a:solidFill>
              <a:latin typeface="Meiryo UI" panose="020B0604030504040204" pitchFamily="50" charset="-128"/>
              <a:ea typeface="Meiryo UI" panose="020B0604030504040204" pitchFamily="50" charset="-128"/>
            </a:endParaRPr>
          </a:p>
          <a:p>
            <a:r>
              <a:rPr kumimoji="1" lang="ja-JP" altLang="en-US" sz="1150" b="1" dirty="0">
                <a:solidFill>
                  <a:schemeClr val="accent2">
                    <a:lumMod val="75000"/>
                  </a:schemeClr>
                </a:solidFill>
                <a:latin typeface="Meiryo UI" panose="020B0604030504040204" pitchFamily="50" charset="-128"/>
                <a:ea typeface="Meiryo UI" panose="020B0604030504040204" pitchFamily="50" charset="-128"/>
              </a:rPr>
              <a:t>　～暗号化の重要性を理解する！安全な情報のやり取りに向けて～</a:t>
            </a:r>
            <a:endParaRPr kumimoji="1" lang="en-US" altLang="ja-JP" sz="1150" b="1" dirty="0">
              <a:solidFill>
                <a:schemeClr val="accent2">
                  <a:lumMod val="75000"/>
                </a:schemeClr>
              </a:solidFill>
              <a:latin typeface="Meiryo UI" panose="020B0604030504040204" pitchFamily="50" charset="-128"/>
              <a:ea typeface="Meiryo UI" panose="020B0604030504040204" pitchFamily="50" charset="-128"/>
            </a:endParaRPr>
          </a:p>
          <a:p>
            <a:endParaRPr kumimoji="1" lang="en-US" altLang="ja-JP" sz="400" b="1" dirty="0">
              <a:solidFill>
                <a:schemeClr val="accent2">
                  <a:lumMod val="75000"/>
                </a:schemeClr>
              </a:solidFill>
              <a:latin typeface="Meiryo UI" panose="020B0604030504040204" pitchFamily="50" charset="-128"/>
              <a:ea typeface="Meiryo UI" panose="020B0604030504040204" pitchFamily="50" charset="-128"/>
            </a:endParaRPr>
          </a:p>
          <a:p>
            <a:r>
              <a:rPr kumimoji="1" lang="ja-JP" altLang="en-US" sz="1300" b="1" dirty="0">
                <a:solidFill>
                  <a:schemeClr val="accent2">
                    <a:lumMod val="75000"/>
                  </a:schemeClr>
                </a:solidFill>
                <a:latin typeface="Meiryo UI" panose="020B0604030504040204" pitchFamily="50" charset="-128"/>
                <a:ea typeface="Meiryo UI" panose="020B0604030504040204" pitchFamily="50" charset="-128"/>
              </a:rPr>
              <a:t>　　　　　　　　　　　　　　　　　　　　　　</a:t>
            </a:r>
            <a:r>
              <a:rPr kumimoji="1" lang="zh-CN" altLang="en-US" sz="1300" b="1" dirty="0">
                <a:solidFill>
                  <a:schemeClr val="accent2">
                    <a:lumMod val="75000"/>
                  </a:schemeClr>
                </a:solidFill>
                <a:latin typeface="Meiryo UI" panose="020B0604030504040204" pitchFamily="50" charset="-128"/>
                <a:ea typeface="Meiryo UI" panose="020B0604030504040204" pitchFamily="50" charset="-128"/>
              </a:rPr>
              <a:t>金沢大学</a:t>
            </a:r>
            <a:r>
              <a:rPr kumimoji="1" lang="ja-JP" altLang="en-US" sz="1300" b="1" dirty="0">
                <a:solidFill>
                  <a:schemeClr val="accent2">
                    <a:lumMod val="75000"/>
                  </a:schemeClr>
                </a:solidFill>
                <a:latin typeface="Meiryo UI" panose="020B0604030504040204" pitchFamily="50" charset="-128"/>
                <a:ea typeface="Meiryo UI" panose="020B0604030504040204" pitchFamily="50" charset="-128"/>
              </a:rPr>
              <a:t>　理工研究域</a:t>
            </a:r>
            <a:r>
              <a:rPr kumimoji="1" lang="zh-CN" altLang="en-US" sz="1300" b="1" dirty="0">
                <a:solidFill>
                  <a:schemeClr val="accent2">
                    <a:lumMod val="75000"/>
                  </a:schemeClr>
                </a:solidFill>
                <a:latin typeface="Meiryo UI" panose="020B0604030504040204" pitchFamily="50" charset="-128"/>
                <a:ea typeface="Meiryo UI" panose="020B0604030504040204" pitchFamily="50" charset="-128"/>
              </a:rPr>
              <a:t>　</a:t>
            </a:r>
            <a:r>
              <a:rPr kumimoji="1" lang="ja-JP" altLang="en-US" sz="1300" b="1" dirty="0">
                <a:solidFill>
                  <a:schemeClr val="accent2">
                    <a:lumMod val="75000"/>
                  </a:schemeClr>
                </a:solidFill>
                <a:latin typeface="Meiryo UI" panose="020B0604030504040204" pitchFamily="50" charset="-128"/>
                <a:ea typeface="Meiryo UI" panose="020B0604030504040204" pitchFamily="50" charset="-128"/>
              </a:rPr>
              <a:t>電子情報通信学系　</a:t>
            </a:r>
            <a:r>
              <a:rPr kumimoji="1" lang="zh-CN" altLang="en-US" sz="1300" b="1" dirty="0">
                <a:solidFill>
                  <a:schemeClr val="accent2">
                    <a:lumMod val="75000"/>
                  </a:schemeClr>
                </a:solidFill>
                <a:latin typeface="Meiryo UI" panose="020B0604030504040204" pitchFamily="50" charset="-128"/>
                <a:ea typeface="Meiryo UI" panose="020B0604030504040204" pitchFamily="50" charset="-128"/>
              </a:rPr>
              <a:t>教授　満保　雅浩　氏</a:t>
            </a:r>
            <a:endParaRPr kumimoji="1" lang="en-US" altLang="ja-JP" sz="1300" b="1" dirty="0">
              <a:solidFill>
                <a:schemeClr val="accent2">
                  <a:lumMod val="75000"/>
                </a:schemeClr>
              </a:solidFill>
              <a:latin typeface="Meiryo UI" panose="020B0604030504040204" pitchFamily="50" charset="-128"/>
              <a:ea typeface="Meiryo UI" panose="020B0604030504040204" pitchFamily="50" charset="-128"/>
            </a:endParaRPr>
          </a:p>
          <a:p>
            <a:r>
              <a:rPr kumimoji="1" lang="ja-JP" altLang="en-US" sz="1300" b="1" dirty="0">
                <a:latin typeface="Meiryo UI" panose="020B0604030504040204" pitchFamily="50" charset="-128"/>
                <a:ea typeface="Meiryo UI" panose="020B0604030504040204" pitchFamily="50" charset="-128"/>
              </a:rPr>
              <a:t>＜講義シラバス＞</a:t>
            </a:r>
            <a:endParaRPr kumimoji="1" lang="en-US" altLang="ja-JP" sz="1300" b="1" dirty="0">
              <a:latin typeface="Meiryo UI" panose="020B0604030504040204" pitchFamily="50" charset="-128"/>
              <a:ea typeface="Meiryo UI" panose="020B0604030504040204" pitchFamily="50" charset="-128"/>
            </a:endParaRPr>
          </a:p>
          <a:p>
            <a:pPr>
              <a:lnSpc>
                <a:spcPts val="1300"/>
              </a:lnSpc>
            </a:pPr>
            <a:r>
              <a:rPr kumimoji="1" lang="ja-JP" altLang="en-US" sz="1100" dirty="0">
                <a:latin typeface="Meiryo UI" panose="020B0604030504040204" pitchFamily="50" charset="-128"/>
                <a:ea typeface="Meiryo UI" panose="020B0604030504040204" pitchFamily="50" charset="-128"/>
              </a:rPr>
              <a:t>　 </a:t>
            </a:r>
            <a:r>
              <a:rPr kumimoji="1" lang="ja-JP" altLang="en-US" sz="1100" u="sng" dirty="0">
                <a:latin typeface="Meiryo UI" panose="020B0604030504040204" pitchFamily="50" charset="-128"/>
                <a:ea typeface="Meiryo UI" panose="020B0604030504040204" pitchFamily="50" charset="-128"/>
              </a:rPr>
              <a:t>安全な通信を実現するために必要となる暗号技術について、初歩的な内容を中心に、その概念と仕組みを学びます</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nSpc>
                <a:spcPts val="1300"/>
              </a:lnSpc>
            </a:pPr>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そして、暗号技術が提供する各種の機能についても学び、暗号技術がネットワーク社会にもたらすインパクトについて</a:t>
            </a:r>
            <a:endParaRPr kumimoji="1" lang="en-US" altLang="ja-JP" sz="1100" dirty="0">
              <a:latin typeface="Meiryo UI" panose="020B0604030504040204" pitchFamily="50" charset="-128"/>
              <a:ea typeface="Meiryo UI" panose="020B0604030504040204" pitchFamily="50" charset="-128"/>
            </a:endParaRPr>
          </a:p>
          <a:p>
            <a:pPr>
              <a:lnSpc>
                <a:spcPts val="1300"/>
              </a:lnSpc>
            </a:pPr>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理解を深めます。</a:t>
            </a:r>
            <a:endParaRPr kumimoji="1" lang="en-US" altLang="ja-JP" sz="11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72222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7612</TotalTime>
  <Words>959</Words>
  <Application>Microsoft Office PowerPoint</Application>
  <PresentationFormat>ユーザー設定</PresentationFormat>
  <Paragraphs>101</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AR P丸ゴシック体M</vt:lpstr>
      <vt:lpstr>Meiryo UI</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HW53761</dc:creator>
  <cp:lastModifiedBy>HW53742</cp:lastModifiedBy>
  <cp:revision>76</cp:revision>
  <cp:lastPrinted>2024-08-05T00:51:48Z</cp:lastPrinted>
  <dcterms:created xsi:type="dcterms:W3CDTF">2023-06-16T01:30:44Z</dcterms:created>
  <dcterms:modified xsi:type="dcterms:W3CDTF">2024-08-05T00:55:09Z</dcterms:modified>
</cp:coreProperties>
</file>