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274" r:id="rId3"/>
  </p:sldIdLst>
  <p:sldSz cx="7200900" cy="10261600"/>
  <p:notesSz cx="6735763" cy="9866313"/>
  <p:defaultTextStyle>
    <a:defPPr>
      <a:defRPr lang="ja-JP"/>
    </a:defPPr>
    <a:lvl1pPr marL="0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64349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28698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393046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857395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21744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786093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250441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714790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>
          <p15:clr>
            <a:srgbClr val="A4A3A4"/>
          </p15:clr>
        </p15:guide>
        <p15:guide id="2" pos="226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田中　宏和" initials="田中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DDF"/>
    <a:srgbClr val="EBF1DE"/>
    <a:srgbClr val="FDEADA"/>
    <a:srgbClr val="FFFFCC"/>
    <a:srgbClr val="DCE6F2"/>
    <a:srgbClr val="FF0000"/>
    <a:srgbClr val="1705FB"/>
    <a:srgbClr val="0150FF"/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2432" autoAdjust="0"/>
  </p:normalViewPr>
  <p:slideViewPr>
    <p:cSldViewPr>
      <p:cViewPr>
        <p:scale>
          <a:sx n="100" d="100"/>
          <a:sy n="100" d="100"/>
        </p:scale>
        <p:origin x="1064" y="80"/>
      </p:cViewPr>
      <p:guideLst>
        <p:guide orient="horz" pos="3232"/>
        <p:guide pos="22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9413" cy="495301"/>
          </a:xfrm>
          <a:prstGeom prst="rect">
            <a:avLst/>
          </a:prstGeom>
        </p:spPr>
        <p:txBody>
          <a:bodyPr vert="horz" lIns="91796" tIns="45898" rIns="91796" bIns="4589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4" y="2"/>
            <a:ext cx="2919412" cy="495301"/>
          </a:xfrm>
          <a:prstGeom prst="rect">
            <a:avLst/>
          </a:prstGeom>
        </p:spPr>
        <p:txBody>
          <a:bodyPr vert="horz" lIns="91796" tIns="45898" rIns="91796" bIns="45898" rtlCol="0"/>
          <a:lstStyle>
            <a:lvl1pPr algn="r">
              <a:defRPr sz="1200"/>
            </a:lvl1pPr>
          </a:lstStyle>
          <a:p>
            <a:fld id="{DA685E68-331B-4E99-B819-98F6FAA87134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0275" y="1231900"/>
            <a:ext cx="233521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96" tIns="45898" rIns="91796" bIns="4589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3" y="4748213"/>
            <a:ext cx="5389563" cy="3884612"/>
          </a:xfrm>
          <a:prstGeom prst="rect">
            <a:avLst/>
          </a:prstGeom>
        </p:spPr>
        <p:txBody>
          <a:bodyPr vert="horz" lIns="91796" tIns="45898" rIns="91796" bIns="4589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014"/>
            <a:ext cx="2919413" cy="495301"/>
          </a:xfrm>
          <a:prstGeom prst="rect">
            <a:avLst/>
          </a:prstGeom>
        </p:spPr>
        <p:txBody>
          <a:bodyPr vert="horz" lIns="91796" tIns="45898" rIns="91796" bIns="4589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4" y="9371014"/>
            <a:ext cx="2919412" cy="495301"/>
          </a:xfrm>
          <a:prstGeom prst="rect">
            <a:avLst/>
          </a:prstGeom>
        </p:spPr>
        <p:txBody>
          <a:bodyPr vert="horz" lIns="91796" tIns="45898" rIns="91796" bIns="45898" rtlCol="0" anchor="b"/>
          <a:lstStyle>
            <a:lvl1pPr algn="r">
              <a:defRPr sz="1200"/>
            </a:lvl1pPr>
          </a:lstStyle>
          <a:p>
            <a:fld id="{B648E0AC-CC16-4869-93C2-7DEBD8005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292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8E0AC-CC16-4869-93C2-7DEBD8005DB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754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8E0AC-CC16-4869-93C2-7DEBD8005DB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452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187753"/>
            <a:ext cx="6120766" cy="219959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6" y="5814909"/>
            <a:ext cx="5040630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4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8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93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57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21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86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50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14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65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038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15489" y="548715"/>
            <a:ext cx="1215153" cy="1167257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0038" y="548715"/>
            <a:ext cx="3525441" cy="1167257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80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767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594028"/>
            <a:ext cx="6120766" cy="2038068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349306"/>
            <a:ext cx="6120766" cy="224472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6434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286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930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573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21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860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504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147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39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0037" y="3192500"/>
            <a:ext cx="2370296" cy="90287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60348" y="3192500"/>
            <a:ext cx="2370296" cy="90287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478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6" y="410943"/>
            <a:ext cx="6480810" cy="171026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8" y="2296989"/>
            <a:ext cx="3181648" cy="9572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4349" indent="0">
              <a:buNone/>
              <a:defRPr sz="2000" b="1"/>
            </a:lvl2pPr>
            <a:lvl3pPr marL="928698" indent="0">
              <a:buNone/>
              <a:defRPr sz="1900" b="1"/>
            </a:lvl3pPr>
            <a:lvl4pPr marL="1393046" indent="0">
              <a:buNone/>
              <a:defRPr sz="1600" b="1"/>
            </a:lvl4pPr>
            <a:lvl5pPr marL="1857395" indent="0">
              <a:buNone/>
              <a:defRPr sz="1600" b="1"/>
            </a:lvl5pPr>
            <a:lvl6pPr marL="2321744" indent="0">
              <a:buNone/>
              <a:defRPr sz="1600" b="1"/>
            </a:lvl6pPr>
            <a:lvl7pPr marL="2786093" indent="0">
              <a:buNone/>
              <a:defRPr sz="1600" b="1"/>
            </a:lvl7pPr>
            <a:lvl8pPr marL="3250441" indent="0">
              <a:buNone/>
              <a:defRPr sz="1600" b="1"/>
            </a:lvl8pPr>
            <a:lvl9pPr marL="371479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8" y="3254257"/>
            <a:ext cx="3181648" cy="59122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60" y="2296989"/>
            <a:ext cx="3182898" cy="9572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4349" indent="0">
              <a:buNone/>
              <a:defRPr sz="2000" b="1"/>
            </a:lvl2pPr>
            <a:lvl3pPr marL="928698" indent="0">
              <a:buNone/>
              <a:defRPr sz="1900" b="1"/>
            </a:lvl3pPr>
            <a:lvl4pPr marL="1393046" indent="0">
              <a:buNone/>
              <a:defRPr sz="1600" b="1"/>
            </a:lvl4pPr>
            <a:lvl5pPr marL="1857395" indent="0">
              <a:buNone/>
              <a:defRPr sz="1600" b="1"/>
            </a:lvl5pPr>
            <a:lvl6pPr marL="2321744" indent="0">
              <a:buNone/>
              <a:defRPr sz="1600" b="1"/>
            </a:lvl6pPr>
            <a:lvl7pPr marL="2786093" indent="0">
              <a:buNone/>
              <a:defRPr sz="1600" b="1"/>
            </a:lvl7pPr>
            <a:lvl8pPr marL="3250441" indent="0">
              <a:buNone/>
              <a:defRPr sz="1600" b="1"/>
            </a:lvl8pPr>
            <a:lvl9pPr marL="371479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60" y="3254257"/>
            <a:ext cx="3182898" cy="59122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92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83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95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9" y="408566"/>
            <a:ext cx="2369047" cy="17387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5" y="408569"/>
            <a:ext cx="4025504" cy="8757991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9" y="2147336"/>
            <a:ext cx="2369047" cy="7019221"/>
          </a:xfrm>
        </p:spPr>
        <p:txBody>
          <a:bodyPr/>
          <a:lstStyle>
            <a:lvl1pPr marL="0" indent="0">
              <a:buNone/>
              <a:defRPr sz="1400"/>
            </a:lvl1pPr>
            <a:lvl2pPr marL="464349" indent="0">
              <a:buNone/>
              <a:defRPr sz="1200"/>
            </a:lvl2pPr>
            <a:lvl3pPr marL="928698" indent="0">
              <a:buNone/>
              <a:defRPr sz="1000"/>
            </a:lvl3pPr>
            <a:lvl4pPr marL="1393046" indent="0">
              <a:buNone/>
              <a:defRPr sz="900"/>
            </a:lvl4pPr>
            <a:lvl5pPr marL="1857395" indent="0">
              <a:buNone/>
              <a:defRPr sz="900"/>
            </a:lvl5pPr>
            <a:lvl6pPr marL="2321744" indent="0">
              <a:buNone/>
              <a:defRPr sz="900"/>
            </a:lvl6pPr>
            <a:lvl7pPr marL="2786093" indent="0">
              <a:buNone/>
              <a:defRPr sz="900"/>
            </a:lvl7pPr>
            <a:lvl8pPr marL="3250441" indent="0">
              <a:buNone/>
              <a:defRPr sz="900"/>
            </a:lvl8pPr>
            <a:lvl9pPr marL="371479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513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6" y="7183122"/>
            <a:ext cx="4320540" cy="84800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6" y="916893"/>
            <a:ext cx="4320540" cy="6156960"/>
          </a:xfrm>
        </p:spPr>
        <p:txBody>
          <a:bodyPr/>
          <a:lstStyle>
            <a:lvl1pPr marL="0" indent="0">
              <a:buNone/>
              <a:defRPr sz="3300"/>
            </a:lvl1pPr>
            <a:lvl2pPr marL="464349" indent="0">
              <a:buNone/>
              <a:defRPr sz="2800"/>
            </a:lvl2pPr>
            <a:lvl3pPr marL="928698" indent="0">
              <a:buNone/>
              <a:defRPr sz="2400"/>
            </a:lvl3pPr>
            <a:lvl4pPr marL="1393046" indent="0">
              <a:buNone/>
              <a:defRPr sz="2000"/>
            </a:lvl4pPr>
            <a:lvl5pPr marL="1857395" indent="0">
              <a:buNone/>
              <a:defRPr sz="2000"/>
            </a:lvl5pPr>
            <a:lvl6pPr marL="2321744" indent="0">
              <a:buNone/>
              <a:defRPr sz="2000"/>
            </a:lvl6pPr>
            <a:lvl7pPr marL="2786093" indent="0">
              <a:buNone/>
              <a:defRPr sz="2000"/>
            </a:lvl7pPr>
            <a:lvl8pPr marL="3250441" indent="0">
              <a:buNone/>
              <a:defRPr sz="2000"/>
            </a:lvl8pPr>
            <a:lvl9pPr marL="371479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6" y="8031132"/>
            <a:ext cx="4320540" cy="1204311"/>
          </a:xfrm>
        </p:spPr>
        <p:txBody>
          <a:bodyPr/>
          <a:lstStyle>
            <a:lvl1pPr marL="0" indent="0">
              <a:buNone/>
              <a:defRPr sz="1400"/>
            </a:lvl1pPr>
            <a:lvl2pPr marL="464349" indent="0">
              <a:buNone/>
              <a:defRPr sz="1200"/>
            </a:lvl2pPr>
            <a:lvl3pPr marL="928698" indent="0">
              <a:buNone/>
              <a:defRPr sz="1000"/>
            </a:lvl3pPr>
            <a:lvl4pPr marL="1393046" indent="0">
              <a:buNone/>
              <a:defRPr sz="900"/>
            </a:lvl4pPr>
            <a:lvl5pPr marL="1857395" indent="0">
              <a:buNone/>
              <a:defRPr sz="900"/>
            </a:lvl5pPr>
            <a:lvl6pPr marL="2321744" indent="0">
              <a:buNone/>
              <a:defRPr sz="900"/>
            </a:lvl6pPr>
            <a:lvl7pPr marL="2786093" indent="0">
              <a:buNone/>
              <a:defRPr sz="900"/>
            </a:lvl7pPr>
            <a:lvl8pPr marL="3250441" indent="0">
              <a:buNone/>
              <a:defRPr sz="900"/>
            </a:lvl8pPr>
            <a:lvl9pPr marL="371479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2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6" y="410943"/>
            <a:ext cx="6480810" cy="1710267"/>
          </a:xfrm>
          <a:prstGeom prst="rect">
            <a:avLst/>
          </a:prstGeom>
        </p:spPr>
        <p:txBody>
          <a:bodyPr vert="horz" lIns="92870" tIns="46435" rIns="92870" bIns="46435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6" y="2394380"/>
            <a:ext cx="6480810" cy="6772181"/>
          </a:xfrm>
          <a:prstGeom prst="rect">
            <a:avLst/>
          </a:prstGeom>
        </p:spPr>
        <p:txBody>
          <a:bodyPr vert="horz" lIns="92870" tIns="46435" rIns="92870" bIns="46435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7" y="9510987"/>
            <a:ext cx="1680211" cy="546334"/>
          </a:xfrm>
          <a:prstGeom prst="rect">
            <a:avLst/>
          </a:prstGeom>
        </p:spPr>
        <p:txBody>
          <a:bodyPr vert="horz" lIns="92870" tIns="46435" rIns="92870" bIns="4643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056CF-0E2A-49ED-A903-9217649B0161}" type="datetimeFigureOut">
              <a:rPr kumimoji="1" lang="ja-JP" altLang="en-US" smtClean="0"/>
              <a:t>2025/5/15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10" y="9510987"/>
            <a:ext cx="2280285" cy="546334"/>
          </a:xfrm>
          <a:prstGeom prst="rect">
            <a:avLst/>
          </a:prstGeom>
        </p:spPr>
        <p:txBody>
          <a:bodyPr vert="horz" lIns="92870" tIns="46435" rIns="92870" bIns="4643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6" y="9510987"/>
            <a:ext cx="1680211" cy="546334"/>
          </a:xfrm>
          <a:prstGeom prst="rect">
            <a:avLst/>
          </a:prstGeom>
        </p:spPr>
        <p:txBody>
          <a:bodyPr vert="horz" lIns="92870" tIns="46435" rIns="92870" bIns="4643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21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8698" rtl="0" eaLnBrk="1" latinLnBrk="0" hangingPunct="1">
        <a:spcBef>
          <a:spcPct val="0"/>
        </a:spcBef>
        <a:buNone/>
        <a:defRPr kumimoji="1"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261" indent="-348261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54567" indent="-290218" algn="l" defTabSz="92869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60872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25221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9569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3918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18266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2616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46963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64349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28698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93046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57395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21744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86093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50441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14790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テキスト ボックス 47"/>
          <p:cNvSpPr txBox="1"/>
          <p:nvPr/>
        </p:nvSpPr>
        <p:spPr>
          <a:xfrm>
            <a:off x="777490" y="2201119"/>
            <a:ext cx="6340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デジタル化・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を進めるにあたり社内で推進役となる経営者層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（社長、役員、事業部長等）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１５</a:t>
            </a:r>
            <a:r>
              <a:rPr kumimoji="1"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名程度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（先着）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5609" y="0"/>
            <a:ext cx="7216509" cy="7131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スマートエスイー</a:t>
            </a:r>
            <a:r>
              <a:rPr lang="en-US" altLang="ja-JP" sz="1800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lang="en-US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/AI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石川スクール　</a:t>
            </a:r>
            <a:endParaRPr lang="en-US" altLang="ja-JP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90000"/>
              </a:lnSpc>
            </a:pP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CDO</a:t>
            </a:r>
            <a:r>
              <a:rPr lang="en-US" altLang="ja-JP" sz="3200" b="1" baseline="4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育成研修</a:t>
            </a: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全７日</a:t>
            </a:r>
            <a:endParaRPr lang="en-US" altLang="ja-JP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-15609" y="9997536"/>
            <a:ext cx="7213075" cy="2585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「スマートエスイー</a:t>
            </a:r>
            <a:r>
              <a:rPr lang="en-US" altLang="ja-JP" sz="1200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/AI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石川スクール」運営コンソーシアム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58870" y="3105865"/>
            <a:ext cx="60803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日（木）～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日（木）の期間中で全７回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日時等の詳細は裏面カリキュラムを参照ください</a:t>
            </a:r>
          </a:p>
        </p:txBody>
      </p:sp>
      <p:sp>
        <p:nvSpPr>
          <p:cNvPr id="18" name="ホームベース 17"/>
          <p:cNvSpPr/>
          <p:nvPr/>
        </p:nvSpPr>
        <p:spPr>
          <a:xfrm>
            <a:off x="72178" y="4332665"/>
            <a:ext cx="1080000" cy="510103"/>
          </a:xfrm>
          <a:prstGeom prst="homePlate">
            <a:avLst>
              <a:gd name="adj" fmla="val 2179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受講料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47790" y="4416111"/>
            <a:ext cx="2145195" cy="354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２５，０００円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8086881-8EFE-4F61-B933-99731735E31E}"/>
              </a:ext>
            </a:extLst>
          </p:cNvPr>
          <p:cNvSpPr txBox="1"/>
          <p:nvPr/>
        </p:nvSpPr>
        <p:spPr>
          <a:xfrm>
            <a:off x="1106608" y="3806736"/>
            <a:ext cx="5984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石川県地場産業振興センター本館　第５研修室</a:t>
            </a:r>
          </a:p>
        </p:txBody>
      </p:sp>
      <p:graphicFrame>
        <p:nvGraphicFramePr>
          <p:cNvPr id="26" name="Group 106">
            <a:extLst>
              <a:ext uri="{FF2B5EF4-FFF2-40B4-BE49-F238E27FC236}">
                <a16:creationId xmlns:a16="http://schemas.microsoft.com/office/drawing/2014/main" id="{CBB0781A-9650-4D60-9920-EECAD3C6B6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549200"/>
              </p:ext>
            </p:extLst>
          </p:nvPr>
        </p:nvGraphicFramePr>
        <p:xfrm>
          <a:off x="143512" y="5274816"/>
          <a:ext cx="6931091" cy="927526"/>
        </p:xfrm>
        <a:graphic>
          <a:graphicData uri="http://schemas.openxmlformats.org/drawingml/2006/table">
            <a:tbl>
              <a:tblPr/>
              <a:tblGrid>
                <a:gridCol w="1243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2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1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3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0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貴社名　　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7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FAX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D3BF54B-818A-48BF-9C3D-67E8201D1BB2}"/>
              </a:ext>
            </a:extLst>
          </p:cNvPr>
          <p:cNvSpPr txBox="1"/>
          <p:nvPr/>
        </p:nvSpPr>
        <p:spPr>
          <a:xfrm>
            <a:off x="2247215" y="7147375"/>
            <a:ext cx="513684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会場の都合のため</a:t>
            </a:r>
            <a:r>
              <a:rPr lang="ja-JP" altLang="en-US" sz="15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１社１名様限り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でお願いいたします。</a:t>
            </a:r>
          </a:p>
        </p:txBody>
      </p:sp>
      <p:graphicFrame>
        <p:nvGraphicFramePr>
          <p:cNvPr id="28" name="Group 106">
            <a:extLst>
              <a:ext uri="{FF2B5EF4-FFF2-40B4-BE49-F238E27FC236}">
                <a16:creationId xmlns:a16="http://schemas.microsoft.com/office/drawing/2014/main" id="{221322C4-AF07-47F0-88F6-E5C3F7204A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572825"/>
              </p:ext>
            </p:extLst>
          </p:nvPr>
        </p:nvGraphicFramePr>
        <p:xfrm>
          <a:off x="143512" y="6216166"/>
          <a:ext cx="6931090" cy="966304"/>
        </p:xfrm>
        <a:graphic>
          <a:graphicData uri="http://schemas.openxmlformats.org/drawingml/2006/table">
            <a:tbl>
              <a:tblPr/>
              <a:tblGrid>
                <a:gridCol w="327263">
                  <a:extLst>
                    <a:ext uri="{9D8B030D-6E8A-4147-A177-3AD203B41FA5}">
                      <a16:colId xmlns:a16="http://schemas.microsoft.com/office/drawing/2014/main" val="3265801703"/>
                    </a:ext>
                  </a:extLst>
                </a:gridCol>
                <a:gridCol w="91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3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24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13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362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</a:t>
                      </a:r>
                    </a:p>
                  </a:txBody>
                  <a:tcPr marT="45739" marB="45739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ふりがな</a:t>
                      </a: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所属･役職</a:t>
                      </a: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1296388"/>
                  </a:ext>
                </a:extLst>
              </a:tr>
              <a:tr h="36026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創英角ｺﾞｼｯｸUB" pitchFamily="49" charset="-128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　　</a:t>
                      </a: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41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</a:t>
                      </a: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" name="Rectangle 2">
            <a:extLst>
              <a:ext uri="{FF2B5EF4-FFF2-40B4-BE49-F238E27FC236}">
                <a16:creationId xmlns:a16="http://schemas.microsoft.com/office/drawing/2014/main" id="{10019253-DD80-40C5-B49E-290DB2D4E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219" y="7428473"/>
            <a:ext cx="2178463" cy="236956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32" name="Text Box 4">
            <a:extLst>
              <a:ext uri="{FF2B5EF4-FFF2-40B4-BE49-F238E27FC236}">
                <a16:creationId xmlns:a16="http://schemas.microsoft.com/office/drawing/2014/main" id="{45428EA6-0637-4768-85F3-85E36116E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149" y="7396190"/>
            <a:ext cx="121860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200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 </a:t>
            </a:r>
            <a:r>
              <a:rPr lang="ja-JP" altLang="en-US" sz="1200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 場 周 辺</a:t>
            </a:r>
            <a:r>
              <a:rPr lang="en-US" altLang="ja-JP" sz="1200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】</a:t>
            </a:r>
            <a:endParaRPr lang="ja-JP" altLang="en-US" sz="1200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AD7F44C-9717-4296-A01D-21A7BFD0CCF0}"/>
              </a:ext>
            </a:extLst>
          </p:cNvPr>
          <p:cNvGrpSpPr/>
          <p:nvPr/>
        </p:nvGrpSpPr>
        <p:grpSpPr>
          <a:xfrm>
            <a:off x="287383" y="7737338"/>
            <a:ext cx="2224134" cy="2164308"/>
            <a:chOff x="393216" y="7811082"/>
            <a:chExt cx="2528949" cy="2412000"/>
          </a:xfrm>
        </p:grpSpPr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96FB7A96-D61F-4947-BAD9-ADC80D057C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3216" y="7811082"/>
              <a:ext cx="2528949" cy="2412000"/>
            </a:xfrm>
            <a:prstGeom prst="rect">
              <a:avLst/>
            </a:prstGeom>
          </p:spPr>
        </p:pic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832843E6-A165-4B0F-8520-2BB4C4418FF5}"/>
                </a:ext>
              </a:extLst>
            </p:cNvPr>
            <p:cNvCxnSpPr/>
            <p:nvPr/>
          </p:nvCxnSpPr>
          <p:spPr>
            <a:xfrm>
              <a:off x="444312" y="8272324"/>
              <a:ext cx="12695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23DFF037-E08F-4E76-BE8D-8BAE0453BD39}"/>
                </a:ext>
              </a:extLst>
            </p:cNvPr>
            <p:cNvCxnSpPr/>
            <p:nvPr/>
          </p:nvCxnSpPr>
          <p:spPr>
            <a:xfrm>
              <a:off x="1713202" y="8267562"/>
              <a:ext cx="94127" cy="348958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EA3BA9F9-CD67-43F8-94C1-176A013057C8}"/>
                </a:ext>
              </a:extLst>
            </p:cNvPr>
            <p:cNvSpPr/>
            <p:nvPr/>
          </p:nvSpPr>
          <p:spPr>
            <a:xfrm>
              <a:off x="1773939" y="8616520"/>
              <a:ext cx="162000" cy="162000"/>
            </a:xfrm>
            <a:prstGeom prst="rect">
              <a:avLst/>
            </a:prstGeom>
            <a:noFill/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288000" rtlCol="0" anchor="ctr"/>
            <a:lstStyle/>
            <a:p>
              <a:pPr algn="ctr"/>
              <a:endParaRPr kumimoji="0" lang="ja-JP" altLang="en-US" sz="24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endParaRPr>
            </a:p>
          </p:txBody>
        </p:sp>
      </p:grpSp>
      <p:sp>
        <p:nvSpPr>
          <p:cNvPr id="38" name="Rectangle 2">
            <a:extLst>
              <a:ext uri="{FF2B5EF4-FFF2-40B4-BE49-F238E27FC236}">
                <a16:creationId xmlns:a16="http://schemas.microsoft.com/office/drawing/2014/main" id="{39380895-5FFE-4EC6-B2F9-C4B9A5DD4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9971" y="7449217"/>
            <a:ext cx="4247284" cy="200949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txBody>
          <a:bodyPr wrap="none" anchor="ctr"/>
          <a:lstStyle/>
          <a:p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Text Box 5">
            <a:extLst>
              <a:ext uri="{FF2B5EF4-FFF2-40B4-BE49-F238E27FC236}">
                <a16:creationId xmlns:a16="http://schemas.microsoft.com/office/drawing/2014/main" id="{461EF596-5998-4BBA-BDD2-D272F31B0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003" y="7697898"/>
            <a:ext cx="3502743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申込書に所定事項をご記入の上、ＦＡＸまたは電子メール、あるいは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にてお申込み下さい。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endParaRPr lang="en-US" altLang="ja-JP" sz="4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en-US" altLang="ja-JP" sz="1200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1200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でのお申込みの場合は、こちらの</a:t>
            </a:r>
            <a:r>
              <a:rPr lang="en-US" altLang="ja-JP" sz="1200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QR</a:t>
            </a:r>
            <a:r>
              <a:rPr lang="ja-JP" altLang="en-US" sz="1200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コード</a:t>
            </a:r>
            <a:endParaRPr lang="en-US" altLang="ja-JP" sz="1200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1200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を読み取って頂き、お申込み下さい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2EAD4C9-0B8B-42EF-B023-31D323CABB02}"/>
              </a:ext>
            </a:extLst>
          </p:cNvPr>
          <p:cNvSpPr txBox="1"/>
          <p:nvPr/>
        </p:nvSpPr>
        <p:spPr>
          <a:xfrm>
            <a:off x="2827317" y="8652861"/>
            <a:ext cx="447725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920-8580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石川県金沢市鞍月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1-1</a:t>
            </a:r>
          </a:p>
          <a:p>
            <a:pPr eaLnBrk="1" hangingPunct="1"/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　石川県商工労働部産業政策課　産業デジタル化支援グループ　　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担当：繁田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endParaRPr lang="ja-JP" altLang="en-US" sz="8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 　ＴＥＬ：（０７６）２２５－１５１９</a:t>
            </a:r>
          </a:p>
          <a:p>
            <a:pPr eaLnBrk="1" hangingPunct="1"/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 ＦＡＸ：（０７６）２２５－１５１４</a:t>
            </a:r>
          </a:p>
          <a:p>
            <a:pPr eaLnBrk="1" hangingPunct="1"/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Mail 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syoukou@pref.ishikawa.lg.jp</a:t>
            </a:r>
          </a:p>
        </p:txBody>
      </p:sp>
      <p:sp>
        <p:nvSpPr>
          <p:cNvPr id="43" name="Text Box 4">
            <a:extLst>
              <a:ext uri="{FF2B5EF4-FFF2-40B4-BE49-F238E27FC236}">
                <a16:creationId xmlns:a16="http://schemas.microsoft.com/office/drawing/2014/main" id="{9197D376-2D3A-409A-9E23-00ECFA1A6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052" y="7411543"/>
            <a:ext cx="17091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200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 </a:t>
            </a:r>
            <a:r>
              <a:rPr lang="ja-JP" altLang="en-US" sz="1200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申込み及び問合せ先</a:t>
            </a:r>
            <a:r>
              <a:rPr lang="en-US" altLang="ja-JP" sz="1200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200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Text Box 107">
            <a:extLst>
              <a:ext uri="{FF2B5EF4-FFF2-40B4-BE49-F238E27FC236}">
                <a16:creationId xmlns:a16="http://schemas.microsoft.com/office/drawing/2014/main" id="{9E298A54-5875-4434-AAAA-0C7768C77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5265" y="1743"/>
            <a:ext cx="2345585" cy="276999"/>
          </a:xfrm>
          <a:prstGeom prst="rect">
            <a:avLst/>
          </a:prstGeom>
          <a:solidFill>
            <a:srgbClr val="FF0000">
              <a:alpha val="92941"/>
            </a:srgb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1200" u="none" dirty="0">
                <a:solidFill>
                  <a:schemeClr val="bg1"/>
                </a:solidFill>
                <a:ea typeface="HG創英角ｺﾞｼｯｸUB" pitchFamily="49" charset="-128"/>
              </a:rPr>
              <a:t>申込締切：６月２５日</a:t>
            </a:r>
            <a:r>
              <a:rPr lang="en-US" altLang="ja-JP" sz="1200" u="none" dirty="0">
                <a:solidFill>
                  <a:schemeClr val="bg1"/>
                </a:solidFill>
                <a:ea typeface="HG創英角ｺﾞｼｯｸUB" pitchFamily="49" charset="-128"/>
              </a:rPr>
              <a:t>(</a:t>
            </a:r>
            <a:r>
              <a:rPr lang="ja-JP" altLang="en-US" sz="1200" u="none" dirty="0">
                <a:solidFill>
                  <a:schemeClr val="bg1"/>
                </a:solidFill>
                <a:ea typeface="HG創英角ｺﾞｼｯｸUB" pitchFamily="49" charset="-128"/>
              </a:rPr>
              <a:t>水</a:t>
            </a:r>
            <a:r>
              <a:rPr lang="en-US" altLang="ja-JP" sz="1200" u="none" dirty="0">
                <a:solidFill>
                  <a:schemeClr val="bg1"/>
                </a:solidFill>
                <a:ea typeface="HG創英角ｺﾞｼｯｸUB" pitchFamily="49" charset="-128"/>
              </a:rPr>
              <a:t>)</a:t>
            </a:r>
            <a:endParaRPr lang="ja-JP" altLang="en-US" sz="1200" u="none" dirty="0">
              <a:solidFill>
                <a:schemeClr val="bg1"/>
              </a:solidFill>
              <a:ea typeface="HG創英角ｺﾞｼｯｸUB" pitchFamily="49" charset="-128"/>
            </a:endParaRPr>
          </a:p>
        </p:txBody>
      </p:sp>
      <p:sp>
        <p:nvSpPr>
          <p:cNvPr id="8" name="ホームベース 19">
            <a:extLst>
              <a:ext uri="{FF2B5EF4-FFF2-40B4-BE49-F238E27FC236}">
                <a16:creationId xmlns:a16="http://schemas.microsoft.com/office/drawing/2014/main" id="{19A73124-9C84-F2A4-1346-ADE9B22D12E2}"/>
              </a:ext>
            </a:extLst>
          </p:cNvPr>
          <p:cNvSpPr/>
          <p:nvPr/>
        </p:nvSpPr>
        <p:spPr>
          <a:xfrm>
            <a:off x="38073" y="3088602"/>
            <a:ext cx="1080000" cy="517530"/>
          </a:xfrm>
          <a:prstGeom prst="homePlate">
            <a:avLst>
              <a:gd name="adj" fmla="val 2475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期間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ホームベース 17">
            <a:extLst>
              <a:ext uri="{FF2B5EF4-FFF2-40B4-BE49-F238E27FC236}">
                <a16:creationId xmlns:a16="http://schemas.microsoft.com/office/drawing/2014/main" id="{C4F78D7F-E292-F059-9786-F737B72E2D83}"/>
              </a:ext>
            </a:extLst>
          </p:cNvPr>
          <p:cNvSpPr/>
          <p:nvPr/>
        </p:nvSpPr>
        <p:spPr>
          <a:xfrm>
            <a:off x="65831" y="3722724"/>
            <a:ext cx="1080000" cy="510103"/>
          </a:xfrm>
          <a:prstGeom prst="homePlate">
            <a:avLst>
              <a:gd name="adj" fmla="val 2179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会場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51B6861-CE22-4289-D200-5872F8F62C9A}"/>
              </a:ext>
            </a:extLst>
          </p:cNvPr>
          <p:cNvSpPr txBox="1"/>
          <p:nvPr/>
        </p:nvSpPr>
        <p:spPr>
          <a:xfrm>
            <a:off x="-7805" y="707066"/>
            <a:ext cx="7216509" cy="1399398"/>
          </a:xfrm>
          <a:prstGeom prst="rect">
            <a:avLst/>
          </a:prstGeom>
          <a:solidFill>
            <a:srgbClr val="EAFDDF">
              <a:alpha val="62000"/>
            </a:srgbClr>
          </a:solidFill>
        </p:spPr>
        <p:txBody>
          <a:bodyPr wrap="square" rtlCol="0" anchor="ctr">
            <a:noAutofit/>
          </a:bodyPr>
          <a:lstStyle/>
          <a:p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・経営におけるデジタル化の必要性を理解</a:t>
            </a:r>
            <a:endParaRPr lang="en-US" altLang="ja-JP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・デジタル技術を活用した経営戦略の策定方法を学習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することで、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の推進役（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CDO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）を目指すことが可能です！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  <a:p>
            <a:pPr>
              <a:lnSpc>
                <a:spcPct val="90000"/>
              </a:lnSpc>
            </a:pPr>
            <a:endParaRPr lang="en-US" altLang="ja-JP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ホームベース 19">
            <a:extLst>
              <a:ext uri="{FF2B5EF4-FFF2-40B4-BE49-F238E27FC236}">
                <a16:creationId xmlns:a16="http://schemas.microsoft.com/office/drawing/2014/main" id="{F4639A17-2801-E306-C1E7-94B395FF4064}"/>
              </a:ext>
            </a:extLst>
          </p:cNvPr>
          <p:cNvSpPr/>
          <p:nvPr/>
        </p:nvSpPr>
        <p:spPr>
          <a:xfrm>
            <a:off x="46093" y="2237826"/>
            <a:ext cx="1080000" cy="658913"/>
          </a:xfrm>
          <a:prstGeom prst="homePlate">
            <a:avLst>
              <a:gd name="adj" fmla="val 2475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対象者</a:t>
            </a: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8F5BEB6A-1D29-F01E-A927-34A34C3AC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33" y="5064786"/>
            <a:ext cx="6973632" cy="210030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txBody>
          <a:bodyPr wrap="none" anchor="ctr"/>
          <a:lstStyle/>
          <a:p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9FEB39CB-89AE-BC4D-A7D5-DA9D20E4E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7342" y="5047458"/>
            <a:ext cx="2806214" cy="279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200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 </a:t>
            </a:r>
            <a:r>
              <a:rPr lang="ja-JP" altLang="en-US" sz="1200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参加申込書</a:t>
            </a:r>
            <a:r>
              <a:rPr lang="en-US" altLang="ja-JP" sz="1200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200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6E0F17-5CBB-571E-3FB4-42ED0B1D3E4B}"/>
              </a:ext>
            </a:extLst>
          </p:cNvPr>
          <p:cNvSpPr txBox="1"/>
          <p:nvPr/>
        </p:nvSpPr>
        <p:spPr>
          <a:xfrm>
            <a:off x="44460" y="666304"/>
            <a:ext cx="7153006" cy="2765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ja-JP" altLang="en-US" sz="14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※Chief Digital Officer</a:t>
            </a:r>
            <a:r>
              <a:rPr lang="ja-JP" altLang="en-US" sz="14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（最高デジタル責任者）</a:t>
            </a:r>
            <a:endParaRPr kumimoji="1" lang="ja-JP" altLang="en-US" sz="14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8F823F89-F52F-F219-C87D-F8374A0238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7963" y="3423628"/>
            <a:ext cx="1305511" cy="153374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8C8967E-8064-B4B4-B4BA-6D922C0173F2}"/>
              </a:ext>
            </a:extLst>
          </p:cNvPr>
          <p:cNvSpPr txBox="1"/>
          <p:nvPr/>
        </p:nvSpPr>
        <p:spPr>
          <a:xfrm>
            <a:off x="5616674" y="4777354"/>
            <a:ext cx="13068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横屋　俊一 氏</a:t>
            </a:r>
          </a:p>
        </p:txBody>
      </p:sp>
      <p:pic>
        <p:nvPicPr>
          <p:cNvPr id="6" name="図 5" descr="QR コード&#10;&#10;自動的に生成された説明">
            <a:extLst>
              <a:ext uri="{FF2B5EF4-FFF2-40B4-BE49-F238E27FC236}">
                <a16:creationId xmlns:a16="http://schemas.microsoft.com/office/drawing/2014/main" id="{A7D53083-6FC8-4C1D-3D17-D67224960E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961" y="7746056"/>
            <a:ext cx="960115" cy="96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569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ホームベース 49">
            <a:extLst>
              <a:ext uri="{FF2B5EF4-FFF2-40B4-BE49-F238E27FC236}">
                <a16:creationId xmlns:a16="http://schemas.microsoft.com/office/drawing/2014/main" id="{39FD0F22-2256-43D8-BED3-242B8702C468}"/>
              </a:ext>
            </a:extLst>
          </p:cNvPr>
          <p:cNvSpPr/>
          <p:nvPr/>
        </p:nvSpPr>
        <p:spPr>
          <a:xfrm>
            <a:off x="0" y="6726"/>
            <a:ext cx="1485193" cy="234849"/>
          </a:xfrm>
          <a:prstGeom prst="homePlat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lvl="0" algn="dist" defTabSz="457200">
              <a:lnSpc>
                <a:spcPct val="130000"/>
              </a:lnSpc>
              <a:defRPr/>
            </a:pP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8" name="表 37">
            <a:extLst>
              <a:ext uri="{FF2B5EF4-FFF2-40B4-BE49-F238E27FC236}">
                <a16:creationId xmlns:a16="http://schemas.microsoft.com/office/drawing/2014/main" id="{94E777CA-B292-45D0-8061-60869B57E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252173"/>
              </p:ext>
            </p:extLst>
          </p:nvPr>
        </p:nvGraphicFramePr>
        <p:xfrm>
          <a:off x="50" y="254003"/>
          <a:ext cx="7173811" cy="998942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709486">
                  <a:extLst>
                    <a:ext uri="{9D8B030D-6E8A-4147-A177-3AD203B41FA5}">
                      <a16:colId xmlns:a16="http://schemas.microsoft.com/office/drawing/2014/main" val="1728565004"/>
                    </a:ext>
                  </a:extLst>
                </a:gridCol>
                <a:gridCol w="3851860">
                  <a:extLst>
                    <a:ext uri="{9D8B030D-6E8A-4147-A177-3AD203B41FA5}">
                      <a16:colId xmlns:a16="http://schemas.microsoft.com/office/drawing/2014/main" val="3115691057"/>
                    </a:ext>
                  </a:extLst>
                </a:gridCol>
                <a:gridCol w="1612465">
                  <a:extLst>
                    <a:ext uri="{9D8B030D-6E8A-4147-A177-3AD203B41FA5}">
                      <a16:colId xmlns:a16="http://schemas.microsoft.com/office/drawing/2014/main" val="3353110381"/>
                    </a:ext>
                  </a:extLst>
                </a:gridCol>
              </a:tblGrid>
              <a:tr h="29750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icrosoft Himalaya" panose="01010100010101010101" pitchFamily="2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icrosoft Himalaya" panose="01010100010101010101" pitchFamily="2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icrosoft Himalaya" panose="01010100010101010101" pitchFamily="2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140633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7/24(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9:00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17:30</a:t>
                      </a:r>
                      <a:endParaRPr kumimoji="1" lang="en-US" altLang="ja-JP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D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開講式／オリエンテーション</a:t>
                      </a:r>
                      <a:endParaRPr lang="en-US" altLang="ja-JP" sz="12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デジタル経営</a:t>
                      </a: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変革・成長プロセス（変革構想の立案）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D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D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606671"/>
                  </a:ext>
                </a:extLst>
              </a:tr>
              <a:tr h="2609433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8/19(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4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9:00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15:30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特別講義</a:t>
                      </a: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①最新のデジタル技術、生成</a:t>
                      </a: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AI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の活用</a:t>
                      </a:r>
                      <a:endParaRPr lang="en-US" altLang="ja-JP" sz="120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②情報セキュリティについて</a:t>
                      </a:r>
                      <a:endParaRPr lang="en-US" altLang="ja-JP" sz="120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事例紹介（オープンセミナー）</a:t>
                      </a: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b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①</a:t>
                      </a: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セレクショングランプリ企業の事例に学ぶ</a:t>
                      </a:r>
                      <a:endParaRPr lang="en-US" altLang="ja-JP" sz="120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浜松倉庫㈱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②新たな価値を創出し、明るい未来を創る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経営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㈱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経営研究所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741527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8/27(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9:00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17:30</a:t>
                      </a:r>
                      <a:endParaRPr kumimoji="1" lang="en-US" altLang="ja-JP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D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デジタル経営戦略プロセス</a:t>
                      </a:r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①デジタル経営戦略の情報収集と分析</a:t>
                      </a:r>
                      <a:endParaRPr kumimoji="1"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②あるべき姿の構築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DD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D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846691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9/11(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9:00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17:30</a:t>
                      </a:r>
                      <a:endParaRPr kumimoji="1" lang="en-US" altLang="ja-JP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③経営リスクの評価と対応</a:t>
                      </a: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④デジタル経営戦略の策定</a:t>
                      </a: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⑤デジタル経営戦略の展開</a:t>
                      </a:r>
                    </a:p>
                  </a:txBody>
                  <a:tcPr marL="91018" marR="91018" marT="45509" marB="4550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971724"/>
                  </a:ext>
                </a:extLst>
              </a:tr>
              <a:tr h="2006191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10/9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（木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en-US" altLang="ja-JP" sz="1400" b="1" baseline="30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9:00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17:30</a:t>
                      </a:r>
                      <a:endParaRPr kumimoji="1" lang="en-US" altLang="ja-JP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D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事例紹介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セレクショングランプリ企業の事例に学ぶ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　㈱フジワラテクノアート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200" b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デジタル経営実行計画プロセス</a:t>
                      </a:r>
                      <a:r>
                        <a:rPr lang="en-US" altLang="ja-JP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①デジタル経営実行計画の情報収集と分析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②デジタル経営実行計画の作成（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</a:p>
                  </a:txBody>
                  <a:tcPr marL="91018" marR="91018" marT="45509" marB="4550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D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D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426165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10/23(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9:00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17:30</a:t>
                      </a:r>
                      <a:endParaRPr kumimoji="1" lang="en-US" altLang="ja-JP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③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デジタル経営実行計画の作成（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IT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開発・導入プロセス</a:t>
                      </a:r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①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IT</a:t>
                      </a: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システム開発の実施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018" marR="91018" marT="45509" marB="4550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018" marR="91018" marT="45509" marB="4550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362753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11/20(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9:00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17:30</a:t>
                      </a:r>
                      <a:endParaRPr kumimoji="1" lang="en-US" altLang="ja-JP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D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②</a:t>
                      </a:r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IT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システム導入の実施</a:t>
                      </a:r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価値提供・運用・検証プロセス</a:t>
                      </a:r>
                      <a:r>
                        <a:rPr lang="en-US" altLang="ja-JP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lang="ja-JP" altLang="en-US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①価値提供と運用</a:t>
                      </a:r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②提供価値検証</a:t>
                      </a:r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終了式</a:t>
                      </a:r>
                    </a:p>
                  </a:txBody>
                  <a:tcPr marL="91018" marR="91018" marT="45509" marB="4550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DD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018" marR="91018" marT="45509" marB="45509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D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772869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86CFA28-DDCC-C38A-00CE-80B88A07B774}"/>
              </a:ext>
            </a:extLst>
          </p:cNvPr>
          <p:cNvSpPr txBox="1"/>
          <p:nvPr/>
        </p:nvSpPr>
        <p:spPr>
          <a:xfrm>
            <a:off x="-58715" y="-29739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カリキュラム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8A62D3B-384E-BDCF-6F8C-E0EA475995BD}"/>
              </a:ext>
            </a:extLst>
          </p:cNvPr>
          <p:cNvSpPr/>
          <p:nvPr/>
        </p:nvSpPr>
        <p:spPr>
          <a:xfrm>
            <a:off x="5617328" y="502411"/>
            <a:ext cx="151216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ctr"/>
          <a:lstStyle/>
          <a:p>
            <a:pPr marL="0" marR="0" lvl="0" indent="0" algn="ctr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コーディネータ協会</a:t>
            </a:r>
            <a:b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横屋　俊一 氏</a:t>
            </a:r>
            <a:endParaRPr lang="en-US" altLang="ja-JP" sz="1200" b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7FBBCDE-8EEA-CEFF-D0E6-935D8D0C919B}"/>
              </a:ext>
            </a:extLst>
          </p:cNvPr>
          <p:cNvSpPr txBox="1"/>
          <p:nvPr/>
        </p:nvSpPr>
        <p:spPr>
          <a:xfrm>
            <a:off x="2519375" y="252092"/>
            <a:ext cx="2162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講義内容（予定）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B944EC3-C236-0CEF-116E-B3BB87DA799C}"/>
              </a:ext>
            </a:extLst>
          </p:cNvPr>
          <p:cNvSpPr txBox="1"/>
          <p:nvPr/>
        </p:nvSpPr>
        <p:spPr>
          <a:xfrm>
            <a:off x="5884617" y="252092"/>
            <a:ext cx="9350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講師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C0F92AD-7FD3-0EA0-1A75-87C7974632FC}"/>
              </a:ext>
            </a:extLst>
          </p:cNvPr>
          <p:cNvSpPr/>
          <p:nvPr/>
        </p:nvSpPr>
        <p:spPr>
          <a:xfrm>
            <a:off x="5558951" y="5838079"/>
            <a:ext cx="1763607" cy="22622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ctr"/>
          <a:lstStyle/>
          <a:p>
            <a:pPr marL="0" marR="0" lvl="0" indent="0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事例紹介</a:t>
            </a:r>
            <a:r>
              <a:rPr lang="en-US" altLang="ja-JP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0" marR="0" lvl="0" indent="0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㈱フジワラテクノアート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代表取締役副社長</a:t>
            </a:r>
            <a:endParaRPr lang="en-US" altLang="ja-JP" sz="1200" b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藤原　加奈 氏</a:t>
            </a:r>
            <a:endParaRPr lang="en-US" altLang="ja-JP" sz="1200" b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300" b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㈱</a:t>
            </a:r>
            <a:r>
              <a:rPr kumimoji="1" lang="en-US" altLang="ja-JP" sz="1200" b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kumimoji="1" lang="ja-JP" altLang="en-US" sz="1200" b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経営研究所</a:t>
            </a:r>
            <a:endParaRPr kumimoji="1" lang="en-US" altLang="ja-JP" sz="1200" b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代表取締役社長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澁谷　裕以 氏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300" b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講義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200" b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コーディネータ協会</a:t>
            </a:r>
            <a:b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横屋　俊一 氏</a:t>
            </a:r>
            <a:endParaRPr kumimoji="0" lang="ja-JP" altLang="en-US" sz="1200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F6575A8-B7F7-D81F-DBF1-A77C793AD836}"/>
              </a:ext>
            </a:extLst>
          </p:cNvPr>
          <p:cNvSpPr txBox="1"/>
          <p:nvPr/>
        </p:nvSpPr>
        <p:spPr>
          <a:xfrm>
            <a:off x="540748" y="252092"/>
            <a:ext cx="1103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日時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8FE70FD-9DDE-579A-9E01-2829A70C5EC8}"/>
              </a:ext>
            </a:extLst>
          </p:cNvPr>
          <p:cNvSpPr/>
          <p:nvPr/>
        </p:nvSpPr>
        <p:spPr>
          <a:xfrm>
            <a:off x="-148647" y="438056"/>
            <a:ext cx="670087" cy="469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b"/>
          <a:lstStyle/>
          <a:p>
            <a:pPr algn="ctr"/>
            <a:r>
              <a:rPr kumimoji="0" lang="ja-JP" altLang="en-US" sz="2000" b="1" kern="0" dirty="0">
                <a:solidFill>
                  <a:schemeClr val="accent3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①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073C95E-EFE2-08F1-DC79-0BC870355210}"/>
              </a:ext>
            </a:extLst>
          </p:cNvPr>
          <p:cNvSpPr/>
          <p:nvPr/>
        </p:nvSpPr>
        <p:spPr>
          <a:xfrm>
            <a:off x="-137117" y="2237064"/>
            <a:ext cx="670087" cy="469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b"/>
          <a:lstStyle/>
          <a:p>
            <a:pPr algn="ctr"/>
            <a:r>
              <a:rPr kumimoji="0" lang="ja-JP" altLang="en-US" sz="2000" b="1" kern="0" dirty="0">
                <a:solidFill>
                  <a:schemeClr val="accent3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②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3B43C8AD-7E29-73A3-AF49-711E987316D3}"/>
              </a:ext>
            </a:extLst>
          </p:cNvPr>
          <p:cNvSpPr/>
          <p:nvPr/>
        </p:nvSpPr>
        <p:spPr>
          <a:xfrm>
            <a:off x="-148647" y="4077145"/>
            <a:ext cx="670087" cy="469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b"/>
          <a:lstStyle/>
          <a:p>
            <a:pPr algn="ctr"/>
            <a:r>
              <a:rPr kumimoji="0" lang="ja-JP" altLang="en-US" sz="2000" b="1" kern="0" dirty="0">
                <a:solidFill>
                  <a:schemeClr val="accent3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③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DB88849E-B001-5312-9AFE-2F6C754D42F5}"/>
              </a:ext>
            </a:extLst>
          </p:cNvPr>
          <p:cNvSpPr/>
          <p:nvPr/>
        </p:nvSpPr>
        <p:spPr>
          <a:xfrm>
            <a:off x="-148649" y="9072198"/>
            <a:ext cx="670087" cy="469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b"/>
          <a:lstStyle/>
          <a:p>
            <a:pPr algn="ctr"/>
            <a:r>
              <a:rPr kumimoji="0" lang="ja-JP" altLang="en-US" sz="2000" b="1" kern="0" dirty="0">
                <a:solidFill>
                  <a:schemeClr val="accent3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⑦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DBEF89BE-51FE-67E3-2E62-7A0AB3ED7872}"/>
              </a:ext>
            </a:extLst>
          </p:cNvPr>
          <p:cNvSpPr/>
          <p:nvPr/>
        </p:nvSpPr>
        <p:spPr>
          <a:xfrm>
            <a:off x="-137117" y="5024542"/>
            <a:ext cx="670087" cy="469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b"/>
          <a:lstStyle/>
          <a:p>
            <a:pPr algn="ctr"/>
            <a:r>
              <a:rPr kumimoji="0" lang="ja-JP" altLang="en-US" sz="2000" b="1" kern="0" dirty="0">
                <a:solidFill>
                  <a:schemeClr val="accent3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④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7D52B65D-3D6E-2DD2-D601-75BF639B4931}"/>
              </a:ext>
            </a:extLst>
          </p:cNvPr>
          <p:cNvSpPr/>
          <p:nvPr/>
        </p:nvSpPr>
        <p:spPr>
          <a:xfrm>
            <a:off x="-148648" y="8020694"/>
            <a:ext cx="670087" cy="469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b"/>
          <a:lstStyle/>
          <a:p>
            <a:pPr algn="ctr"/>
            <a:r>
              <a:rPr kumimoji="0" lang="ja-JP" altLang="en-US" sz="2000" b="1" kern="0" dirty="0">
                <a:solidFill>
                  <a:schemeClr val="accent3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⑥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4C3D6D1-DFD3-8E8D-8CEE-5A9C00177FF1}"/>
              </a:ext>
            </a:extLst>
          </p:cNvPr>
          <p:cNvSpPr/>
          <p:nvPr/>
        </p:nvSpPr>
        <p:spPr>
          <a:xfrm>
            <a:off x="5617328" y="4535520"/>
            <a:ext cx="1469603" cy="8640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ctr"/>
          <a:lstStyle/>
          <a:p>
            <a:pPr marL="0" marR="0" lvl="0" indent="0" algn="ctr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コーディネータ協会</a:t>
            </a:r>
            <a:b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横屋　俊一 氏</a:t>
            </a:r>
            <a:endParaRPr kumimoji="0" lang="ja-JP" altLang="en-US" sz="1200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911A9EA-94E8-CE4D-1A93-ABC2BFE47BF3}"/>
              </a:ext>
            </a:extLst>
          </p:cNvPr>
          <p:cNvSpPr/>
          <p:nvPr/>
        </p:nvSpPr>
        <p:spPr>
          <a:xfrm>
            <a:off x="5659893" y="8640149"/>
            <a:ext cx="1469603" cy="8640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ctr"/>
          <a:lstStyle/>
          <a:p>
            <a:pPr marL="0" marR="0" lvl="0" indent="0" algn="ctr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コーディネータ協会</a:t>
            </a:r>
            <a:b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横屋　俊一 氏</a:t>
            </a:r>
            <a:endParaRPr kumimoji="0" lang="ja-JP" altLang="en-US" sz="1200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E80CE4C-3552-8A22-F365-10FFBE22E29D}"/>
              </a:ext>
            </a:extLst>
          </p:cNvPr>
          <p:cNvSpPr/>
          <p:nvPr/>
        </p:nvSpPr>
        <p:spPr>
          <a:xfrm>
            <a:off x="5555828" y="1508203"/>
            <a:ext cx="1618033" cy="2740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ctr"/>
          <a:lstStyle/>
          <a:p>
            <a:pPr fontAlgn="ctr"/>
            <a:r>
              <a:rPr lang="en-US" altLang="ja-JP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特別講義</a:t>
            </a:r>
            <a:r>
              <a:rPr lang="en-US" altLang="ja-JP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fontAlgn="ctr"/>
            <a: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①早稲田大学</a:t>
            </a:r>
            <a:endParaRPr lang="en-US" altLang="ja-JP" sz="1200" b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招聘研究員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　　　　山戸　昭三 氏</a:t>
            </a:r>
            <a:endParaRPr lang="en-US" altLang="ja-JP" sz="1200" b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endParaRPr lang="en-US" altLang="ja-JP" sz="300" b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r>
              <a:rPr lang="ja-JP" altLang="en-US" sz="1200" i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lang="en-US" altLang="ja-JP" sz="1200" i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1200" i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コーディネータ</a:t>
            </a:r>
            <a:endParaRPr lang="en-US" altLang="ja-JP" sz="1200" i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i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宮永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博文 氏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ctr"/>
            <a:endParaRPr lang="en-US" altLang="ja-JP" sz="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事例紹介</a:t>
            </a:r>
            <a:r>
              <a:rPr lang="en-US" altLang="ja-JP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0" marR="0" lvl="0" indent="0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①浜松倉庫㈱</a:t>
            </a:r>
            <a:endParaRPr lang="en-US" altLang="ja-JP" sz="1200" b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　代表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取締役社長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0" u="none" strike="noStrik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　　　中山　彰人 氏</a:t>
            </a:r>
            <a:endParaRPr lang="en-US" altLang="ja-JP" sz="1200" b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300" b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②㈱</a:t>
            </a:r>
            <a:r>
              <a:rPr kumimoji="1" lang="en-US" altLang="ja-JP" sz="1200" b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kumimoji="1" lang="ja-JP" altLang="en-US" sz="1200" b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経営研究所</a:t>
            </a:r>
            <a:endParaRPr kumimoji="1" lang="en-US" altLang="ja-JP" sz="1200" b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代表取締役社長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2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澁谷　裕以 氏</a:t>
            </a:r>
            <a:endParaRPr lang="en-US" altLang="ja-JP" sz="1200" b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0" lang="ja-JP" altLang="en-US" sz="1200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  <a:p>
            <a:pPr fontAlgn="ctr"/>
            <a:endParaRPr lang="ja-JP" altLang="en-US" sz="1200" b="0" i="0" u="none" strike="noStrike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A28EEB1-F832-31B8-4329-2DCF465D8E82}"/>
              </a:ext>
            </a:extLst>
          </p:cNvPr>
          <p:cNvSpPr/>
          <p:nvPr/>
        </p:nvSpPr>
        <p:spPr>
          <a:xfrm>
            <a:off x="-148648" y="6499375"/>
            <a:ext cx="670087" cy="469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b"/>
          <a:lstStyle/>
          <a:p>
            <a:pPr algn="ctr"/>
            <a:r>
              <a:rPr kumimoji="0" lang="ja-JP" altLang="en-US" sz="2000" b="1" kern="0" dirty="0">
                <a:solidFill>
                  <a:schemeClr val="accent3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⑤</a:t>
            </a:r>
          </a:p>
        </p:txBody>
      </p:sp>
    </p:spTree>
    <p:extLst>
      <p:ext uri="{BB962C8B-B14F-4D97-AF65-F5344CB8AC3E}">
        <p14:creationId xmlns:p14="http://schemas.microsoft.com/office/powerpoint/2010/main" val="906725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</a:spPr>
      <a:bodyPr tIns="288000" rtlCol="0" anchor="ctr"/>
      <a:lstStyle>
        <a:defPPr algn="ctr">
          <a:defRPr kumimoji="0" sz="2400" kern="0" dirty="0" smtClean="0">
            <a:solidFill>
              <a:srgbClr val="FFFFFF"/>
            </a:solidFill>
            <a:latin typeface="Meiryo UI" panose="020B0604030504040204" pitchFamily="50" charset="-128"/>
            <a:ea typeface="Meiryo UI" panose="020B0604030504040204" pitchFamily="50" charset="-128"/>
            <a:cs typeface="Arial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4432</TotalTime>
  <Words>698</Words>
  <Application>Microsoft Office PowerPoint</Application>
  <PresentationFormat>ユーザー設定</PresentationFormat>
  <Paragraphs>137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HGPｺﾞｼｯｸM</vt:lpstr>
      <vt:lpstr>HG創英角ｺﾞｼｯｸUB</vt:lpstr>
      <vt:lpstr>Meiryo UI</vt:lpstr>
      <vt:lpstr>メイリオ</vt:lpstr>
      <vt:lpstr>游ゴシック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大村　明裕</dc:creator>
  <cp:lastModifiedBy>HW53750</cp:lastModifiedBy>
  <cp:revision>166</cp:revision>
  <cp:lastPrinted>2025-04-30T00:56:08Z</cp:lastPrinted>
  <dcterms:modified xsi:type="dcterms:W3CDTF">2025-05-15T10:39:52Z</dcterms:modified>
</cp:coreProperties>
</file>