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8" r:id="rId2"/>
    <p:sldId id="272" r:id="rId3"/>
    <p:sldId id="274" r:id="rId4"/>
    <p:sldId id="275" r:id="rId5"/>
    <p:sldId id="276" r:id="rId6"/>
    <p:sldId id="273" r:id="rId7"/>
  </p:sldIdLst>
  <p:sldSz cx="7200900" cy="10261600"/>
  <p:notesSz cx="6735763" cy="9866313"/>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田中　宏和" initials="田中"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D9F1"/>
    <a:srgbClr val="DCE6F2"/>
    <a:srgbClr val="EDF2F9"/>
    <a:srgbClr val="4F81BD"/>
    <a:srgbClr val="558ED5"/>
    <a:srgbClr val="1F497D"/>
    <a:srgbClr val="0070C0"/>
    <a:srgbClr val="B7DEE8"/>
    <a:srgbClr val="1705FB"/>
    <a:srgbClr val="015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34" autoAdjust="0"/>
    <p:restoredTop sz="94660"/>
  </p:normalViewPr>
  <p:slideViewPr>
    <p:cSldViewPr>
      <p:cViewPr varScale="1">
        <p:scale>
          <a:sx n="81" d="100"/>
          <a:sy n="81" d="100"/>
        </p:scale>
        <p:origin x="2826" y="96"/>
      </p:cViewPr>
      <p:guideLst>
        <p:guide orient="horz" pos="3232"/>
        <p:guide pos="22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4" tIns="45717" rIns="91434" bIns="45717" rtlCol="0"/>
          <a:lstStyle>
            <a:lvl1pPr algn="r">
              <a:defRPr sz="1200"/>
            </a:lvl1pPr>
          </a:lstStyle>
          <a:p>
            <a:fld id="{DA685E68-331B-4E99-B819-98F6FAA87134}" type="datetimeFigureOut">
              <a:rPr kumimoji="1" lang="ja-JP" altLang="en-US" smtClean="0"/>
              <a:t>2025/5/16</a:t>
            </a:fld>
            <a:endParaRPr kumimoji="1" lang="ja-JP" altLang="en-US"/>
          </a:p>
        </p:txBody>
      </p:sp>
      <p:sp>
        <p:nvSpPr>
          <p:cNvPr id="4" name="スライド イメージ プレースホルダー 3"/>
          <p:cNvSpPr>
            <a:spLocks noGrp="1" noRot="1" noChangeAspect="1"/>
          </p:cNvSpPr>
          <p:nvPr>
            <p:ph type="sldImg" idx="2"/>
          </p:nvPr>
        </p:nvSpPr>
        <p:spPr>
          <a:xfrm>
            <a:off x="2200275" y="1233488"/>
            <a:ext cx="2335213"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4" tIns="45717" rIns="91434" bIns="45717"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1</a:t>
            </a:fld>
            <a:endParaRPr kumimoji="1" lang="ja-JP" altLang="en-US"/>
          </a:p>
        </p:txBody>
      </p:sp>
    </p:spTree>
    <p:extLst>
      <p:ext uri="{BB962C8B-B14F-4D97-AF65-F5344CB8AC3E}">
        <p14:creationId xmlns:p14="http://schemas.microsoft.com/office/powerpoint/2010/main" val="1957907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2</a:t>
            </a:fld>
            <a:endParaRPr kumimoji="1" lang="ja-JP" altLang="en-US"/>
          </a:p>
        </p:txBody>
      </p:sp>
    </p:spTree>
    <p:extLst>
      <p:ext uri="{BB962C8B-B14F-4D97-AF65-F5344CB8AC3E}">
        <p14:creationId xmlns:p14="http://schemas.microsoft.com/office/powerpoint/2010/main" val="3213222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28698" rtl="0" eaLnBrk="1" fontAlgn="auto" latinLnBrk="0" hangingPunct="1">
              <a:lnSpc>
                <a:spcPct val="100000"/>
              </a:lnSpc>
              <a:spcBef>
                <a:spcPts val="0"/>
              </a:spcBef>
              <a:spcAft>
                <a:spcPts val="0"/>
              </a:spcAft>
              <a:buClrTx/>
              <a:buSzTx/>
              <a:buFontTx/>
              <a:buNone/>
              <a:tabLst/>
              <a:defRPr/>
            </a:pPr>
            <a:fld id="{B648E0AC-CC16-4869-93C2-7DEBD8005DB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28698"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03754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28698" rtl="0" eaLnBrk="1" fontAlgn="auto" latinLnBrk="0" hangingPunct="1">
              <a:lnSpc>
                <a:spcPct val="100000"/>
              </a:lnSpc>
              <a:spcBef>
                <a:spcPts val="0"/>
              </a:spcBef>
              <a:spcAft>
                <a:spcPts val="0"/>
              </a:spcAft>
              <a:buClrTx/>
              <a:buSzTx/>
              <a:buFontTx/>
              <a:buNone/>
              <a:tabLst/>
              <a:defRPr/>
            </a:pPr>
            <a:fld id="{B648E0AC-CC16-4869-93C2-7DEBD8005DB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28698"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21327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28698" rtl="0" eaLnBrk="1" fontAlgn="auto" latinLnBrk="0" hangingPunct="1">
              <a:lnSpc>
                <a:spcPct val="100000"/>
              </a:lnSpc>
              <a:spcBef>
                <a:spcPts val="0"/>
              </a:spcBef>
              <a:spcAft>
                <a:spcPts val="0"/>
              </a:spcAft>
              <a:buClrTx/>
              <a:buSzTx/>
              <a:buFontTx/>
              <a:buNone/>
              <a:tabLst/>
              <a:defRPr/>
            </a:pPr>
            <a:fld id="{B648E0AC-CC16-4869-93C2-7DEBD8005DB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28698"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09672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87753"/>
            <a:ext cx="6120766" cy="219959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6" y="5814909"/>
            <a:ext cx="5040630" cy="2622409"/>
          </a:xfrm>
        </p:spPr>
        <p:txBody>
          <a:bodyPr/>
          <a:lstStyle>
            <a:lvl1pPr marL="0" indent="0" algn="ctr">
              <a:buNone/>
              <a:defRPr>
                <a:solidFill>
                  <a:schemeClr val="tx1">
                    <a:tint val="75000"/>
                  </a:schemeClr>
                </a:solidFill>
              </a:defRPr>
            </a:lvl1pPr>
            <a:lvl2pPr marL="464349" indent="0" algn="ctr">
              <a:buNone/>
              <a:defRPr>
                <a:solidFill>
                  <a:schemeClr val="tx1">
                    <a:tint val="75000"/>
                  </a:schemeClr>
                </a:solidFill>
              </a:defRPr>
            </a:lvl2pPr>
            <a:lvl3pPr marL="928698" indent="0" algn="ctr">
              <a:buNone/>
              <a:defRPr>
                <a:solidFill>
                  <a:schemeClr val="tx1">
                    <a:tint val="75000"/>
                  </a:schemeClr>
                </a:solidFill>
              </a:defRPr>
            </a:lvl3pPr>
            <a:lvl4pPr marL="1393046" indent="0" algn="ctr">
              <a:buNone/>
              <a:defRPr>
                <a:solidFill>
                  <a:schemeClr val="tx1">
                    <a:tint val="75000"/>
                  </a:schemeClr>
                </a:solidFill>
              </a:defRPr>
            </a:lvl4pPr>
            <a:lvl5pPr marL="1857395" indent="0" algn="ctr">
              <a:buNone/>
              <a:defRPr>
                <a:solidFill>
                  <a:schemeClr val="tx1">
                    <a:tint val="75000"/>
                  </a:schemeClr>
                </a:solidFill>
              </a:defRPr>
            </a:lvl5pPr>
            <a:lvl6pPr marL="2321744" indent="0" algn="ctr">
              <a:buNone/>
              <a:defRPr>
                <a:solidFill>
                  <a:schemeClr val="tx1">
                    <a:tint val="75000"/>
                  </a:schemeClr>
                </a:solidFill>
              </a:defRPr>
            </a:lvl6pPr>
            <a:lvl7pPr marL="2786093" indent="0" algn="ctr">
              <a:buNone/>
              <a:defRPr>
                <a:solidFill>
                  <a:schemeClr val="tx1">
                    <a:tint val="75000"/>
                  </a:schemeClr>
                </a:solidFill>
              </a:defRPr>
            </a:lvl7pPr>
            <a:lvl8pPr marL="3250441" indent="0" algn="ctr">
              <a:buNone/>
              <a:defRPr>
                <a:solidFill>
                  <a:schemeClr val="tx1">
                    <a:tint val="75000"/>
                  </a:schemeClr>
                </a:solidFill>
              </a:defRPr>
            </a:lvl8pPr>
            <a:lvl9pPr marL="371479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423465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62203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48715"/>
            <a:ext cx="1215153" cy="116725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8" y="548715"/>
            <a:ext cx="3525441" cy="11672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5308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90876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594028"/>
            <a:ext cx="6120766" cy="2038068"/>
          </a:xfrm>
        </p:spPr>
        <p:txBody>
          <a:bodyPr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49306"/>
            <a:ext cx="6120766" cy="2244724"/>
          </a:xfrm>
        </p:spPr>
        <p:txBody>
          <a:bodyPr anchor="b"/>
          <a:lstStyle>
            <a:lvl1pPr marL="0" indent="0">
              <a:buNone/>
              <a:defRPr sz="2000">
                <a:solidFill>
                  <a:schemeClr val="tx1">
                    <a:tint val="75000"/>
                  </a:schemeClr>
                </a:solidFill>
              </a:defRPr>
            </a:lvl1pPr>
            <a:lvl2pPr marL="464349" indent="0">
              <a:buNone/>
              <a:defRPr sz="1900">
                <a:solidFill>
                  <a:schemeClr val="tx1">
                    <a:tint val="75000"/>
                  </a:schemeClr>
                </a:solidFill>
              </a:defRPr>
            </a:lvl2pPr>
            <a:lvl3pPr marL="928698" indent="0">
              <a:buNone/>
              <a:defRPr sz="1600">
                <a:solidFill>
                  <a:schemeClr val="tx1">
                    <a:tint val="75000"/>
                  </a:schemeClr>
                </a:solidFill>
              </a:defRPr>
            </a:lvl3pPr>
            <a:lvl4pPr marL="1393046" indent="0">
              <a:buNone/>
              <a:defRPr sz="1400">
                <a:solidFill>
                  <a:schemeClr val="tx1">
                    <a:tint val="75000"/>
                  </a:schemeClr>
                </a:solidFill>
              </a:defRPr>
            </a:lvl4pPr>
            <a:lvl5pPr marL="1857395" indent="0">
              <a:buNone/>
              <a:defRPr sz="1400">
                <a:solidFill>
                  <a:schemeClr val="tx1">
                    <a:tint val="75000"/>
                  </a:schemeClr>
                </a:solidFill>
              </a:defRPr>
            </a:lvl5pPr>
            <a:lvl6pPr marL="2321744" indent="0">
              <a:buNone/>
              <a:defRPr sz="1400">
                <a:solidFill>
                  <a:schemeClr val="tx1">
                    <a:tint val="75000"/>
                  </a:schemeClr>
                </a:solidFill>
              </a:defRPr>
            </a:lvl6pPr>
            <a:lvl7pPr marL="2786093" indent="0">
              <a:buNone/>
              <a:defRPr sz="1400">
                <a:solidFill>
                  <a:schemeClr val="tx1">
                    <a:tint val="75000"/>
                  </a:schemeClr>
                </a:solidFill>
              </a:defRPr>
            </a:lvl7pPr>
            <a:lvl8pPr marL="3250441" indent="0">
              <a:buNone/>
              <a:defRPr sz="1400">
                <a:solidFill>
                  <a:schemeClr val="tx1">
                    <a:tint val="75000"/>
                  </a:schemeClr>
                </a:solidFill>
              </a:defRPr>
            </a:lvl8pPr>
            <a:lvl9pPr marL="371479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22839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7"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8"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8347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0943"/>
            <a:ext cx="6480810" cy="1710267"/>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8" y="2296989"/>
            <a:ext cx="318164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8" y="3254257"/>
            <a:ext cx="318164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60" y="2296989"/>
            <a:ext cx="318289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60" y="3254257"/>
            <a:ext cx="318289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709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5283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9499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08566"/>
            <a:ext cx="2369047" cy="173877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5" y="408569"/>
            <a:ext cx="4025504" cy="8757991"/>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9" y="2147336"/>
            <a:ext cx="2369047" cy="701922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441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183122"/>
            <a:ext cx="4320540" cy="84800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16893"/>
            <a:ext cx="4320540" cy="6156960"/>
          </a:xfrm>
        </p:spPr>
        <p:txBody>
          <a:bodyPr/>
          <a:lstStyle>
            <a:lvl1pPr marL="0" indent="0">
              <a:buNone/>
              <a:defRPr sz="3300"/>
            </a:lvl1pPr>
            <a:lvl2pPr marL="464349" indent="0">
              <a:buNone/>
              <a:defRPr sz="2800"/>
            </a:lvl2pPr>
            <a:lvl3pPr marL="928698" indent="0">
              <a:buNone/>
              <a:defRPr sz="2400"/>
            </a:lvl3pPr>
            <a:lvl4pPr marL="1393046" indent="0">
              <a:buNone/>
              <a:defRPr sz="2000"/>
            </a:lvl4pPr>
            <a:lvl5pPr marL="1857395" indent="0">
              <a:buNone/>
              <a:defRPr sz="2000"/>
            </a:lvl5pPr>
            <a:lvl6pPr marL="2321744" indent="0">
              <a:buNone/>
              <a:defRPr sz="2000"/>
            </a:lvl6pPr>
            <a:lvl7pPr marL="2786093" indent="0">
              <a:buNone/>
              <a:defRPr sz="2000"/>
            </a:lvl7pPr>
            <a:lvl8pPr marL="3250441" indent="0">
              <a:buNone/>
              <a:defRPr sz="2000"/>
            </a:lvl8pPr>
            <a:lvl9pPr marL="371479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6" y="8031132"/>
            <a:ext cx="4320540" cy="120431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685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2025/5/16</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2" y="0"/>
            <a:ext cx="7259733" cy="986565"/>
            <a:chOff x="294426" y="1871147"/>
            <a:chExt cx="6713972" cy="462324"/>
          </a:xfrm>
        </p:grpSpPr>
        <p:sp>
          <p:nvSpPr>
            <p:cNvPr id="6" name="Rectangle 2"/>
            <p:cNvSpPr>
              <a:spLocks noChangeArrowheads="1"/>
            </p:cNvSpPr>
            <p:nvPr/>
          </p:nvSpPr>
          <p:spPr bwMode="auto">
            <a:xfrm>
              <a:off x="294426" y="1871147"/>
              <a:ext cx="6659562" cy="462324"/>
            </a:xfrm>
            <a:prstGeom prst="rect">
              <a:avLst/>
            </a:prstGeom>
            <a:solidFill>
              <a:srgbClr val="002060"/>
            </a:solidFill>
            <a:ln>
              <a:noFill/>
            </a:ln>
            <a:effectLst/>
          </p:spPr>
          <p:txBody>
            <a:bodyPr wrap="none" anchor="ctr"/>
            <a:lstStyle/>
            <a:p>
              <a:pPr algn="ctr"/>
              <a:endParaRPr lang="ja-JP" altLang="en-US" dirty="0">
                <a:latin typeface="Meiryo UI" panose="020B0604030504040204" pitchFamily="50" charset="-128"/>
                <a:ea typeface="Meiryo UI" panose="020B0604030504040204" pitchFamily="50" charset="-128"/>
              </a:endParaRPr>
            </a:p>
          </p:txBody>
        </p:sp>
        <p:sp>
          <p:nvSpPr>
            <p:cNvPr id="8" name="Text Box 80"/>
            <p:cNvSpPr txBox="1">
              <a:spLocks noChangeArrowheads="1"/>
            </p:cNvSpPr>
            <p:nvPr/>
          </p:nvSpPr>
          <p:spPr bwMode="auto">
            <a:xfrm>
              <a:off x="361069" y="1871147"/>
              <a:ext cx="6647329" cy="346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2300" b="1" u="none" dirty="0">
                  <a:solidFill>
                    <a:prstClr val="white"/>
                  </a:solidFill>
                  <a:latin typeface="Meiryo UI" panose="020B0604030504040204" pitchFamily="50" charset="-128"/>
                  <a:ea typeface="Meiryo UI" panose="020B0604030504040204" pitchFamily="50" charset="-128"/>
                </a:rPr>
                <a:t>スマートエスイー</a:t>
              </a:r>
              <a:r>
                <a:rPr lang="en-US" altLang="ja-JP" sz="2300" b="1" u="none" dirty="0" err="1">
                  <a:solidFill>
                    <a:prstClr val="white"/>
                  </a:solidFill>
                  <a:latin typeface="Meiryo UI" panose="020B0604030504040204" pitchFamily="50" charset="-128"/>
                  <a:ea typeface="Meiryo UI" panose="020B0604030504040204" pitchFamily="50" charset="-128"/>
                </a:rPr>
                <a:t>IoT</a:t>
              </a:r>
              <a:r>
                <a:rPr lang="en-US" altLang="ja-JP" sz="2300" b="1" u="none" dirty="0">
                  <a:solidFill>
                    <a:prstClr val="white"/>
                  </a:solidFill>
                  <a:latin typeface="Meiryo UI" panose="020B0604030504040204" pitchFamily="50" charset="-128"/>
                  <a:ea typeface="Meiryo UI" panose="020B0604030504040204" pitchFamily="50" charset="-128"/>
                </a:rPr>
                <a:t>/AI</a:t>
              </a:r>
              <a:r>
                <a:rPr lang="ja-JP" altLang="en-US" sz="2300" b="1" u="none" dirty="0">
                  <a:solidFill>
                    <a:prstClr val="white"/>
                  </a:solidFill>
                  <a:latin typeface="Meiryo UI" panose="020B0604030504040204" pitchFamily="50" charset="-128"/>
                  <a:ea typeface="Meiryo UI" panose="020B0604030504040204" pitchFamily="50" charset="-128"/>
                </a:rPr>
                <a:t>石川スクール</a:t>
              </a:r>
              <a:r>
                <a:rPr lang="ja-JP" altLang="en-US" b="1" u="none" dirty="0">
                  <a:solidFill>
                    <a:prstClr val="white"/>
                  </a:solidFill>
                  <a:latin typeface="Meiryo UI" panose="020B0604030504040204" pitchFamily="50" charset="-128"/>
                  <a:ea typeface="Meiryo UI" panose="020B0604030504040204" pitchFamily="50" charset="-128"/>
                </a:rPr>
                <a:t>「技術者向け研修」</a:t>
              </a:r>
              <a:endParaRPr lang="en-US" altLang="ja-JP" b="1" u="none" dirty="0">
                <a:solidFill>
                  <a:schemeClr val="bg1"/>
                </a:solidFill>
                <a:latin typeface="Meiryo UI" panose="020B0604030504040204" pitchFamily="50" charset="-128"/>
                <a:ea typeface="Meiryo UI" panose="020B0604030504040204" pitchFamily="50" charset="-128"/>
              </a:endParaRPr>
            </a:p>
            <a:p>
              <a:pPr algn="ctr" eaLnBrk="1" hangingPunct="1">
                <a:lnSpc>
                  <a:spcPct val="90000"/>
                </a:lnSpc>
              </a:pPr>
              <a:r>
                <a:rPr lang="ja-JP" altLang="en-US" sz="2000" b="1" u="none" dirty="0">
                  <a:solidFill>
                    <a:schemeClr val="bg1"/>
                  </a:solidFill>
                  <a:latin typeface="Meiryo UI" panose="020B0604030504040204" pitchFamily="50" charset="-128"/>
                  <a:ea typeface="Meiryo UI" panose="020B0604030504040204" pitchFamily="50" charset="-128"/>
                </a:rPr>
                <a:t>～ 一括参加申込の募集開始について ～</a:t>
              </a:r>
              <a:endParaRPr lang="en-US" altLang="ja-JP" sz="2000" b="1" u="none" dirty="0">
                <a:solidFill>
                  <a:schemeClr val="bg1"/>
                </a:solidFill>
                <a:latin typeface="Meiryo UI" panose="020B0604030504040204" pitchFamily="50" charset="-128"/>
                <a:ea typeface="Meiryo UI" panose="020B0604030504040204" pitchFamily="50" charset="-128"/>
              </a:endParaRPr>
            </a:p>
          </p:txBody>
        </p:sp>
      </p:grpSp>
      <p:sp>
        <p:nvSpPr>
          <p:cNvPr id="15" name="Text Box 107">
            <a:extLst>
              <a:ext uri="{FF2B5EF4-FFF2-40B4-BE49-F238E27FC236}">
                <a16:creationId xmlns:a16="http://schemas.microsoft.com/office/drawing/2014/main" id="{FC75AC32-6994-4D92-8CC0-CB6B0143702E}"/>
              </a:ext>
            </a:extLst>
          </p:cNvPr>
          <p:cNvSpPr txBox="1">
            <a:spLocks noChangeArrowheads="1"/>
          </p:cNvSpPr>
          <p:nvPr/>
        </p:nvSpPr>
        <p:spPr bwMode="auto">
          <a:xfrm>
            <a:off x="4624759" y="715809"/>
            <a:ext cx="2565876" cy="267078"/>
          </a:xfrm>
          <a:prstGeom prst="rect">
            <a:avLst/>
          </a:prstGeom>
          <a:solidFill>
            <a:srgbClr val="FF0000">
              <a:alpha val="92941"/>
            </a:srgbClr>
          </a:solidFill>
          <a:ln>
            <a:noFill/>
          </a:ln>
          <a:effectLst/>
        </p:spPr>
        <p:txBody>
          <a:bodyPr wrap="square" anchor="ctr">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500" b="1" u="none" dirty="0">
                <a:solidFill>
                  <a:schemeClr val="bg1"/>
                </a:solidFill>
                <a:latin typeface="Meiryo UI" panose="020B0604030504040204" pitchFamily="50" charset="-128"/>
                <a:ea typeface="Meiryo UI" panose="020B0604030504040204" pitchFamily="50" charset="-128"/>
              </a:rPr>
              <a:t>申込締切：７月３１日</a:t>
            </a:r>
            <a:r>
              <a:rPr lang="en-US" altLang="ja-JP" sz="1500" b="1" u="none" dirty="0">
                <a:solidFill>
                  <a:schemeClr val="bg1"/>
                </a:solidFill>
                <a:latin typeface="Meiryo UI" panose="020B0604030504040204" pitchFamily="50" charset="-128"/>
                <a:ea typeface="Meiryo UI" panose="020B0604030504040204" pitchFamily="50" charset="-128"/>
              </a:rPr>
              <a:t>(</a:t>
            </a:r>
            <a:r>
              <a:rPr lang="ja-JP" altLang="en-US" sz="1500" b="1" u="none" dirty="0">
                <a:solidFill>
                  <a:schemeClr val="bg1"/>
                </a:solidFill>
                <a:latin typeface="Meiryo UI" panose="020B0604030504040204" pitchFamily="50" charset="-128"/>
                <a:ea typeface="Meiryo UI" panose="020B0604030504040204" pitchFamily="50" charset="-128"/>
              </a:rPr>
              <a:t>木</a:t>
            </a:r>
            <a:r>
              <a:rPr lang="en-US" altLang="ja-JP" sz="1500" b="1" u="none" dirty="0">
                <a:solidFill>
                  <a:schemeClr val="bg1"/>
                </a:solidFill>
                <a:latin typeface="Meiryo UI" panose="020B0604030504040204" pitchFamily="50" charset="-128"/>
                <a:ea typeface="Meiryo UI" panose="020B0604030504040204" pitchFamily="50" charset="-128"/>
              </a:rPr>
              <a:t>)</a:t>
            </a:r>
            <a:endParaRPr lang="ja-JP" altLang="en-US" sz="1500" b="1" u="none" dirty="0">
              <a:solidFill>
                <a:schemeClr val="bg1"/>
              </a:solidFill>
              <a:latin typeface="Meiryo UI" panose="020B0604030504040204" pitchFamily="50" charset="-128"/>
              <a:ea typeface="Meiryo UI" panose="020B0604030504040204" pitchFamily="50" charset="-128"/>
            </a:endParaRPr>
          </a:p>
        </p:txBody>
      </p:sp>
      <p:sp>
        <p:nvSpPr>
          <p:cNvPr id="16" name="角丸四角形 15"/>
          <p:cNvSpPr/>
          <p:nvPr/>
        </p:nvSpPr>
        <p:spPr>
          <a:xfrm>
            <a:off x="24717" y="1032220"/>
            <a:ext cx="7146824" cy="2182577"/>
          </a:xfrm>
          <a:prstGeom prst="roundRect">
            <a:avLst>
              <a:gd name="adj" fmla="val 2851"/>
            </a:avLst>
          </a:prstGeom>
          <a:solidFill>
            <a:srgbClr val="FFFFCC">
              <a:alpha val="49804"/>
            </a:srgbClr>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4" name="Text Box 107">
            <a:extLst>
              <a:ext uri="{FF2B5EF4-FFF2-40B4-BE49-F238E27FC236}">
                <a16:creationId xmlns:a16="http://schemas.microsoft.com/office/drawing/2014/main" id="{A518068C-26B2-4893-8E44-D611A67B81BD}"/>
              </a:ext>
            </a:extLst>
          </p:cNvPr>
          <p:cNvSpPr txBox="1">
            <a:spLocks noChangeArrowheads="1"/>
          </p:cNvSpPr>
          <p:nvPr/>
        </p:nvSpPr>
        <p:spPr bwMode="auto">
          <a:xfrm>
            <a:off x="-13055" y="1095313"/>
            <a:ext cx="7172561" cy="2046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r>
              <a:rPr lang="ja-JP" altLang="en-US" sz="1600" u="none" dirty="0">
                <a:latin typeface="Meiryo UI" panose="020B0604030504040204" pitchFamily="50" charset="-128"/>
                <a:ea typeface="Meiryo UI" panose="020B0604030504040204" pitchFamily="50" charset="-128"/>
              </a:rPr>
              <a:t>・ </a:t>
            </a:r>
            <a:r>
              <a:rPr lang="ja-JP" altLang="en-US" sz="1600" b="1" u="heavy" dirty="0">
                <a:solidFill>
                  <a:srgbClr val="FF0000"/>
                </a:solidFill>
                <a:latin typeface="Meiryo UI" panose="020B0604030504040204" pitchFamily="50" charset="-128"/>
                <a:ea typeface="Meiryo UI" panose="020B0604030504040204" pitchFamily="50" charset="-128"/>
              </a:rPr>
              <a:t>全３コースを一気通貫で、同じ方が受講いただくことで理解度が深まり、</a:t>
            </a:r>
            <a:r>
              <a:rPr lang="en-US" altLang="ja-JP" sz="1600" u="none" dirty="0">
                <a:latin typeface="Meiryo UI" panose="020B0604030504040204" pitchFamily="50" charset="-128"/>
                <a:ea typeface="Meiryo UI" panose="020B0604030504040204" pitchFamily="50" charset="-128"/>
              </a:rPr>
              <a:t>I</a:t>
            </a:r>
            <a:r>
              <a:rPr lang="ja-JP" altLang="en-US" sz="1600" u="none" dirty="0">
                <a:latin typeface="Meiryo UI" panose="020B0604030504040204" pitchFamily="50" charset="-128"/>
                <a:ea typeface="Meiryo UI" panose="020B0604030504040204" pitchFamily="50" charset="-128"/>
              </a:rPr>
              <a:t>ｏ</a:t>
            </a:r>
            <a:r>
              <a:rPr lang="en-US" altLang="ja-JP" sz="1600" u="none" dirty="0">
                <a:latin typeface="Meiryo UI" panose="020B0604030504040204" pitchFamily="50" charset="-128"/>
                <a:ea typeface="Meiryo UI" panose="020B0604030504040204" pitchFamily="50" charset="-128"/>
              </a:rPr>
              <a:t>T/AI</a:t>
            </a:r>
          </a:p>
          <a:p>
            <a:pPr lvl="0" algn="dist" eaLnBrk="1" hangingPunct="1"/>
            <a:r>
              <a:rPr lang="ja-JP" altLang="en-US" sz="1600" u="none" dirty="0">
                <a:latin typeface="Meiryo UI" panose="020B0604030504040204" pitchFamily="50" charset="-128"/>
                <a:ea typeface="Meiryo UI" panose="020B0604030504040204" pitchFamily="50" charset="-128"/>
              </a:rPr>
              <a:t>   高度技術人材の効果的な育成ができるため、この度、コース毎の申込に先立ち、</a:t>
            </a:r>
            <a:endParaRPr lang="en-US" altLang="ja-JP" sz="1600" u="none" dirty="0">
              <a:latin typeface="Meiryo UI" panose="020B0604030504040204" pitchFamily="50" charset="-128"/>
              <a:ea typeface="Meiryo UI" panose="020B0604030504040204" pitchFamily="50" charset="-128"/>
            </a:endParaRPr>
          </a:p>
          <a:p>
            <a:pPr lvl="0" eaLnBrk="1" hangingPunct="1"/>
            <a:r>
              <a:rPr lang="ja-JP" altLang="en-US" sz="1600" b="1" u="none" dirty="0">
                <a:solidFill>
                  <a:srgbClr val="FF0000"/>
                </a:solidFill>
                <a:latin typeface="Meiryo UI" panose="020B0604030504040204" pitchFamily="50" charset="-128"/>
                <a:ea typeface="Meiryo UI" panose="020B0604030504040204" pitchFamily="50" charset="-128"/>
              </a:rPr>
              <a:t>　 </a:t>
            </a:r>
            <a:r>
              <a:rPr lang="ja-JP" altLang="en-US" sz="1600" b="1" u="heavy" dirty="0">
                <a:solidFill>
                  <a:srgbClr val="FF0000"/>
                </a:solidFill>
                <a:latin typeface="Meiryo UI" panose="020B0604030504040204" pitchFamily="50" charset="-128"/>
                <a:ea typeface="Meiryo UI" panose="020B0604030504040204" pitchFamily="50" charset="-128"/>
              </a:rPr>
              <a:t>「全コース一括申込」の受付を開始</a:t>
            </a:r>
            <a:r>
              <a:rPr lang="ja-JP" altLang="en-US" sz="1600" u="none" dirty="0">
                <a:latin typeface="Meiryo UI" panose="020B0604030504040204" pitchFamily="50" charset="-128"/>
                <a:ea typeface="Meiryo UI" panose="020B0604030504040204" pitchFamily="50" charset="-128"/>
              </a:rPr>
              <a:t>します。　　</a:t>
            </a:r>
            <a:endParaRPr lang="en-US" altLang="ja-JP" sz="1600" u="none" dirty="0">
              <a:latin typeface="Meiryo UI" panose="020B0604030504040204" pitchFamily="50" charset="-128"/>
              <a:ea typeface="Meiryo UI" panose="020B0604030504040204" pitchFamily="50" charset="-128"/>
            </a:endParaRPr>
          </a:p>
          <a:p>
            <a:pPr lvl="0" eaLnBrk="1" hangingPunct="1">
              <a:lnSpc>
                <a:spcPts val="900"/>
              </a:lnSpc>
            </a:pPr>
            <a:endParaRPr lang="en-US" altLang="ja-JP" sz="1600" u="none" dirty="0">
              <a:latin typeface="Meiryo UI" panose="020B0604030504040204" pitchFamily="50" charset="-128"/>
              <a:ea typeface="Meiryo UI" panose="020B0604030504040204" pitchFamily="50" charset="-128"/>
            </a:endParaRPr>
          </a:p>
          <a:p>
            <a:pPr algn="dist" eaLnBrk="1" hangingPunct="1"/>
            <a:r>
              <a:rPr lang="ja-JP" altLang="en-US" sz="1600" u="none" dirty="0">
                <a:latin typeface="Meiryo UI" panose="020B0604030504040204" pitchFamily="50" charset="-128"/>
                <a:ea typeface="Meiryo UI" panose="020B0604030504040204" pitchFamily="50" charset="-128"/>
              </a:rPr>
              <a:t>・ </a:t>
            </a:r>
            <a:r>
              <a:rPr lang="ja-JP" altLang="en-US" sz="1600" b="1" u="none" dirty="0">
                <a:solidFill>
                  <a:srgbClr val="FF0000"/>
                </a:solidFill>
                <a:latin typeface="Meiryo UI" panose="020B0604030504040204" pitchFamily="50" charset="-128"/>
                <a:ea typeface="Meiryo UI" panose="020B0604030504040204" pitchFamily="50" charset="-128"/>
              </a:rPr>
              <a:t>「全コース一括申込」の場合は、</a:t>
            </a:r>
            <a:r>
              <a:rPr lang="ja-JP" altLang="en-US" sz="1600" u="none" dirty="0">
                <a:latin typeface="Meiryo UI" panose="020B0604030504040204" pitchFamily="50" charset="-128"/>
                <a:ea typeface="Meiryo UI" panose="020B0604030504040204" pitchFamily="50" charset="-128"/>
              </a:rPr>
              <a:t>コース毎に申込む場合より、</a:t>
            </a:r>
            <a:r>
              <a:rPr lang="ja-JP" altLang="en-US" sz="1600" b="1" u="none" dirty="0">
                <a:solidFill>
                  <a:srgbClr val="FF0000"/>
                </a:solidFill>
                <a:latin typeface="Meiryo UI" panose="020B0604030504040204" pitchFamily="50" charset="-128"/>
                <a:ea typeface="Meiryo UI" panose="020B0604030504040204" pitchFamily="50" charset="-128"/>
              </a:rPr>
              <a:t>１コースあたりの</a:t>
            </a:r>
            <a:endParaRPr lang="en-US" altLang="ja-JP" sz="1600" b="1" u="none" dirty="0">
              <a:solidFill>
                <a:srgbClr val="FF0000"/>
              </a:solidFill>
              <a:latin typeface="Meiryo UI" panose="020B0604030504040204" pitchFamily="50" charset="-128"/>
              <a:ea typeface="Meiryo UI" panose="020B0604030504040204" pitchFamily="50" charset="-128"/>
            </a:endParaRPr>
          </a:p>
          <a:p>
            <a:pPr eaLnBrk="1" hangingPunct="1"/>
            <a:r>
              <a:rPr lang="ja-JP" altLang="en-US" sz="1600" b="1" u="none" dirty="0">
                <a:solidFill>
                  <a:srgbClr val="FF0000"/>
                </a:solidFill>
                <a:latin typeface="Meiryo UI" panose="020B0604030504040204" pitchFamily="50" charset="-128"/>
                <a:ea typeface="Meiryo UI" panose="020B0604030504040204" pitchFamily="50" charset="-128"/>
              </a:rPr>
              <a:t>   単価を安価に設定</a:t>
            </a:r>
            <a:r>
              <a:rPr lang="ja-JP" altLang="en-US" sz="1600" u="none" dirty="0">
                <a:latin typeface="Meiryo UI" panose="020B0604030504040204" pitchFamily="50" charset="-128"/>
                <a:ea typeface="Meiryo UI" panose="020B0604030504040204" pitchFamily="50" charset="-128"/>
              </a:rPr>
              <a:t>しておりますので、是非ともこの機会をご活用ください。</a:t>
            </a:r>
            <a:r>
              <a:rPr lang="ja-JP" altLang="en-US" sz="1200" u="none" dirty="0">
                <a:latin typeface="Meiryo UI" panose="020B0604030504040204" pitchFamily="50" charset="-128"/>
                <a:ea typeface="Meiryo UI" panose="020B0604030504040204" pitchFamily="50" charset="-128"/>
              </a:rPr>
              <a:t>　　　　　　　　　　　　　　　　　　　　　　　　　 　　　　　　　　　　　　　　　　　　　　　　</a:t>
            </a:r>
            <a:endParaRPr lang="ja-JP" altLang="en-US" sz="1800" u="none" dirty="0">
              <a:latin typeface="Meiryo UI" panose="020B0604030504040204" pitchFamily="50" charset="-128"/>
              <a:ea typeface="Meiryo UI" panose="020B0604030504040204" pitchFamily="50" charset="-128"/>
            </a:endParaRPr>
          </a:p>
          <a:p>
            <a:pPr lvl="0" eaLnBrk="1" hangingPunct="1">
              <a:lnSpc>
                <a:spcPts val="900"/>
              </a:lnSpc>
            </a:pPr>
            <a:endParaRPr lang="en-US" altLang="ja-JP" sz="1600" u="none" dirty="0">
              <a:latin typeface="Meiryo UI" panose="020B0604030504040204" pitchFamily="50" charset="-128"/>
              <a:ea typeface="Meiryo UI" panose="020B0604030504040204" pitchFamily="50" charset="-128"/>
            </a:endParaRPr>
          </a:p>
          <a:p>
            <a:pPr lvl="0" eaLnBrk="1" hangingPunct="1"/>
            <a:r>
              <a:rPr lang="ja-JP" altLang="en-US" sz="1600" u="none" dirty="0">
                <a:latin typeface="Meiryo UI" panose="020B0604030504040204" pitchFamily="50" charset="-128"/>
                <a:ea typeface="Meiryo UI" panose="020B0604030504040204" pitchFamily="50" charset="-128"/>
              </a:rPr>
              <a:t>・　スマートエスイー</a:t>
            </a:r>
            <a:r>
              <a:rPr lang="en-US" altLang="ja-JP" sz="1600" u="none" dirty="0" err="1">
                <a:latin typeface="Meiryo UI" panose="020B0604030504040204" pitchFamily="50" charset="-128"/>
                <a:ea typeface="Meiryo UI" panose="020B0604030504040204" pitchFamily="50" charset="-128"/>
              </a:rPr>
              <a:t>IoT</a:t>
            </a:r>
            <a:r>
              <a:rPr lang="en-US" altLang="ja-JP" sz="1600" u="none" dirty="0">
                <a:latin typeface="Meiryo UI" panose="020B0604030504040204" pitchFamily="50" charset="-128"/>
                <a:ea typeface="Meiryo UI" panose="020B0604030504040204" pitchFamily="50" charset="-128"/>
              </a:rPr>
              <a:t>/AI</a:t>
            </a:r>
            <a:r>
              <a:rPr lang="ja-JP" altLang="en-US" sz="1600" u="none" dirty="0">
                <a:latin typeface="Meiryo UI" panose="020B0604030504040204" pitchFamily="50" charset="-128"/>
                <a:ea typeface="Meiryo UI" panose="020B0604030504040204" pitchFamily="50" charset="-128"/>
              </a:rPr>
              <a:t>石川スクール「技術者向け研修」は、</a:t>
            </a:r>
            <a:r>
              <a:rPr lang="ja-JP" altLang="en-US" sz="1600" b="1" u="none" dirty="0">
                <a:solidFill>
                  <a:srgbClr val="FF0000"/>
                </a:solidFill>
                <a:latin typeface="Meiryo UI" panose="020B0604030504040204" pitchFamily="50" charset="-128"/>
                <a:ea typeface="Meiryo UI" panose="020B0604030504040204" pitchFamily="50" charset="-128"/>
              </a:rPr>
              <a:t>演習時間も多く</a:t>
            </a:r>
            <a:r>
              <a:rPr lang="ja-JP" altLang="en-US" sz="1600" u="none" dirty="0">
                <a:latin typeface="Meiryo UI" panose="020B0604030504040204" pitchFamily="50" charset="-128"/>
                <a:ea typeface="Meiryo UI" panose="020B0604030504040204" pitchFamily="50" charset="-128"/>
              </a:rPr>
              <a:t>、より　</a:t>
            </a:r>
            <a:endParaRPr lang="en-US" altLang="ja-JP" sz="1600" u="none" dirty="0">
              <a:latin typeface="Meiryo UI" panose="020B0604030504040204" pitchFamily="50" charset="-128"/>
              <a:ea typeface="Meiryo UI" panose="020B0604030504040204" pitchFamily="50" charset="-128"/>
            </a:endParaRPr>
          </a:p>
          <a:p>
            <a:pPr lvl="0" eaLnBrk="1" hangingPunct="1"/>
            <a:r>
              <a:rPr lang="ja-JP" altLang="en-US" sz="1600" b="1" u="none" dirty="0">
                <a:solidFill>
                  <a:srgbClr val="FF0000"/>
                </a:solidFill>
                <a:latin typeface="Meiryo UI" panose="020B0604030504040204" pitchFamily="50" charset="-128"/>
                <a:ea typeface="Meiryo UI" panose="020B0604030504040204" pitchFamily="50" charset="-128"/>
              </a:rPr>
              <a:t>　　実践的な研修カリキュラム</a:t>
            </a:r>
            <a:r>
              <a:rPr lang="ja-JP" altLang="en-US" sz="1600" u="none" dirty="0">
                <a:latin typeface="Meiryo UI" panose="020B0604030504040204" pitchFamily="50" charset="-128"/>
                <a:ea typeface="Meiryo UI" panose="020B0604030504040204" pitchFamily="50" charset="-128"/>
              </a:rPr>
              <a:t>となっております。</a:t>
            </a:r>
            <a:endParaRPr lang="en-US" altLang="ja-JP" sz="1600" u="none"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AF39BF7-DB29-4FDC-B90A-1EDDD2AB200B}"/>
              </a:ext>
            </a:extLst>
          </p:cNvPr>
          <p:cNvSpPr/>
          <p:nvPr/>
        </p:nvSpPr>
        <p:spPr>
          <a:xfrm>
            <a:off x="12700" y="4536549"/>
            <a:ext cx="7167512" cy="124764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73613">
              <a:defRPr/>
            </a:pPr>
            <a:endParaRPr kumimoji="0" lang="ja-JP" altLang="en-US" sz="1865">
              <a:solidFill>
                <a:prstClr val="white"/>
              </a:solidFill>
              <a:latin typeface="Calibri" panose="020F0502020204030204"/>
              <a:ea typeface="游ゴシック" panose="020B0400000000000000" pitchFamily="50" charset="-128"/>
            </a:endParaRPr>
          </a:p>
        </p:txBody>
      </p:sp>
      <p:sp>
        <p:nvSpPr>
          <p:cNvPr id="13" name="角丸四角形 111">
            <a:extLst>
              <a:ext uri="{FF2B5EF4-FFF2-40B4-BE49-F238E27FC236}">
                <a16:creationId xmlns:a16="http://schemas.microsoft.com/office/drawing/2014/main" id="{64E2D1DD-D725-469D-8FE5-54FDC6493FA1}"/>
              </a:ext>
            </a:extLst>
          </p:cNvPr>
          <p:cNvSpPr/>
          <p:nvPr/>
        </p:nvSpPr>
        <p:spPr>
          <a:xfrm>
            <a:off x="5931" y="4338712"/>
            <a:ext cx="7187299" cy="360000"/>
          </a:xfrm>
          <a:prstGeom prst="roundRect">
            <a:avLst>
              <a:gd name="adj" fmla="val 1560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r"/>
            <a:r>
              <a:rPr lang="ja-JP" altLang="en-US" sz="2000" b="1" dirty="0">
                <a:solidFill>
                  <a:schemeClr val="bg1"/>
                </a:solidFill>
                <a:latin typeface="Meiryo UI" panose="020B0604030504040204" pitchFamily="50" charset="-128"/>
                <a:ea typeface="Meiryo UI" panose="020B0604030504040204" pitchFamily="50" charset="-128"/>
              </a:rPr>
              <a:t>　　　　　　　　　　　  　　　　　　　　　 ：</a:t>
            </a:r>
            <a:r>
              <a:rPr lang="en-US" altLang="ja-JP" sz="2000" b="1" dirty="0">
                <a:solidFill>
                  <a:schemeClr val="bg1"/>
                </a:solidFill>
                <a:latin typeface="Meiryo UI" panose="020B0604030504040204" pitchFamily="50" charset="-128"/>
                <a:ea typeface="Meiryo UI" panose="020B0604030504040204" pitchFamily="50" charset="-128"/>
              </a:rPr>
              <a:t>1.5</a:t>
            </a:r>
            <a:r>
              <a:rPr lang="ja-JP" altLang="en-US" sz="2000" b="1" dirty="0">
                <a:solidFill>
                  <a:schemeClr val="bg1"/>
                </a:solidFill>
                <a:latin typeface="Meiryo UI" panose="020B0604030504040204" pitchFamily="50" charset="-128"/>
                <a:ea typeface="Meiryo UI" panose="020B0604030504040204" pitchFamily="50" charset="-128"/>
              </a:rPr>
              <a:t>日</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369EAF25-4FF5-4AC4-BAB2-A1DD9D719320}"/>
              </a:ext>
            </a:extLst>
          </p:cNvPr>
          <p:cNvSpPr/>
          <p:nvPr/>
        </p:nvSpPr>
        <p:spPr>
          <a:xfrm>
            <a:off x="6990" y="5943556"/>
            <a:ext cx="7173222" cy="1745292"/>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73613">
              <a:defRPr/>
            </a:pPr>
            <a:endParaRPr kumimoji="0" lang="ja-JP" altLang="en-US" sz="1865">
              <a:solidFill>
                <a:prstClr val="white"/>
              </a:solidFill>
              <a:latin typeface="Calibri" panose="020F0502020204030204"/>
              <a:ea typeface="游ゴシック" panose="020B0400000000000000" pitchFamily="50" charset="-128"/>
            </a:endParaRPr>
          </a:p>
        </p:txBody>
      </p:sp>
      <p:sp>
        <p:nvSpPr>
          <p:cNvPr id="17" name="角丸四角形 113">
            <a:extLst>
              <a:ext uri="{FF2B5EF4-FFF2-40B4-BE49-F238E27FC236}">
                <a16:creationId xmlns:a16="http://schemas.microsoft.com/office/drawing/2014/main" id="{FBA05241-5A17-4C96-9178-97E7FE15BDE5}"/>
              </a:ext>
            </a:extLst>
          </p:cNvPr>
          <p:cNvSpPr/>
          <p:nvPr/>
        </p:nvSpPr>
        <p:spPr>
          <a:xfrm>
            <a:off x="6990" y="5871968"/>
            <a:ext cx="7182000" cy="360000"/>
          </a:xfrm>
          <a:prstGeom prst="roundRect">
            <a:avLst>
              <a:gd name="adj" fmla="val 1560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prstClr val="white"/>
                </a:solidFill>
                <a:latin typeface="Meiryo UI" panose="020B0604030504040204" pitchFamily="50" charset="-128"/>
                <a:ea typeface="Meiryo UI" panose="020B0604030504040204" pitchFamily="50" charset="-128"/>
              </a:rPr>
              <a:t>  　　　　　　　　　　　　　　　　　　　　　　   　　　　　　　　　  </a:t>
            </a:r>
            <a:r>
              <a:rPr lang="en-US" altLang="ja-JP" sz="2000" b="1" dirty="0">
                <a:solidFill>
                  <a:prstClr val="white"/>
                </a:solidFill>
                <a:latin typeface="Meiryo UI" panose="020B0604030504040204" pitchFamily="50" charset="-128"/>
                <a:ea typeface="Meiryo UI" panose="020B0604030504040204" pitchFamily="50" charset="-128"/>
              </a:rPr>
              <a:t>: 3</a:t>
            </a:r>
            <a:r>
              <a:rPr lang="ja-JP" altLang="en-US" sz="2000" b="1" dirty="0">
                <a:solidFill>
                  <a:prstClr val="white"/>
                </a:solidFill>
                <a:latin typeface="Meiryo UI" panose="020B0604030504040204" pitchFamily="50" charset="-128"/>
                <a:ea typeface="Meiryo UI" panose="020B0604030504040204" pitchFamily="50" charset="-128"/>
              </a:rPr>
              <a:t>日</a:t>
            </a:r>
            <a:endParaRPr lang="en-US" altLang="ja-JP" sz="2000" b="1" dirty="0">
              <a:solidFill>
                <a:prstClr val="white"/>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F0F8DD97-3AC9-4E04-B420-DF8D75A00EE2}"/>
              </a:ext>
            </a:extLst>
          </p:cNvPr>
          <p:cNvSpPr/>
          <p:nvPr/>
        </p:nvSpPr>
        <p:spPr>
          <a:xfrm>
            <a:off x="11430" y="7806824"/>
            <a:ext cx="7174800" cy="1698883"/>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73613">
              <a:defRPr/>
            </a:pPr>
            <a:endParaRPr kumimoji="0" lang="ja-JP" altLang="en-US" sz="1865">
              <a:solidFill>
                <a:prstClr val="white"/>
              </a:solidFill>
              <a:latin typeface="Calibri" panose="020F0502020204030204"/>
              <a:ea typeface="游ゴシック" panose="020B0400000000000000" pitchFamily="50" charset="-128"/>
            </a:endParaRPr>
          </a:p>
        </p:txBody>
      </p:sp>
      <p:sp>
        <p:nvSpPr>
          <p:cNvPr id="19" name="角丸四角形 115">
            <a:extLst>
              <a:ext uri="{FF2B5EF4-FFF2-40B4-BE49-F238E27FC236}">
                <a16:creationId xmlns:a16="http://schemas.microsoft.com/office/drawing/2014/main" id="{381FA8CF-7C5D-496F-9070-256BA06C673F}"/>
              </a:ext>
            </a:extLst>
          </p:cNvPr>
          <p:cNvSpPr/>
          <p:nvPr/>
        </p:nvSpPr>
        <p:spPr>
          <a:xfrm>
            <a:off x="22975" y="7757985"/>
            <a:ext cx="7177925" cy="360000"/>
          </a:xfrm>
          <a:prstGeom prst="roundRect">
            <a:avLst>
              <a:gd name="adj" fmla="val 1560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prstClr val="white"/>
                </a:solidFill>
                <a:latin typeface="Meiryo UI" panose="020B0604030504040204" pitchFamily="50" charset="-128"/>
                <a:ea typeface="Meiryo UI" panose="020B0604030504040204" pitchFamily="50" charset="-128"/>
              </a:rPr>
              <a:t>  　　　　　　　　　　　　　　　　　　　　　　  　　　　　　　　　　　：</a:t>
            </a:r>
            <a:r>
              <a:rPr lang="en-US" altLang="ja-JP" sz="2000" b="1" dirty="0">
                <a:solidFill>
                  <a:prstClr val="white"/>
                </a:solidFill>
                <a:latin typeface="Meiryo UI" panose="020B0604030504040204" pitchFamily="50" charset="-128"/>
                <a:ea typeface="Meiryo UI" panose="020B0604030504040204" pitchFamily="50" charset="-128"/>
              </a:rPr>
              <a:t>3.5</a:t>
            </a:r>
            <a:r>
              <a:rPr lang="ja-JP" altLang="en-US" sz="2000" b="1" dirty="0">
                <a:solidFill>
                  <a:prstClr val="white"/>
                </a:solidFill>
                <a:latin typeface="Meiryo UI" panose="020B0604030504040204" pitchFamily="50" charset="-128"/>
                <a:ea typeface="Meiryo UI" panose="020B0604030504040204" pitchFamily="50" charset="-128"/>
              </a:rPr>
              <a:t>日</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F8A32A2E-67DC-4479-98E7-A81F663A636F}"/>
              </a:ext>
            </a:extLst>
          </p:cNvPr>
          <p:cNvSpPr txBox="1"/>
          <p:nvPr/>
        </p:nvSpPr>
        <p:spPr>
          <a:xfrm>
            <a:off x="149259" y="6274403"/>
            <a:ext cx="5029201" cy="1438855"/>
          </a:xfrm>
          <a:prstGeom prst="rect">
            <a:avLst/>
          </a:prstGeom>
          <a:noFill/>
        </p:spPr>
        <p:txBody>
          <a:bodyPr wrap="square" rtlCol="0">
            <a:spAutoFit/>
          </a:bodyPr>
          <a:lstStyle/>
          <a:p>
            <a:pPr marL="276275" indent="-372924">
              <a:lnSpc>
                <a:spcPts val="1865"/>
              </a:lnSpc>
            </a:pPr>
            <a:r>
              <a:rPr lang="ja-JP" altLang="en-US" sz="1400" b="1" dirty="0">
                <a:latin typeface="Meiryo UI" panose="020B0604030504040204" pitchFamily="50" charset="-128"/>
                <a:ea typeface="Meiryo UI" panose="020B0604030504040204" pitchFamily="50" charset="-128"/>
              </a:rPr>
              <a:t>前　半</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1.5</a:t>
            </a:r>
            <a:r>
              <a:rPr lang="ja-JP" altLang="en-US" sz="12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令和７年</a:t>
            </a:r>
            <a:r>
              <a:rPr lang="ja-JP" altLang="en-US" sz="1400" b="1" dirty="0">
                <a:latin typeface="Meiryo UI" panose="020B0604030504040204" pitchFamily="50" charset="-128"/>
                <a:ea typeface="Meiryo UI" panose="020B0604030504040204" pitchFamily="50" charset="-128"/>
              </a:rPr>
              <a:t>１０月　８日 </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水</a:t>
            </a:r>
            <a:r>
              <a:rPr lang="en-US" altLang="ja-JP" sz="1400" b="1"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 13:00~17:30</a:t>
            </a:r>
          </a:p>
          <a:p>
            <a:pPr marL="276275" indent="-372924">
              <a:lnSpc>
                <a:spcPts val="2400"/>
              </a:lnSpc>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１０月　９日 </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木</a:t>
            </a:r>
            <a:r>
              <a:rPr lang="en-US" altLang="ja-JP" sz="1400" b="1"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   9:00~17:00</a:t>
            </a:r>
            <a:endParaRPr lang="en-US" altLang="ja-JP" sz="1000" dirty="0">
              <a:latin typeface="Meiryo UI" panose="020B0604030504040204" pitchFamily="50" charset="-128"/>
              <a:ea typeface="Meiryo UI" panose="020B0604030504040204" pitchFamily="50" charset="-128"/>
            </a:endParaRPr>
          </a:p>
          <a:p>
            <a:pPr marL="276275" indent="-372924">
              <a:lnSpc>
                <a:spcPts val="2400"/>
              </a:lnSpc>
            </a:pPr>
            <a:r>
              <a:rPr lang="ja-JP" altLang="en-US" sz="1400" b="1" dirty="0">
                <a:latin typeface="Meiryo UI" panose="020B0604030504040204" pitchFamily="50" charset="-128"/>
                <a:ea typeface="Meiryo UI" panose="020B0604030504040204" pitchFamily="50" charset="-128"/>
              </a:rPr>
              <a:t>後　半</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1.5</a:t>
            </a:r>
            <a:r>
              <a:rPr lang="ja-JP" altLang="en-US" sz="12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令和７年</a:t>
            </a:r>
            <a:r>
              <a:rPr lang="ja-JP" altLang="en-US" sz="1400" b="1" dirty="0">
                <a:latin typeface="Meiryo UI" panose="020B0604030504040204" pitchFamily="50" charset="-128"/>
                <a:ea typeface="Meiryo UI" panose="020B0604030504040204" pitchFamily="50" charset="-128"/>
              </a:rPr>
              <a:t>１０月２９日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水</a:t>
            </a:r>
            <a:r>
              <a:rPr lang="en-US" altLang="ja-JP"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13:00~17:30</a:t>
            </a: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１０月３０日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木</a:t>
            </a:r>
            <a:r>
              <a:rPr lang="en-US" altLang="ja-JP"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9:00~17:00</a:t>
            </a: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石川県地場産業振興センター本館３階第５研修室</a:t>
            </a:r>
            <a:r>
              <a:rPr lang="en-US" altLang="ja-JP" sz="1200" dirty="0">
                <a:latin typeface="Meiryo UI" panose="020B0604030504040204" pitchFamily="50" charset="-128"/>
                <a:ea typeface="Meiryo UI" panose="020B0604030504040204" pitchFamily="50" charset="-128"/>
              </a:rPr>
              <a:t>)</a:t>
            </a:r>
            <a:endParaRPr lang="en-US" altLang="ja-JP" sz="1450" b="1" dirty="0">
              <a:solidFill>
                <a:srgbClr val="FF0000"/>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CDAC7D89-E621-44DC-B769-19B100CB1148}"/>
              </a:ext>
            </a:extLst>
          </p:cNvPr>
          <p:cNvSpPr txBox="1"/>
          <p:nvPr/>
        </p:nvSpPr>
        <p:spPr>
          <a:xfrm>
            <a:off x="25206" y="4836645"/>
            <a:ext cx="5875308" cy="823302"/>
          </a:xfrm>
          <a:prstGeom prst="rect">
            <a:avLst/>
          </a:prstGeom>
          <a:noFill/>
        </p:spPr>
        <p:txBody>
          <a:bodyPr wrap="square" rtlCol="0">
            <a:spAutoFit/>
          </a:bodyPr>
          <a:lstStyle/>
          <a:p>
            <a:pPr marL="276275" indent="-372924">
              <a:lnSpc>
                <a:spcPts val="1865"/>
              </a:lnSpc>
            </a:pPr>
            <a:r>
              <a:rPr lang="ja-JP" altLang="en-US" sz="1400" b="1" dirty="0">
                <a:latin typeface="Meiryo UI" panose="020B0604030504040204" pitchFamily="50" charset="-128"/>
                <a:ea typeface="Meiryo UI" panose="020B0604030504040204" pitchFamily="50" charset="-128"/>
              </a:rPr>
              <a:t>第１日目</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0.5</a:t>
            </a:r>
            <a:r>
              <a:rPr lang="ja-JP" altLang="en-US" sz="12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令和７年　</a:t>
            </a:r>
            <a:r>
              <a:rPr lang="ja-JP" altLang="en-US" sz="1400" b="1" dirty="0">
                <a:latin typeface="Meiryo UI" panose="020B0604030504040204" pitchFamily="50" charset="-128"/>
                <a:ea typeface="Meiryo UI" panose="020B0604030504040204" pitchFamily="50" charset="-128"/>
              </a:rPr>
              <a:t>９月　 ９日 </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火</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13:00~18:00</a:t>
            </a:r>
            <a:endParaRPr lang="ja-JP" altLang="en-US" sz="1400" dirty="0">
              <a:latin typeface="Meiryo UI" panose="020B0604030504040204" pitchFamily="50" charset="-128"/>
              <a:ea typeface="Meiryo UI" panose="020B0604030504040204" pitchFamily="50" charset="-128"/>
            </a:endParaRPr>
          </a:p>
          <a:p>
            <a:pPr marL="276275" indent="-372924">
              <a:lnSpc>
                <a:spcPts val="1865"/>
              </a:lnSpc>
            </a:pPr>
            <a:r>
              <a:rPr lang="ja-JP" altLang="en-US" sz="1400" b="1" dirty="0">
                <a:latin typeface="Meiryo UI" panose="020B0604030504040204" pitchFamily="50" charset="-128"/>
                <a:ea typeface="Meiryo UI" panose="020B0604030504040204" pitchFamily="50" charset="-128"/>
              </a:rPr>
              <a:t>第２日目</a:t>
            </a:r>
            <a:r>
              <a:rPr lang="ja-JP" altLang="en-US" sz="1200" b="1" dirty="0">
                <a:latin typeface="Meiryo UI" panose="020B0604030504040204" pitchFamily="50" charset="-128"/>
                <a:ea typeface="Meiryo UI" panose="020B0604030504040204" pitchFamily="50" charset="-128"/>
              </a:rPr>
              <a:t>（ １ 日）</a:t>
            </a:r>
            <a:r>
              <a:rPr lang="ja-JP" altLang="en-US" sz="1400" dirty="0">
                <a:latin typeface="Meiryo UI" panose="020B0604030504040204" pitchFamily="50" charset="-128"/>
                <a:ea typeface="Meiryo UI" panose="020B0604030504040204" pitchFamily="50" charset="-128"/>
              </a:rPr>
              <a:t>令和７年　</a:t>
            </a:r>
            <a:r>
              <a:rPr lang="ja-JP" altLang="en-US" sz="1400" b="1" dirty="0">
                <a:latin typeface="Meiryo UI" panose="020B0604030504040204" pitchFamily="50" charset="-128"/>
                <a:ea typeface="Meiryo UI" panose="020B0604030504040204" pitchFamily="50" charset="-128"/>
              </a:rPr>
              <a:t>９月１０日 </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水</a:t>
            </a:r>
            <a:r>
              <a:rPr lang="en-US" altLang="ja-JP" sz="1400"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9:00~17:00</a:t>
            </a:r>
          </a:p>
          <a:p>
            <a:pPr marL="276275" indent="-372924">
              <a:lnSpc>
                <a:spcPts val="1865"/>
              </a:lnSpc>
            </a:pPr>
            <a:r>
              <a:rPr lang="ja-JP" altLang="en-US" sz="1200" dirty="0">
                <a:latin typeface="Meiryo UI" panose="020B0604030504040204" pitchFamily="50" charset="-128"/>
                <a:ea typeface="Meiryo UI" panose="020B0604030504040204" pitchFamily="50" charset="-128"/>
              </a:rPr>
              <a:t>　　　　      （＠石川県地場産業振興センター本館３階第５研修室）</a:t>
            </a:r>
            <a:endParaRPr lang="en-US" altLang="ja-JP" sz="1450" b="1" dirty="0">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91EDC4B6-DF80-41C0-B4DD-93C21E1E2CC6}"/>
              </a:ext>
            </a:extLst>
          </p:cNvPr>
          <p:cNvSpPr/>
          <p:nvPr/>
        </p:nvSpPr>
        <p:spPr>
          <a:xfrm>
            <a:off x="0" y="9868606"/>
            <a:ext cx="7200900" cy="39377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73613">
              <a:lnSpc>
                <a:spcPts val="1347"/>
              </a:lnSpc>
              <a:defRPr/>
            </a:pPr>
            <a:r>
              <a:rPr kumimoji="0" lang="ja-JP" altLang="en-US" sz="1347"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＜お問い合わせ先＞</a:t>
            </a:r>
            <a:r>
              <a:rPr kumimoji="0" lang="ja-JP" altLang="en-US"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石川県商工労働部産業政策課　産業デジタル化支援グループ 担当 繁田</a:t>
            </a:r>
            <a:endParaRPr kumimoji="0" lang="en-US" altLang="ja-JP" sz="1347"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defTabSz="473613">
              <a:lnSpc>
                <a:spcPts val="1347"/>
              </a:lnSpc>
              <a:defRPr/>
            </a:pPr>
            <a:r>
              <a:rPr kumimoji="0" lang="ja-JP" altLang="en-US" sz="1347"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メール： </a:t>
            </a:r>
            <a:r>
              <a:rPr kumimoji="0" lang="en-US" altLang="ja-JP"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syoukou@pref.ishikawa.lg.jp</a:t>
            </a:r>
            <a:r>
              <a:rPr kumimoji="0" lang="ja-JP" altLang="en-US"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電話：</a:t>
            </a:r>
            <a:r>
              <a:rPr kumimoji="0" lang="en-US" altLang="ja-JP"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076-225-1519</a:t>
            </a:r>
            <a:endParaRPr kumimoji="0" lang="ja-JP" altLang="en-US"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a:extLst>
              <a:ext uri="{FF2B5EF4-FFF2-40B4-BE49-F238E27FC236}">
                <a16:creationId xmlns:a16="http://schemas.microsoft.com/office/drawing/2014/main" id="{1D80AD30-F204-47D3-B4E4-412C81B8CC79}"/>
              </a:ext>
            </a:extLst>
          </p:cNvPr>
          <p:cNvSpPr txBox="1"/>
          <p:nvPr/>
        </p:nvSpPr>
        <p:spPr>
          <a:xfrm>
            <a:off x="1324181" y="9546023"/>
            <a:ext cx="5856031" cy="335989"/>
          </a:xfrm>
          <a:prstGeom prst="rect">
            <a:avLst/>
          </a:prstGeom>
          <a:noFill/>
        </p:spPr>
        <p:txBody>
          <a:bodyPr wrap="square" rtlCol="0">
            <a:spAutoFit/>
          </a:bodyPr>
          <a:lstStyle/>
          <a:p>
            <a:pPr algn="r">
              <a:lnSpc>
                <a:spcPts val="1865"/>
              </a:lnSpc>
            </a:pPr>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「申込方法」及び「各コース詳細」は次頁以降を参照</a:t>
            </a:r>
            <a:endParaRPr lang="en-US" altLang="ja-JP"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56839" y="3311575"/>
            <a:ext cx="3539498"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r>
              <a:rPr lang="ja-JP" altLang="en-US" sz="2000" u="none" dirty="0">
                <a:latin typeface="Meiryo UI" panose="020B0604030504040204" pitchFamily="50" charset="-128"/>
                <a:ea typeface="Meiryo UI" panose="020B0604030504040204" pitchFamily="50" charset="-128"/>
              </a:rPr>
              <a:t>＜コース毎の申込の場合＞</a:t>
            </a:r>
            <a:endParaRPr lang="en-US" altLang="ja-JP" sz="2000" u="none" dirty="0">
              <a:latin typeface="Meiryo UI" panose="020B0604030504040204" pitchFamily="50" charset="-128"/>
              <a:ea typeface="Meiryo UI" panose="020B0604030504040204" pitchFamily="50" charset="-128"/>
            </a:endParaRPr>
          </a:p>
          <a:p>
            <a:pPr lvl="0" eaLnBrk="1" hangingPunct="1"/>
            <a:r>
              <a:rPr lang="ja-JP" altLang="en-US" sz="1400" u="none" dirty="0">
                <a:latin typeface="Meiryo UI" panose="020B0604030504040204" pitchFamily="50" charset="-128"/>
                <a:ea typeface="Meiryo UI" panose="020B0604030504040204" pitchFamily="50" charset="-128"/>
              </a:rPr>
              <a:t>　１コース：１５，０００円／人</a:t>
            </a:r>
            <a:endParaRPr lang="en-US" altLang="ja-JP" sz="1400" u="none" dirty="0">
              <a:latin typeface="Meiryo UI" panose="020B0604030504040204" pitchFamily="50" charset="-128"/>
              <a:ea typeface="Meiryo UI" panose="020B0604030504040204" pitchFamily="50" charset="-128"/>
            </a:endParaRPr>
          </a:p>
          <a:p>
            <a:pPr lvl="0" eaLnBrk="1" hangingPunct="1"/>
            <a:r>
              <a:rPr lang="ja-JP" altLang="en-US" sz="1400" u="none" dirty="0">
                <a:latin typeface="Meiryo UI" panose="020B0604030504040204" pitchFamily="50" charset="-128"/>
                <a:ea typeface="Meiryo UI" panose="020B0604030504040204" pitchFamily="50" charset="-128"/>
              </a:rPr>
              <a:t>　</a:t>
            </a: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コース毎に３コースを申込む場合は、</a:t>
            </a:r>
            <a:endParaRPr lang="en-US" altLang="ja-JP" sz="1100" u="none" dirty="0">
              <a:latin typeface="Meiryo UI" panose="020B0604030504040204" pitchFamily="50" charset="-128"/>
              <a:ea typeface="Meiryo UI" panose="020B0604030504040204" pitchFamily="50" charset="-128"/>
            </a:endParaRPr>
          </a:p>
          <a:p>
            <a:pPr lvl="0" eaLnBrk="1" hangingPunct="1"/>
            <a:r>
              <a:rPr lang="ja-JP" altLang="en-US" sz="1100" u="none" dirty="0">
                <a:latin typeface="Meiryo UI" panose="020B0604030504040204" pitchFamily="50" charset="-128"/>
                <a:ea typeface="Meiryo UI" panose="020B0604030504040204" pitchFamily="50" charset="-128"/>
              </a:rPr>
              <a:t>　　 ４５，０００円／人となります。</a:t>
            </a:r>
            <a:endParaRPr lang="en-US" altLang="ja-JP" sz="1400" u="none" dirty="0">
              <a:latin typeface="Meiryo UI" panose="020B0604030504040204" pitchFamily="50" charset="-128"/>
              <a:ea typeface="Meiryo UI" panose="020B0604030504040204" pitchFamily="50" charset="-128"/>
            </a:endParaRPr>
          </a:p>
        </p:txBody>
      </p:sp>
      <p:sp>
        <p:nvSpPr>
          <p:cNvPr id="2" name="矢印: 右 1">
            <a:extLst>
              <a:ext uri="{FF2B5EF4-FFF2-40B4-BE49-F238E27FC236}">
                <a16:creationId xmlns:a16="http://schemas.microsoft.com/office/drawing/2014/main" id="{DF7E4437-80AB-4008-B5AB-1F8573F88B12}"/>
              </a:ext>
            </a:extLst>
          </p:cNvPr>
          <p:cNvSpPr/>
          <p:nvPr/>
        </p:nvSpPr>
        <p:spPr>
          <a:xfrm>
            <a:off x="3188035" y="3690640"/>
            <a:ext cx="484423" cy="412327"/>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6" name="テキスト ボックス 45">
            <a:extLst>
              <a:ext uri="{FF2B5EF4-FFF2-40B4-BE49-F238E27FC236}">
                <a16:creationId xmlns:a16="http://schemas.microsoft.com/office/drawing/2014/main" id="{A72F6A6B-15FB-4100-BC85-1A8A5AB76337}"/>
              </a:ext>
            </a:extLst>
          </p:cNvPr>
          <p:cNvSpPr txBox="1"/>
          <p:nvPr/>
        </p:nvSpPr>
        <p:spPr>
          <a:xfrm>
            <a:off x="140431" y="8155136"/>
            <a:ext cx="5544059" cy="1581523"/>
          </a:xfrm>
          <a:prstGeom prst="rect">
            <a:avLst/>
          </a:prstGeom>
          <a:noFill/>
        </p:spPr>
        <p:txBody>
          <a:bodyPr wrap="square" rtlCol="0">
            <a:spAutoFit/>
          </a:bodyPr>
          <a:lstStyle/>
          <a:p>
            <a:pPr marL="276275" indent="-372924">
              <a:lnSpc>
                <a:spcPts val="1865"/>
              </a:lnSpc>
            </a:pPr>
            <a:r>
              <a:rPr lang="ja-JP" altLang="en-US" sz="1400" b="1" dirty="0">
                <a:latin typeface="Meiryo UI" panose="020B0604030504040204" pitchFamily="50" charset="-128"/>
                <a:ea typeface="Meiryo UI" panose="020B0604030504040204" pitchFamily="50" charset="-128"/>
              </a:rPr>
              <a:t>前　半 </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1.5</a:t>
            </a:r>
            <a:r>
              <a:rPr lang="ja-JP" altLang="en-US" sz="12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令和７年</a:t>
            </a:r>
            <a:r>
              <a:rPr lang="ja-JP" altLang="en-US" sz="1400" b="1" dirty="0">
                <a:latin typeface="Meiryo UI" panose="020B0604030504040204" pitchFamily="50" charset="-128"/>
                <a:ea typeface="Meiryo UI" panose="020B0604030504040204" pitchFamily="50" charset="-128"/>
              </a:rPr>
              <a:t>１１月１３日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木</a:t>
            </a:r>
            <a:r>
              <a:rPr lang="en-US" altLang="ja-JP" sz="1400" b="1"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 13:00~17:30</a:t>
            </a: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１１月１４日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金</a:t>
            </a:r>
            <a:r>
              <a:rPr lang="en-US" altLang="ja-JP"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  9:00~17:00</a:t>
            </a:r>
          </a:p>
          <a:p>
            <a:pPr marL="276275" indent="-372924">
              <a:lnSpc>
                <a:spcPts val="400"/>
              </a:lnSpc>
            </a:pP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400" b="1" dirty="0">
                <a:latin typeface="Meiryo UI" panose="020B0604030504040204" pitchFamily="50" charset="-128"/>
                <a:ea typeface="Meiryo UI" panose="020B0604030504040204" pitchFamily="50" charset="-128"/>
              </a:rPr>
              <a:t>後　半 </a:t>
            </a:r>
            <a:r>
              <a:rPr lang="ja-JP" altLang="en-US" sz="1200" b="1" dirty="0">
                <a:latin typeface="Meiryo UI" panose="020B0604030504040204" pitchFamily="50" charset="-128"/>
                <a:ea typeface="Meiryo UI" panose="020B0604030504040204" pitchFamily="50" charset="-128"/>
              </a:rPr>
              <a:t>（ ２ 日）</a:t>
            </a:r>
            <a:r>
              <a:rPr lang="ja-JP" altLang="en-US" sz="1400" dirty="0">
                <a:latin typeface="Meiryo UI" panose="020B0604030504040204" pitchFamily="50" charset="-128"/>
                <a:ea typeface="Meiryo UI" panose="020B0604030504040204" pitchFamily="50" charset="-128"/>
              </a:rPr>
              <a:t>令和７年</a:t>
            </a:r>
            <a:r>
              <a:rPr lang="ja-JP" altLang="en-US" sz="1400" b="1" dirty="0">
                <a:latin typeface="Meiryo UI" panose="020B0604030504040204" pitchFamily="50" charset="-128"/>
                <a:ea typeface="Meiryo UI" panose="020B0604030504040204" pitchFamily="50" charset="-128"/>
              </a:rPr>
              <a:t>１１月２６日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水</a:t>
            </a:r>
            <a:r>
              <a:rPr lang="en-US" altLang="ja-JP"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9:00~17:00</a:t>
            </a: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4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　　　　　　　       </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１１月２７日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木</a:t>
            </a:r>
            <a:r>
              <a:rPr lang="en-US" altLang="ja-JP" sz="1400" b="1"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   9:00~17:00</a:t>
            </a: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＠石川県地場産業振興センター本館３階第５研修室</a:t>
            </a:r>
            <a:r>
              <a:rPr lang="en-US" altLang="ja-JP" sz="1200" dirty="0">
                <a:latin typeface="Meiryo UI" panose="020B0604030504040204" pitchFamily="50" charset="-128"/>
                <a:ea typeface="Meiryo UI" panose="020B0604030504040204" pitchFamily="50" charset="-128"/>
              </a:rPr>
              <a:t>)</a:t>
            </a:r>
            <a:endParaRPr lang="ja-JP" altLang="en-US" sz="1450" b="1" dirty="0">
              <a:solidFill>
                <a:srgbClr val="FF0000"/>
              </a:solidFill>
              <a:latin typeface="Meiryo UI" panose="020B0604030504040204" pitchFamily="50" charset="-128"/>
              <a:ea typeface="Meiryo UI" panose="020B0604030504040204" pitchFamily="50" charset="-128"/>
            </a:endParaRPr>
          </a:p>
          <a:p>
            <a:pPr marL="276275" indent="-372924">
              <a:lnSpc>
                <a:spcPts val="1865"/>
              </a:lnSpc>
            </a:pPr>
            <a:endParaRPr lang="en-US" altLang="ja-JP" sz="1450" b="1" dirty="0">
              <a:solidFill>
                <a:srgbClr val="FF0000"/>
              </a:solidFill>
              <a:latin typeface="Meiryo UI" panose="020B0604030504040204" pitchFamily="50" charset="-128"/>
              <a:ea typeface="Meiryo UI" panose="020B0604030504040204" pitchFamily="50" charset="-128"/>
            </a:endParaRPr>
          </a:p>
        </p:txBody>
      </p:sp>
      <p:sp>
        <p:nvSpPr>
          <p:cNvPr id="28"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3720233" y="3441741"/>
            <a:ext cx="353949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r>
              <a:rPr lang="ja-JP" altLang="en-US" sz="2000" b="1" u="none" dirty="0">
                <a:latin typeface="Meiryo UI" panose="020B0604030504040204" pitchFamily="50" charset="-128"/>
                <a:ea typeface="Meiryo UI" panose="020B0604030504040204" pitchFamily="50" charset="-128"/>
              </a:rPr>
              <a:t>＜</a:t>
            </a:r>
            <a:r>
              <a:rPr lang="ja-JP" altLang="en-US" sz="2000" b="1" u="none" dirty="0">
                <a:solidFill>
                  <a:srgbClr val="FF0000"/>
                </a:solidFill>
                <a:latin typeface="Meiryo UI" panose="020B0604030504040204" pitchFamily="50" charset="-128"/>
                <a:ea typeface="Meiryo UI" panose="020B0604030504040204" pitchFamily="50" charset="-128"/>
              </a:rPr>
              <a:t>全コース一括申込の場合</a:t>
            </a:r>
            <a:r>
              <a:rPr lang="ja-JP" altLang="en-US" sz="2000" b="1" u="none" dirty="0">
                <a:latin typeface="Meiryo UI" panose="020B0604030504040204" pitchFamily="50" charset="-128"/>
                <a:ea typeface="Meiryo UI" panose="020B0604030504040204" pitchFamily="50" charset="-128"/>
              </a:rPr>
              <a:t>＞</a:t>
            </a:r>
          </a:p>
          <a:p>
            <a:pPr eaLnBrk="1" hangingPunct="1"/>
            <a:r>
              <a:rPr lang="ja-JP" altLang="en-US" sz="1400" b="1" u="none" dirty="0">
                <a:latin typeface="Meiryo UI" panose="020B0604030504040204" pitchFamily="50" charset="-128"/>
                <a:ea typeface="Meiryo UI" panose="020B0604030504040204" pitchFamily="50" charset="-128"/>
              </a:rPr>
              <a:t>　３コース：</a:t>
            </a:r>
            <a:r>
              <a:rPr lang="ja-JP" altLang="en-US" sz="1400" b="1" u="none" dirty="0">
                <a:solidFill>
                  <a:srgbClr val="FF0000"/>
                </a:solidFill>
                <a:latin typeface="Meiryo UI" panose="020B0604030504040204" pitchFamily="50" charset="-128"/>
                <a:ea typeface="Meiryo UI" panose="020B0604030504040204" pitchFamily="50" charset="-128"/>
              </a:rPr>
              <a:t>２５，０００</a:t>
            </a:r>
            <a:r>
              <a:rPr lang="ja-JP" altLang="en-US" sz="1400" b="1" u="none" dirty="0">
                <a:latin typeface="Meiryo UI" panose="020B0604030504040204" pitchFamily="50" charset="-128"/>
                <a:ea typeface="Meiryo UI" panose="020B0604030504040204" pitchFamily="50" charset="-128"/>
              </a:rPr>
              <a:t>円／人</a:t>
            </a:r>
            <a:endParaRPr lang="en-US" altLang="ja-JP" sz="1400" b="1" u="none" dirty="0">
              <a:latin typeface="Meiryo UI" panose="020B0604030504040204" pitchFamily="50" charset="-128"/>
              <a:ea typeface="Meiryo UI" panose="020B0604030504040204" pitchFamily="50" charset="-128"/>
            </a:endParaRPr>
          </a:p>
          <a:p>
            <a:pPr lvl="0" eaLnBrk="1" hangingPunct="1"/>
            <a:r>
              <a:rPr lang="ja-JP" altLang="en-US" sz="1400" b="1" u="none" dirty="0">
                <a:latin typeface="Meiryo UI" panose="020B0604030504040204" pitchFamily="50" charset="-128"/>
                <a:ea typeface="Meiryo UI" panose="020B0604030504040204" pitchFamily="50" charset="-128"/>
              </a:rPr>
              <a:t>　　 </a:t>
            </a:r>
            <a:r>
              <a:rPr lang="en-US" altLang="ja-JP" sz="1100" b="1" u="none" dirty="0">
                <a:latin typeface="Meiryo UI" panose="020B0604030504040204" pitchFamily="50" charset="-128"/>
                <a:ea typeface="Meiryo UI" panose="020B0604030504040204" pitchFamily="50" charset="-128"/>
              </a:rPr>
              <a:t>※</a:t>
            </a:r>
            <a:r>
              <a:rPr lang="ja-JP" altLang="en-US" sz="1100" b="1" u="none" dirty="0">
                <a:latin typeface="Meiryo UI" panose="020B0604030504040204" pitchFamily="50" charset="-128"/>
                <a:ea typeface="Meiryo UI" panose="020B0604030504040204" pitchFamily="50" charset="-128"/>
              </a:rPr>
              <a:t>コース毎の申込開始は、８月１日</a:t>
            </a:r>
            <a:r>
              <a:rPr lang="en-US" altLang="ja-JP" sz="1100" b="1" u="none" dirty="0">
                <a:latin typeface="Meiryo UI" panose="020B0604030504040204" pitchFamily="50" charset="-128"/>
                <a:ea typeface="Meiryo UI" panose="020B0604030504040204" pitchFamily="50" charset="-128"/>
              </a:rPr>
              <a:t>(</a:t>
            </a:r>
            <a:r>
              <a:rPr lang="ja-JP" altLang="en-US" sz="1100" b="1" u="none" dirty="0">
                <a:latin typeface="Meiryo UI" panose="020B0604030504040204" pitchFamily="50" charset="-128"/>
                <a:ea typeface="Meiryo UI" panose="020B0604030504040204" pitchFamily="50" charset="-128"/>
              </a:rPr>
              <a:t>金</a:t>
            </a:r>
            <a:r>
              <a:rPr lang="en-US" altLang="ja-JP" sz="1100" b="1" u="none" dirty="0">
                <a:latin typeface="Meiryo UI" panose="020B0604030504040204" pitchFamily="50" charset="-128"/>
                <a:ea typeface="Meiryo UI" panose="020B0604030504040204" pitchFamily="50" charset="-128"/>
              </a:rPr>
              <a:t>)</a:t>
            </a:r>
            <a:r>
              <a:rPr lang="ja-JP" altLang="en-US" sz="1100" b="1" u="none" dirty="0">
                <a:latin typeface="Meiryo UI" panose="020B0604030504040204" pitchFamily="50" charset="-128"/>
                <a:ea typeface="Meiryo UI" panose="020B0604030504040204" pitchFamily="50" charset="-128"/>
              </a:rPr>
              <a:t>を予定</a:t>
            </a:r>
          </a:p>
        </p:txBody>
      </p:sp>
      <p:sp>
        <p:nvSpPr>
          <p:cNvPr id="29" name="テキスト ボックス 28"/>
          <p:cNvSpPr txBox="1"/>
          <p:nvPr/>
        </p:nvSpPr>
        <p:spPr>
          <a:xfrm>
            <a:off x="22975" y="4339423"/>
            <a:ext cx="5780562" cy="400110"/>
          </a:xfrm>
          <a:prstGeom prst="rect">
            <a:avLst/>
          </a:prstGeom>
          <a:noFill/>
        </p:spPr>
        <p:txBody>
          <a:bodyPr wrap="square" rtlCol="0">
            <a:spAutoFit/>
          </a:bodyPr>
          <a:lstStyle/>
          <a:p>
            <a:pPr algn="dist"/>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①技術者向けデータ解析プログラミング研修</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25206" y="5866120"/>
            <a:ext cx="6012000" cy="400110"/>
          </a:xfrm>
          <a:prstGeom prst="rect">
            <a:avLst/>
          </a:prstGeom>
          <a:noFill/>
        </p:spPr>
        <p:txBody>
          <a:bodyPr wrap="square" rtlCol="0">
            <a:spAutoFit/>
          </a:bodyPr>
          <a:lstStyle/>
          <a:p>
            <a:pPr algn="dist"/>
            <a:r>
              <a:rPr lang="ja-JP" altLang="en-US" sz="2000" b="1" dirty="0">
                <a:solidFill>
                  <a:prstClr val="white"/>
                </a:solidFill>
                <a:latin typeface="Meiryo UI" panose="020B0604030504040204" pitchFamily="50" charset="-128"/>
                <a:ea typeface="Meiryo UI" panose="020B0604030504040204" pitchFamily="50" charset="-128"/>
              </a:rPr>
              <a:t>②技術者向け</a:t>
            </a:r>
            <a:r>
              <a:rPr lang="en-US" altLang="ja-JP" sz="2000" b="1" dirty="0" err="1">
                <a:solidFill>
                  <a:prstClr val="white"/>
                </a:solidFill>
                <a:latin typeface="Meiryo UI" panose="020B0604030504040204" pitchFamily="50" charset="-128"/>
                <a:ea typeface="Meiryo UI" panose="020B0604030504040204" pitchFamily="50" charset="-128"/>
              </a:rPr>
              <a:t>IoT</a:t>
            </a:r>
            <a:r>
              <a:rPr lang="en-US" altLang="ja-JP" sz="2000" b="1" dirty="0">
                <a:solidFill>
                  <a:prstClr val="white"/>
                </a:solidFill>
                <a:latin typeface="Meiryo UI" panose="020B0604030504040204" pitchFamily="50" charset="-128"/>
                <a:ea typeface="Meiryo UI" panose="020B0604030504040204" pitchFamily="50" charset="-128"/>
              </a:rPr>
              <a:t>/AI</a:t>
            </a:r>
            <a:r>
              <a:rPr lang="ja-JP" altLang="en-US" sz="2000" b="1" dirty="0">
                <a:solidFill>
                  <a:prstClr val="white"/>
                </a:solidFill>
                <a:latin typeface="Meiryo UI" panose="020B0604030504040204" pitchFamily="50" charset="-128"/>
                <a:ea typeface="Meiryo UI" panose="020B0604030504040204" pitchFamily="50" charset="-128"/>
              </a:rPr>
              <a:t>研修（</a:t>
            </a:r>
            <a:r>
              <a:rPr lang="en-US" altLang="ja-JP" sz="2000" b="1" dirty="0" err="1">
                <a:solidFill>
                  <a:prstClr val="white"/>
                </a:solidFill>
                <a:latin typeface="Meiryo UI" panose="020B0604030504040204" pitchFamily="50" charset="-128"/>
                <a:ea typeface="Meiryo UI" panose="020B0604030504040204" pitchFamily="50" charset="-128"/>
              </a:rPr>
              <a:t>IoT</a:t>
            </a:r>
            <a:r>
              <a:rPr lang="ja-JP" altLang="en-US" sz="2000" b="1" dirty="0">
                <a:solidFill>
                  <a:prstClr val="white"/>
                </a:solidFill>
                <a:latin typeface="Meiryo UI" panose="020B0604030504040204" pitchFamily="50" charset="-128"/>
                <a:ea typeface="Meiryo UI" panose="020B0604030504040204" pitchFamily="50" charset="-128"/>
              </a:rPr>
              <a:t>中心）</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45599" y="7741343"/>
            <a:ext cx="6012000" cy="400110"/>
          </a:xfrm>
          <a:prstGeom prst="rect">
            <a:avLst/>
          </a:prstGeom>
          <a:noFill/>
        </p:spPr>
        <p:txBody>
          <a:bodyPr wrap="square" rtlCol="0">
            <a:spAutoFit/>
          </a:bodyPr>
          <a:lstStyle/>
          <a:p>
            <a:pPr algn="dist"/>
            <a:r>
              <a:rPr lang="ja-JP" altLang="en-US" sz="2000" b="1" dirty="0">
                <a:solidFill>
                  <a:prstClr val="white"/>
                </a:solidFill>
                <a:latin typeface="Meiryo UI" panose="020B0604030504040204" pitchFamily="50" charset="-128"/>
                <a:ea typeface="Meiryo UI" panose="020B0604030504040204" pitchFamily="50" charset="-128"/>
              </a:rPr>
              <a:t>③技術者向け</a:t>
            </a:r>
            <a:r>
              <a:rPr lang="en-US" altLang="ja-JP" sz="2000" b="1" dirty="0" err="1">
                <a:solidFill>
                  <a:prstClr val="white"/>
                </a:solidFill>
                <a:latin typeface="Meiryo UI" panose="020B0604030504040204" pitchFamily="50" charset="-128"/>
                <a:ea typeface="Meiryo UI" panose="020B0604030504040204" pitchFamily="50" charset="-128"/>
              </a:rPr>
              <a:t>IoT</a:t>
            </a:r>
            <a:r>
              <a:rPr lang="en-US" altLang="ja-JP" sz="2000" b="1" dirty="0">
                <a:solidFill>
                  <a:prstClr val="white"/>
                </a:solidFill>
                <a:latin typeface="Meiryo UI" panose="020B0604030504040204" pitchFamily="50" charset="-128"/>
                <a:ea typeface="Meiryo UI" panose="020B0604030504040204" pitchFamily="50" charset="-128"/>
              </a:rPr>
              <a:t>/AI</a:t>
            </a:r>
            <a:r>
              <a:rPr lang="ja-JP" altLang="en-US" sz="2000" b="1" dirty="0">
                <a:solidFill>
                  <a:prstClr val="white"/>
                </a:solidFill>
                <a:latin typeface="Meiryo UI" panose="020B0604030504040204" pitchFamily="50" charset="-128"/>
                <a:ea typeface="Meiryo UI" panose="020B0604030504040204" pitchFamily="50" charset="-128"/>
              </a:rPr>
              <a:t>研修（</a:t>
            </a:r>
            <a:r>
              <a:rPr lang="en-US" altLang="ja-JP" sz="2000" b="1" dirty="0">
                <a:solidFill>
                  <a:prstClr val="white"/>
                </a:solidFill>
                <a:latin typeface="Meiryo UI" panose="020B0604030504040204" pitchFamily="50" charset="-128"/>
                <a:ea typeface="Meiryo UI" panose="020B0604030504040204" pitchFamily="50" charset="-128"/>
              </a:rPr>
              <a:t>AI</a:t>
            </a:r>
            <a:r>
              <a:rPr lang="ja-JP" altLang="en-US" sz="2000" b="1" dirty="0">
                <a:solidFill>
                  <a:prstClr val="white"/>
                </a:solidFill>
                <a:latin typeface="Meiryo UI" panose="020B0604030504040204" pitchFamily="50" charset="-128"/>
                <a:ea typeface="Meiryo UI" panose="020B0604030504040204" pitchFamily="50" charset="-128"/>
              </a:rPr>
              <a:t>中心）</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7" name="角丸四角形 6"/>
          <p:cNvSpPr/>
          <p:nvPr/>
        </p:nvSpPr>
        <p:spPr>
          <a:xfrm>
            <a:off x="5256106" y="4823034"/>
            <a:ext cx="1808930" cy="864000"/>
          </a:xfrm>
          <a:prstGeom prst="roundRect">
            <a:avLst>
              <a:gd name="adj" fmla="val 8951"/>
            </a:avLst>
          </a:prstGeom>
          <a:solidFill>
            <a:srgbClr val="DCE6F2">
              <a:alpha val="50196"/>
            </a:srgbClr>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3" name="角丸四角形 32"/>
          <p:cNvSpPr/>
          <p:nvPr/>
        </p:nvSpPr>
        <p:spPr>
          <a:xfrm>
            <a:off x="5256106" y="6408719"/>
            <a:ext cx="1800000" cy="1080000"/>
          </a:xfrm>
          <a:prstGeom prst="roundRect">
            <a:avLst>
              <a:gd name="adj" fmla="val 8951"/>
            </a:avLst>
          </a:prstGeom>
          <a:solidFill>
            <a:srgbClr val="DCE6F2">
              <a:alpha val="50196"/>
            </a:srgbClr>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5" name="角丸四角形 34"/>
          <p:cNvSpPr/>
          <p:nvPr/>
        </p:nvSpPr>
        <p:spPr>
          <a:xfrm>
            <a:off x="5273256" y="8268686"/>
            <a:ext cx="1800000" cy="1080000"/>
          </a:xfrm>
          <a:prstGeom prst="roundRect">
            <a:avLst>
              <a:gd name="adj" fmla="val 8951"/>
            </a:avLst>
          </a:prstGeom>
          <a:solidFill>
            <a:srgbClr val="DCE6F2">
              <a:alpha val="50196"/>
            </a:srgbClr>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0" name="テキスト ボックス 29">
            <a:extLst>
              <a:ext uri="{FF2B5EF4-FFF2-40B4-BE49-F238E27FC236}">
                <a16:creationId xmlns:a16="http://schemas.microsoft.com/office/drawing/2014/main" id="{FE40975B-ED6C-4228-B729-B72E6D744A8B}"/>
              </a:ext>
            </a:extLst>
          </p:cNvPr>
          <p:cNvSpPr txBox="1"/>
          <p:nvPr/>
        </p:nvSpPr>
        <p:spPr>
          <a:xfrm>
            <a:off x="5280990" y="4816425"/>
            <a:ext cx="1774615" cy="884601"/>
          </a:xfrm>
          <a:prstGeom prst="rect">
            <a:avLst/>
          </a:prstGeom>
          <a:noFill/>
          <a:ln>
            <a:noFill/>
          </a:ln>
        </p:spPr>
        <p:txBody>
          <a:bodyPr wrap="square" rtlCol="0">
            <a:spAutoFit/>
          </a:bodyPr>
          <a:lstStyle/>
          <a:p>
            <a:pPr>
              <a:lnSpc>
                <a:spcPct val="110000"/>
              </a:lnSpc>
            </a:pPr>
            <a:r>
              <a:rPr lang="en-US" altLang="ja-JP" sz="1200" dirty="0" err="1">
                <a:latin typeface="Meiryo UI" panose="020B0604030504040204" pitchFamily="50" charset="-128"/>
                <a:ea typeface="Meiryo UI" panose="020B0604030504040204" pitchFamily="50" charset="-128"/>
              </a:rPr>
              <a:t>IoT</a:t>
            </a:r>
            <a:r>
              <a:rPr lang="en-US" altLang="ja-JP" sz="1200" dirty="0">
                <a:latin typeface="Meiryo UI" panose="020B0604030504040204" pitchFamily="50" charset="-128"/>
                <a:ea typeface="Meiryo UI" panose="020B0604030504040204" pitchFamily="50" charset="-128"/>
              </a:rPr>
              <a:t>/AI</a:t>
            </a:r>
            <a:r>
              <a:rPr lang="ja-JP" altLang="en-US" sz="1200" dirty="0">
                <a:latin typeface="Meiryo UI" panose="020B0604030504040204" pitchFamily="50" charset="-128"/>
                <a:ea typeface="Meiryo UI" panose="020B0604030504040204" pitchFamily="50" charset="-128"/>
              </a:rPr>
              <a:t>の有効活用し、現場改善や製品開発につなげるため、データ解析プログラミングの基礎を学ぶ研修。</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a:extLst>
              <a:ext uri="{FF2B5EF4-FFF2-40B4-BE49-F238E27FC236}">
                <a16:creationId xmlns:a16="http://schemas.microsoft.com/office/drawing/2014/main" id="{CDD914D8-8E7C-4A62-A060-2100D48EDE5F}"/>
              </a:ext>
            </a:extLst>
          </p:cNvPr>
          <p:cNvSpPr txBox="1"/>
          <p:nvPr/>
        </p:nvSpPr>
        <p:spPr>
          <a:xfrm>
            <a:off x="5286310" y="6477933"/>
            <a:ext cx="1769265" cy="1052596"/>
          </a:xfrm>
          <a:prstGeom prst="rect">
            <a:avLst/>
          </a:prstGeom>
          <a:noFill/>
          <a:ln>
            <a:noFill/>
          </a:ln>
        </p:spPr>
        <p:txBody>
          <a:bodyPr wrap="square" rtlCol="0">
            <a:spAutoFit/>
          </a:bodyPr>
          <a:lstStyle/>
          <a:p>
            <a:pPr defTabSz="916245">
              <a:lnSpc>
                <a:spcPct val="130000"/>
              </a:lnSpc>
            </a:pPr>
            <a:r>
              <a:rPr lang="en-US" altLang="ja-JP" sz="1200" dirty="0" err="1">
                <a:latin typeface="Meiryo UI" panose="020B0604030504040204" pitchFamily="50" charset="-128"/>
                <a:ea typeface="Meiryo UI" panose="020B0604030504040204" pitchFamily="50" charset="-128"/>
              </a:rPr>
              <a:t>IoT</a:t>
            </a:r>
            <a:r>
              <a:rPr lang="ja-JP" altLang="en-US" sz="1200" dirty="0">
                <a:latin typeface="Meiryo UI" panose="020B0604030504040204" pitchFamily="50" charset="-128"/>
                <a:ea typeface="Meiryo UI" panose="020B0604030504040204" pitchFamily="50" charset="-128"/>
              </a:rPr>
              <a:t>の活用によって自社の製造現場の改善をしたい生産技術担当者等のための研修。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a:extLst>
              <a:ext uri="{FF2B5EF4-FFF2-40B4-BE49-F238E27FC236}">
                <a16:creationId xmlns:a16="http://schemas.microsoft.com/office/drawing/2014/main" id="{CDD914D8-8E7C-4A62-A060-2100D48EDE5F}"/>
              </a:ext>
            </a:extLst>
          </p:cNvPr>
          <p:cNvSpPr txBox="1"/>
          <p:nvPr/>
        </p:nvSpPr>
        <p:spPr>
          <a:xfrm>
            <a:off x="5303850" y="8360989"/>
            <a:ext cx="1760330" cy="978729"/>
          </a:xfrm>
          <a:prstGeom prst="rect">
            <a:avLst/>
          </a:prstGeom>
          <a:noFill/>
          <a:ln>
            <a:noFill/>
          </a:ln>
        </p:spPr>
        <p:txBody>
          <a:bodyPr wrap="square" rtlCol="0">
            <a:spAutoFit/>
          </a:bodyPr>
          <a:lstStyle/>
          <a:p>
            <a:pPr defTabSz="916245">
              <a:lnSpc>
                <a:spcPct val="120000"/>
              </a:lnSpc>
            </a:pPr>
            <a:r>
              <a:rPr lang="ja-JP" altLang="en-US" sz="1200" dirty="0">
                <a:latin typeface="Meiryo UI" panose="020B0604030504040204" pitchFamily="50" charset="-128"/>
                <a:ea typeface="Meiryo UI" panose="020B0604030504040204" pitchFamily="50" charset="-128"/>
              </a:rPr>
              <a:t>機械学習等の活用によって画期的な製品を開発したい製品開発担当者等のための研修。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円形吹き出し 36"/>
          <p:cNvSpPr/>
          <p:nvPr/>
        </p:nvSpPr>
        <p:spPr>
          <a:xfrm>
            <a:off x="4104506" y="3074534"/>
            <a:ext cx="3009865" cy="362451"/>
          </a:xfrm>
          <a:prstGeom prst="wedgeEllipseCallout">
            <a:avLst/>
          </a:prstGeom>
          <a:solidFill>
            <a:srgbClr val="FFFF99"/>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8" name="テキスト ボックス 37"/>
          <p:cNvSpPr txBox="1"/>
          <p:nvPr/>
        </p:nvSpPr>
        <p:spPr>
          <a:xfrm>
            <a:off x="4450075" y="3074534"/>
            <a:ext cx="2185214" cy="353943"/>
          </a:xfrm>
          <a:prstGeom prst="rect">
            <a:avLst/>
          </a:prstGeom>
          <a:noFill/>
        </p:spPr>
        <p:txBody>
          <a:bodyPr wrap="none" rtlCol="0">
            <a:spAutoFit/>
          </a:bodyPr>
          <a:lstStyle/>
          <a:p>
            <a:r>
              <a:rPr kumimoji="1" lang="ja-JP" altLang="en-US" sz="1700" b="1" i="1" dirty="0">
                <a:solidFill>
                  <a:srgbClr val="FF0000"/>
                </a:solidFill>
                <a:latin typeface="Meiryo UI" panose="020B0604030504040204" pitchFamily="50" charset="-128"/>
                <a:ea typeface="Meiryo UI" panose="020B0604030504040204" pitchFamily="50" charset="-128"/>
              </a:rPr>
              <a:t>一括申込がオススメ！</a:t>
            </a:r>
          </a:p>
        </p:txBody>
      </p:sp>
    </p:spTree>
    <p:extLst>
      <p:ext uri="{BB962C8B-B14F-4D97-AF65-F5344CB8AC3E}">
        <p14:creationId xmlns:p14="http://schemas.microsoft.com/office/powerpoint/2010/main" val="2806811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6805" y="4603"/>
            <a:ext cx="7287705" cy="804972"/>
            <a:chOff x="172977" y="1855584"/>
            <a:chExt cx="6739841" cy="462324"/>
          </a:xfrm>
        </p:grpSpPr>
        <p:sp>
          <p:nvSpPr>
            <p:cNvPr id="6" name="Rectangle 2"/>
            <p:cNvSpPr>
              <a:spLocks noChangeArrowheads="1"/>
            </p:cNvSpPr>
            <p:nvPr/>
          </p:nvSpPr>
          <p:spPr bwMode="auto">
            <a:xfrm>
              <a:off x="253256" y="1855584"/>
              <a:ext cx="6659562" cy="462324"/>
            </a:xfrm>
            <a:prstGeom prst="rect">
              <a:avLst/>
            </a:prstGeom>
            <a:solidFill>
              <a:srgbClr val="002060"/>
            </a:solidFill>
            <a:ln>
              <a:noFill/>
            </a:ln>
            <a:effectLst/>
          </p:spPr>
          <p:txBody>
            <a:bodyPr wrap="none" anchor="ctr"/>
            <a:lstStyle/>
            <a:p>
              <a:endParaRPr lang="ja-JP" altLang="en-US">
                <a:latin typeface="Meiryo UI" panose="020B0604030504040204" pitchFamily="50" charset="-128"/>
                <a:ea typeface="Meiryo UI" panose="020B0604030504040204" pitchFamily="50" charset="-128"/>
              </a:endParaRPr>
            </a:p>
          </p:txBody>
        </p:sp>
        <p:sp>
          <p:nvSpPr>
            <p:cNvPr id="8" name="Text Box 80"/>
            <p:cNvSpPr txBox="1">
              <a:spLocks noChangeArrowheads="1"/>
            </p:cNvSpPr>
            <p:nvPr/>
          </p:nvSpPr>
          <p:spPr bwMode="auto">
            <a:xfrm>
              <a:off x="172977" y="1895556"/>
              <a:ext cx="6739841" cy="410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90000"/>
                </a:lnSpc>
              </a:pPr>
              <a:r>
                <a:rPr lang="ja-JP" altLang="en-US" sz="1800" b="1" u="none" dirty="0">
                  <a:solidFill>
                    <a:prstClr val="white"/>
                  </a:solidFill>
                  <a:latin typeface="Meiryo UI" panose="020B0604030504040204" pitchFamily="50" charset="-128"/>
                  <a:ea typeface="Meiryo UI" panose="020B0604030504040204" pitchFamily="50" charset="-128"/>
                </a:rPr>
                <a:t>　</a:t>
              </a:r>
              <a:r>
                <a:rPr lang="ja-JP" altLang="en-US" sz="2200" b="1" u="none" dirty="0">
                  <a:solidFill>
                    <a:prstClr val="white"/>
                  </a:solidFill>
                  <a:latin typeface="Meiryo UI" panose="020B0604030504040204" pitchFamily="50" charset="-128"/>
                  <a:ea typeface="Meiryo UI" panose="020B0604030504040204" pitchFamily="50" charset="-128"/>
                </a:rPr>
                <a:t>スマートエスイー</a:t>
              </a:r>
              <a:r>
                <a:rPr lang="en-US" altLang="ja-JP" sz="2200" b="1" u="none" dirty="0" err="1">
                  <a:solidFill>
                    <a:prstClr val="white"/>
                  </a:solidFill>
                  <a:latin typeface="Meiryo UI" panose="020B0604030504040204" pitchFamily="50" charset="-128"/>
                  <a:ea typeface="Meiryo UI" panose="020B0604030504040204" pitchFamily="50" charset="-128"/>
                </a:rPr>
                <a:t>IoT</a:t>
              </a:r>
              <a:r>
                <a:rPr lang="en-US" altLang="ja-JP" sz="2200" b="1" u="none" dirty="0">
                  <a:solidFill>
                    <a:prstClr val="white"/>
                  </a:solidFill>
                  <a:latin typeface="Meiryo UI" panose="020B0604030504040204" pitchFamily="50" charset="-128"/>
                  <a:ea typeface="Meiryo UI" panose="020B0604030504040204" pitchFamily="50" charset="-128"/>
                </a:rPr>
                <a:t>/AI</a:t>
              </a:r>
              <a:r>
                <a:rPr lang="ja-JP" altLang="en-US" sz="2200" b="1" u="none" dirty="0">
                  <a:solidFill>
                    <a:prstClr val="white"/>
                  </a:solidFill>
                  <a:latin typeface="Meiryo UI" panose="020B0604030504040204" pitchFamily="50" charset="-128"/>
                  <a:ea typeface="Meiryo UI" panose="020B0604030504040204" pitchFamily="50" charset="-128"/>
                </a:rPr>
                <a:t>石川スクール </a:t>
              </a:r>
              <a:r>
                <a:rPr lang="ja-JP" altLang="en-US" sz="2300" b="1" u="none" dirty="0">
                  <a:solidFill>
                    <a:prstClr val="white"/>
                  </a:solidFill>
                  <a:latin typeface="Meiryo UI" panose="020B0604030504040204" pitchFamily="50" charset="-128"/>
                  <a:ea typeface="Meiryo UI" panose="020B0604030504040204" pitchFamily="50" charset="-128"/>
                </a:rPr>
                <a:t>「技術者向け研修」</a:t>
              </a:r>
              <a:endParaRPr lang="en-US" altLang="ja-JP" sz="2300" b="1" u="none" dirty="0">
                <a:solidFill>
                  <a:schemeClr val="bg1"/>
                </a:solidFill>
                <a:latin typeface="Meiryo UI" panose="020B0604030504040204" pitchFamily="50" charset="-128"/>
                <a:ea typeface="Meiryo UI" panose="020B0604030504040204" pitchFamily="50" charset="-128"/>
              </a:endParaRPr>
            </a:p>
            <a:p>
              <a:pPr algn="ctr" eaLnBrk="1" hangingPunct="1">
                <a:lnSpc>
                  <a:spcPct val="90000"/>
                </a:lnSpc>
              </a:pPr>
              <a:r>
                <a:rPr lang="en-US" altLang="ja-JP" sz="2200" b="1" u="none" dirty="0">
                  <a:solidFill>
                    <a:schemeClr val="bg1"/>
                  </a:solidFill>
                  <a:latin typeface="Meiryo UI" panose="020B0604030504040204" pitchFamily="50" charset="-128"/>
                  <a:ea typeface="Meiryo UI" panose="020B0604030504040204" pitchFamily="50" charset="-128"/>
                </a:rPr>
                <a:t>【</a:t>
              </a:r>
              <a:r>
                <a:rPr lang="ja-JP" altLang="en-US" sz="2200" b="1" u="none" dirty="0">
                  <a:solidFill>
                    <a:schemeClr val="bg1"/>
                  </a:solidFill>
                  <a:latin typeface="Meiryo UI" panose="020B0604030504040204" pitchFamily="50" charset="-128"/>
                  <a:ea typeface="Meiryo UI" panose="020B0604030504040204" pitchFamily="50" charset="-128"/>
                </a:rPr>
                <a:t> 一 括 参 加 申 込 書 </a:t>
              </a:r>
              <a:r>
                <a:rPr lang="en-US" altLang="ja-JP" sz="2200" b="1" u="none" dirty="0">
                  <a:solidFill>
                    <a:schemeClr val="bg1"/>
                  </a:solidFill>
                  <a:latin typeface="Meiryo UI" panose="020B0604030504040204" pitchFamily="50" charset="-128"/>
                  <a:ea typeface="Meiryo UI" panose="020B0604030504040204" pitchFamily="50" charset="-128"/>
                </a:rPr>
                <a:t>】</a:t>
              </a:r>
            </a:p>
          </p:txBody>
        </p:sp>
      </p:grpSp>
      <p:sp>
        <p:nvSpPr>
          <p:cNvPr id="15" name="Text Box 107">
            <a:extLst>
              <a:ext uri="{FF2B5EF4-FFF2-40B4-BE49-F238E27FC236}">
                <a16:creationId xmlns:a16="http://schemas.microsoft.com/office/drawing/2014/main" id="{FC75AC32-6994-4D92-8CC0-CB6B0143702E}"/>
              </a:ext>
            </a:extLst>
          </p:cNvPr>
          <p:cNvSpPr txBox="1">
            <a:spLocks noChangeArrowheads="1"/>
          </p:cNvSpPr>
          <p:nvPr/>
        </p:nvSpPr>
        <p:spPr bwMode="auto">
          <a:xfrm>
            <a:off x="4135382" y="804214"/>
            <a:ext cx="3065518" cy="338554"/>
          </a:xfrm>
          <a:prstGeom prst="rect">
            <a:avLst/>
          </a:prstGeom>
          <a:solidFill>
            <a:srgbClr val="FF0000">
              <a:alpha val="92941"/>
            </a:srgbClr>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600" b="1" u="none" dirty="0">
                <a:solidFill>
                  <a:schemeClr val="bg1"/>
                </a:solidFill>
                <a:latin typeface="Meiryo UI" panose="020B0604030504040204" pitchFamily="50" charset="-128"/>
                <a:ea typeface="Meiryo UI" panose="020B0604030504040204" pitchFamily="50" charset="-128"/>
              </a:rPr>
              <a:t>一括申込締切：７月３１日</a:t>
            </a:r>
            <a:r>
              <a:rPr lang="en-US" altLang="ja-JP" sz="1600" b="1" u="none" dirty="0">
                <a:solidFill>
                  <a:schemeClr val="bg1"/>
                </a:solidFill>
                <a:latin typeface="Meiryo UI" panose="020B0604030504040204" pitchFamily="50" charset="-128"/>
                <a:ea typeface="Meiryo UI" panose="020B0604030504040204" pitchFamily="50" charset="-128"/>
              </a:rPr>
              <a:t>(</a:t>
            </a:r>
            <a:r>
              <a:rPr lang="ja-JP" altLang="en-US" sz="1600" b="1" u="none" dirty="0">
                <a:solidFill>
                  <a:schemeClr val="bg1"/>
                </a:solidFill>
                <a:latin typeface="Meiryo UI" panose="020B0604030504040204" pitchFamily="50" charset="-128"/>
                <a:ea typeface="Meiryo UI" panose="020B0604030504040204" pitchFamily="50" charset="-128"/>
              </a:rPr>
              <a:t>木</a:t>
            </a:r>
            <a:r>
              <a:rPr lang="en-US" altLang="ja-JP" sz="1600" b="1" u="none" dirty="0">
                <a:solidFill>
                  <a:schemeClr val="bg1"/>
                </a:solidFill>
                <a:latin typeface="Meiryo UI" panose="020B0604030504040204" pitchFamily="50" charset="-128"/>
                <a:ea typeface="Meiryo UI" panose="020B0604030504040204" pitchFamily="50" charset="-128"/>
              </a:rPr>
              <a:t>)</a:t>
            </a:r>
            <a:endParaRPr lang="ja-JP" altLang="en-US" sz="1600" b="1" u="none" dirty="0">
              <a:solidFill>
                <a:schemeClr val="bg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33234" y="4890369"/>
            <a:ext cx="7067665" cy="514308"/>
          </a:xfrm>
          <a:prstGeom prst="rect">
            <a:avLst/>
          </a:prstGeom>
          <a:noFill/>
        </p:spPr>
        <p:txBody>
          <a:bodyPr wrap="square" rtlCol="0">
            <a:spAutoFit/>
          </a:bodyPr>
          <a:lstStyle/>
          <a:p>
            <a:pPr lvl="0" defTabSz="914400" fontAlgn="base">
              <a:lnSpc>
                <a:spcPts val="1600"/>
              </a:lnSpc>
              <a:spcBef>
                <a:spcPct val="20000"/>
              </a:spcBef>
              <a:spcAft>
                <a:spcPct val="0"/>
              </a:spcAf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会場の都合のため</a:t>
            </a:r>
            <a:r>
              <a:rPr lang="ja-JP" altLang="en-US" sz="1200" dirty="0">
                <a:solidFill>
                  <a:srgbClr val="FF0000"/>
                </a:solidFill>
                <a:latin typeface="Meiryo UI" panose="020B0604030504040204" pitchFamily="50" charset="-128"/>
                <a:ea typeface="Meiryo UI" panose="020B0604030504040204" pitchFamily="50" charset="-128"/>
              </a:rPr>
              <a:t>１社２名様限り</a:t>
            </a:r>
            <a:r>
              <a:rPr lang="ja-JP" altLang="en-US" sz="1200" dirty="0">
                <a:latin typeface="Meiryo UI" panose="020B0604030504040204" pitchFamily="50" charset="-128"/>
                <a:ea typeface="Meiryo UI" panose="020B0604030504040204" pitchFamily="50" charset="-128"/>
              </a:rPr>
              <a:t>でお願いいたします。</a:t>
            </a:r>
            <a:endParaRPr lang="en-US" altLang="ja-JP" sz="1200" dirty="0">
              <a:latin typeface="Meiryo UI" panose="020B0604030504040204" pitchFamily="50" charset="-128"/>
              <a:ea typeface="Meiryo UI" panose="020B0604030504040204" pitchFamily="50" charset="-128"/>
            </a:endParaRPr>
          </a:p>
          <a:p>
            <a:pPr lvl="0" defTabSz="914400" fontAlgn="base">
              <a:lnSpc>
                <a:spcPts val="1600"/>
              </a:lnSpc>
              <a:spcBef>
                <a:spcPct val="20000"/>
              </a:spcBef>
              <a:spcAft>
                <a:spcPct val="0"/>
              </a:spcAf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ﾌﾟﾛｸﾞﾗﾐﾝｸﾞ経験の有無はｸﾞﾙｰﾌﾟ分けの参考としてお聞きするものです</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参加の要件ではありません</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p>
        </p:txBody>
      </p:sp>
      <p:sp>
        <p:nvSpPr>
          <p:cNvPr id="28" name="テキスト ボックス 27">
            <a:extLst>
              <a:ext uri="{FF2B5EF4-FFF2-40B4-BE49-F238E27FC236}">
                <a16:creationId xmlns:a16="http://schemas.microsoft.com/office/drawing/2014/main" id="{103529B2-0DE5-48AC-AF6D-644165E6850E}"/>
              </a:ext>
            </a:extLst>
          </p:cNvPr>
          <p:cNvSpPr txBox="1"/>
          <p:nvPr/>
        </p:nvSpPr>
        <p:spPr>
          <a:xfrm>
            <a:off x="171185" y="6423870"/>
            <a:ext cx="6858530" cy="735779"/>
          </a:xfrm>
          <a:prstGeom prst="rect">
            <a:avLst/>
          </a:prstGeom>
          <a:noFill/>
        </p:spPr>
        <p:txBody>
          <a:bodyPr wrap="square">
            <a:spAutoFit/>
          </a:bodyPr>
          <a:lstStyle/>
          <a:p>
            <a:pPr>
              <a:lnSpc>
                <a:spcPts val="1000"/>
              </a:lnSpc>
              <a:defRPr/>
            </a:pPr>
            <a:r>
              <a:rPr lang="en-US" altLang="ja-JP" sz="950" u="none" dirty="0">
                <a:latin typeface="Meiryo UI" panose="020B0604030504040204" pitchFamily="50" charset="-128"/>
                <a:ea typeface="AR P丸ゴシック体M"/>
              </a:rPr>
              <a:t>【</a:t>
            </a:r>
            <a:r>
              <a:rPr lang="ja-JP" altLang="en-US" sz="950" u="none" dirty="0">
                <a:latin typeface="Meiryo UI" panose="020B0604030504040204" pitchFamily="50" charset="-128"/>
                <a:ea typeface="AR P丸ゴシック体M"/>
              </a:rPr>
              <a:t>個人情報の取り扱いについて</a:t>
            </a:r>
            <a:r>
              <a:rPr lang="en-US" altLang="ja-JP" sz="950" u="none" dirty="0">
                <a:latin typeface="Meiryo UI" panose="020B0604030504040204" pitchFamily="50" charset="-128"/>
                <a:ea typeface="AR P丸ゴシック体M"/>
              </a:rPr>
              <a:t>】</a:t>
            </a:r>
          </a:p>
          <a:p>
            <a:pPr>
              <a:lnSpc>
                <a:spcPts val="1000"/>
              </a:lnSpc>
              <a:defRPr/>
            </a:pPr>
            <a:r>
              <a:rPr lang="ja-JP" altLang="en-US" sz="950" u="none" dirty="0">
                <a:latin typeface="Meiryo UI" panose="020B0604030504040204" pitchFamily="50" charset="-128"/>
                <a:ea typeface="AR P丸ゴシック体M"/>
              </a:rPr>
              <a:t>セミナーご応募の際にお伺いする個人情報は、石川県で実施する事業で使用します（参加者名簿の作成、セミナー開催に関する連絡及び情報提供等）。</a:t>
            </a:r>
            <a:endParaRPr lang="en-US" altLang="ja-JP" sz="950" u="none" dirty="0">
              <a:latin typeface="Meiryo UI" panose="020B0604030504040204" pitchFamily="50" charset="-128"/>
              <a:ea typeface="AR P丸ゴシック体M"/>
            </a:endParaRPr>
          </a:p>
          <a:p>
            <a:pPr>
              <a:lnSpc>
                <a:spcPts val="1000"/>
              </a:lnSpc>
              <a:defRPr/>
            </a:pPr>
            <a:r>
              <a:rPr lang="ja-JP" altLang="en-US" sz="950" u="none" dirty="0">
                <a:latin typeface="Meiryo UI" panose="020B0604030504040204" pitchFamily="50" charset="-128"/>
                <a:ea typeface="AR P丸ゴシック体M"/>
              </a:rPr>
              <a:t>また、お客様の同意がある場合及び法令等に基づく要請があった場合を除き、当該個人情報の第三者への提供または開示をいたしません。ご提供いただいた個人情報を正確に処理するように努めます。</a:t>
            </a:r>
          </a:p>
        </p:txBody>
      </p:sp>
      <p:grpSp>
        <p:nvGrpSpPr>
          <p:cNvPr id="7" name="グループ化 6"/>
          <p:cNvGrpSpPr/>
          <p:nvPr/>
        </p:nvGrpSpPr>
        <p:grpSpPr>
          <a:xfrm>
            <a:off x="349955" y="7168322"/>
            <a:ext cx="2962463" cy="2992490"/>
            <a:chOff x="349955" y="6913146"/>
            <a:chExt cx="2991210" cy="3247668"/>
          </a:xfrm>
        </p:grpSpPr>
        <p:sp>
          <p:nvSpPr>
            <p:cNvPr id="51" name="Rectangle 2"/>
            <p:cNvSpPr>
              <a:spLocks noChangeArrowheads="1"/>
            </p:cNvSpPr>
            <p:nvPr/>
          </p:nvSpPr>
          <p:spPr bwMode="auto">
            <a:xfrm>
              <a:off x="545757" y="6959897"/>
              <a:ext cx="2554053" cy="216000"/>
            </a:xfrm>
            <a:prstGeom prst="rect">
              <a:avLst/>
            </a:prstGeom>
            <a:solidFill>
              <a:srgbClr val="002060"/>
            </a:solidFill>
            <a:ln>
              <a:noFill/>
            </a:ln>
            <a:effectLst/>
          </p:spPr>
          <p:txBody>
            <a:bodyPr wrap="none" anchor="ctr"/>
            <a:lstStyle/>
            <a:p>
              <a:endParaRPr lang="ja-JP" altLang="en-US" dirty="0">
                <a:latin typeface="Meiryo UI" panose="020B0604030504040204" pitchFamily="50" charset="-128"/>
                <a:ea typeface="Meiryo UI" panose="020B0604030504040204" pitchFamily="50" charset="-128"/>
              </a:endParaRPr>
            </a:p>
          </p:txBody>
        </p:sp>
        <p:sp>
          <p:nvSpPr>
            <p:cNvPr id="52" name="Text Box 4"/>
            <p:cNvSpPr txBox="1">
              <a:spLocks noChangeArrowheads="1"/>
            </p:cNvSpPr>
            <p:nvPr/>
          </p:nvSpPr>
          <p:spPr bwMode="auto">
            <a:xfrm>
              <a:off x="1209250" y="6913146"/>
              <a:ext cx="1230428" cy="300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200" u="none" dirty="0">
                  <a:solidFill>
                    <a:schemeClr val="bg1"/>
                  </a:solidFill>
                  <a:latin typeface="Meiryo UI" panose="020B0604030504040204" pitchFamily="50" charset="-128"/>
                  <a:ea typeface="Meiryo UI" panose="020B0604030504040204" pitchFamily="50" charset="-128"/>
                </a:rPr>
                <a:t>【 </a:t>
              </a:r>
              <a:r>
                <a:rPr lang="ja-JP" altLang="en-US" sz="1200" u="none" dirty="0">
                  <a:solidFill>
                    <a:schemeClr val="bg1"/>
                  </a:solidFill>
                  <a:latin typeface="Meiryo UI" panose="020B0604030504040204" pitchFamily="50" charset="-128"/>
                  <a:ea typeface="Meiryo UI" panose="020B0604030504040204" pitchFamily="50" charset="-128"/>
                </a:rPr>
                <a:t>会 場 周 辺</a:t>
              </a:r>
              <a:r>
                <a:rPr lang="en-US" altLang="ja-JP" sz="1200" u="none" dirty="0">
                  <a:solidFill>
                    <a:schemeClr val="bg1"/>
                  </a:solidFill>
                  <a:latin typeface="Meiryo UI" panose="020B0604030504040204" pitchFamily="50" charset="-128"/>
                  <a:ea typeface="Meiryo UI" panose="020B0604030504040204" pitchFamily="50" charset="-128"/>
                </a:rPr>
                <a:t> 】</a:t>
              </a:r>
              <a:endParaRPr lang="ja-JP" altLang="en-US" sz="1200" u="none" dirty="0">
                <a:solidFill>
                  <a:schemeClr val="bg1"/>
                </a:solidFill>
                <a:latin typeface="Meiryo UI" panose="020B0604030504040204" pitchFamily="50" charset="-128"/>
                <a:ea typeface="Meiryo UI" panose="020B0604030504040204" pitchFamily="50" charset="-128"/>
              </a:endParaRPr>
            </a:p>
          </p:txBody>
        </p:sp>
        <p:grpSp>
          <p:nvGrpSpPr>
            <p:cNvPr id="9" name="グループ化 8">
              <a:extLst>
                <a:ext uri="{FF2B5EF4-FFF2-40B4-BE49-F238E27FC236}">
                  <a16:creationId xmlns:a16="http://schemas.microsoft.com/office/drawing/2014/main" id="{5F915E62-D5AA-4C38-8220-A2CE33AD9C2C}"/>
                </a:ext>
              </a:extLst>
            </p:cNvPr>
            <p:cNvGrpSpPr/>
            <p:nvPr/>
          </p:nvGrpSpPr>
          <p:grpSpPr>
            <a:xfrm>
              <a:off x="349955" y="7186346"/>
              <a:ext cx="2991210" cy="2974468"/>
              <a:chOff x="393216" y="7811082"/>
              <a:chExt cx="2528949" cy="2412000"/>
            </a:xfrm>
          </p:grpSpPr>
          <p:pic>
            <p:nvPicPr>
              <p:cNvPr id="4" name="図 3"/>
              <p:cNvPicPr>
                <a:picLocks noChangeAspect="1"/>
              </p:cNvPicPr>
              <p:nvPr/>
            </p:nvPicPr>
            <p:blipFill>
              <a:blip r:embed="rId3"/>
              <a:stretch>
                <a:fillRect/>
              </a:stretch>
            </p:blipFill>
            <p:spPr>
              <a:xfrm>
                <a:off x="393216" y="7811082"/>
                <a:ext cx="2528949" cy="2412000"/>
              </a:xfrm>
              <a:prstGeom prst="rect">
                <a:avLst/>
              </a:prstGeom>
            </p:spPr>
          </p:pic>
          <p:cxnSp>
            <p:nvCxnSpPr>
              <p:cNvPr id="10" name="直線コネクタ 9"/>
              <p:cNvCxnSpPr/>
              <p:nvPr/>
            </p:nvCxnSpPr>
            <p:spPr>
              <a:xfrm>
                <a:off x="444312" y="8272324"/>
                <a:ext cx="12695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713202" y="8267562"/>
                <a:ext cx="94127" cy="34895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1754222" y="8616520"/>
                <a:ext cx="217067" cy="17600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grpSp>
      </p:grpSp>
      <p:sp>
        <p:nvSpPr>
          <p:cNvPr id="27" name="Text Box 4">
            <a:extLst>
              <a:ext uri="{FF2B5EF4-FFF2-40B4-BE49-F238E27FC236}">
                <a16:creationId xmlns:a16="http://schemas.microsoft.com/office/drawing/2014/main" id="{D6EB7553-54D1-4C13-B672-AFBFA40F62A5}"/>
              </a:ext>
            </a:extLst>
          </p:cNvPr>
          <p:cNvSpPr txBox="1">
            <a:spLocks noChangeArrowheads="1"/>
          </p:cNvSpPr>
          <p:nvPr/>
        </p:nvSpPr>
        <p:spPr bwMode="auto">
          <a:xfrm>
            <a:off x="4387997" y="6971179"/>
            <a:ext cx="1582484"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latin typeface="Meiryo UI" panose="020B0604030504040204" pitchFamily="50" charset="-128"/>
                <a:ea typeface="Meiryo UI" panose="020B0604030504040204" pitchFamily="50" charset="-128"/>
              </a:rPr>
              <a:t>【 </a:t>
            </a:r>
            <a:r>
              <a:rPr lang="ja-JP" altLang="en-US" sz="1100" u="none" dirty="0">
                <a:solidFill>
                  <a:schemeClr val="bg1"/>
                </a:solidFill>
                <a:latin typeface="Meiryo UI" panose="020B0604030504040204" pitchFamily="50" charset="-128"/>
                <a:ea typeface="Meiryo UI" panose="020B0604030504040204" pitchFamily="50" charset="-128"/>
              </a:rPr>
              <a:t>申込み及び問合せ先</a:t>
            </a:r>
            <a:r>
              <a:rPr lang="en-US" altLang="ja-JP" sz="1100" u="none" dirty="0">
                <a:solidFill>
                  <a:schemeClr val="bg1"/>
                </a:solidFill>
                <a:latin typeface="Meiryo UI" panose="020B0604030504040204" pitchFamily="50" charset="-128"/>
                <a:ea typeface="Meiryo UI" panose="020B0604030504040204" pitchFamily="50" charset="-128"/>
              </a:rPr>
              <a:t>】</a:t>
            </a:r>
            <a:endParaRPr lang="ja-JP" altLang="en-US" sz="1100" u="none" dirty="0">
              <a:solidFill>
                <a:schemeClr val="bg1"/>
              </a:solidFill>
              <a:latin typeface="Meiryo UI" panose="020B0604030504040204" pitchFamily="50" charset="-128"/>
              <a:ea typeface="Meiryo UI" panose="020B0604030504040204" pitchFamily="50" charset="-128"/>
            </a:endParaRPr>
          </a:p>
        </p:txBody>
      </p:sp>
      <p:sp>
        <p:nvSpPr>
          <p:cNvPr id="54" name="Text Box 6">
            <a:extLst>
              <a:ext uri="{FF2B5EF4-FFF2-40B4-BE49-F238E27FC236}">
                <a16:creationId xmlns:a16="http://schemas.microsoft.com/office/drawing/2014/main" id="{182574DC-F1E1-4E5E-8637-D4F99C12BFD2}"/>
              </a:ext>
            </a:extLst>
          </p:cNvPr>
          <p:cNvSpPr txBox="1">
            <a:spLocks noChangeArrowheads="1"/>
          </p:cNvSpPr>
          <p:nvPr/>
        </p:nvSpPr>
        <p:spPr bwMode="auto">
          <a:xfrm>
            <a:off x="3698237" y="8960187"/>
            <a:ext cx="3310898" cy="128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eiryo UI" panose="020B0604030504040204" pitchFamily="50" charset="-128"/>
                <a:ea typeface="Meiryo UI" panose="020B0604030504040204" pitchFamily="50" charset="-128"/>
              </a:rPr>
              <a:t>〒</a:t>
            </a:r>
            <a:r>
              <a:rPr lang="en-US" altLang="ja-JP" sz="1100" b="1" u="none" dirty="0">
                <a:latin typeface="Meiryo UI" panose="020B0604030504040204" pitchFamily="50" charset="-128"/>
                <a:ea typeface="Meiryo UI" panose="020B0604030504040204" pitchFamily="50" charset="-128"/>
              </a:rPr>
              <a:t>920-8580</a:t>
            </a:r>
            <a:r>
              <a:rPr lang="ja-JP" altLang="en-US" sz="1100" b="1" u="none" dirty="0">
                <a:latin typeface="Meiryo UI" panose="020B0604030504040204" pitchFamily="50" charset="-128"/>
                <a:ea typeface="Meiryo UI" panose="020B0604030504040204" pitchFamily="50" charset="-128"/>
              </a:rPr>
              <a:t>　石川県金沢市鞍月</a:t>
            </a:r>
            <a:r>
              <a:rPr lang="en-US" altLang="ja-JP" sz="1100" b="1" u="none" dirty="0">
                <a:latin typeface="Meiryo UI" panose="020B0604030504040204" pitchFamily="50" charset="-128"/>
                <a:ea typeface="Meiryo UI" panose="020B0604030504040204" pitchFamily="50" charset="-128"/>
              </a:rPr>
              <a:t>1-1</a:t>
            </a:r>
          </a:p>
          <a:p>
            <a:pPr eaLnBrk="1" hangingPunct="1">
              <a:lnSpc>
                <a:spcPct val="120000"/>
              </a:lnSpc>
            </a:pPr>
            <a:r>
              <a:rPr lang="ja-JP" altLang="en-US" sz="400" b="1" u="none" dirty="0">
                <a:latin typeface="Meiryo UI" panose="020B0604030504040204" pitchFamily="50" charset="-128"/>
                <a:ea typeface="Meiryo UI" panose="020B0604030504040204" pitchFamily="50" charset="-128"/>
              </a:rPr>
              <a:t>　</a:t>
            </a:r>
            <a:r>
              <a:rPr lang="ja-JP" altLang="en-US" sz="1100" b="1" u="none" dirty="0">
                <a:latin typeface="Meiryo UI" panose="020B0604030504040204" pitchFamily="50" charset="-128"/>
                <a:ea typeface="Meiryo UI" panose="020B0604030504040204" pitchFamily="50" charset="-128"/>
              </a:rPr>
              <a:t>　石川県商工労働部産業政策課</a:t>
            </a:r>
            <a:endParaRPr lang="en-US" altLang="ja-JP" sz="11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100" b="1" u="none" dirty="0">
                <a:latin typeface="Meiryo UI" panose="020B0604030504040204" pitchFamily="50" charset="-128"/>
                <a:ea typeface="Meiryo UI" panose="020B0604030504040204" pitchFamily="50" charset="-128"/>
              </a:rPr>
              <a:t> 　産業デジタル化支援グループ　繁田（はんだ）</a:t>
            </a:r>
            <a:endParaRPr lang="en-US" altLang="ja-JP" sz="1100" b="1" u="none" dirty="0">
              <a:latin typeface="Meiryo UI" panose="020B0604030504040204" pitchFamily="50" charset="-128"/>
              <a:ea typeface="Meiryo UI" panose="020B0604030504040204" pitchFamily="50" charset="-128"/>
            </a:endParaRPr>
          </a:p>
          <a:p>
            <a:pPr eaLnBrk="1" hangingPunct="1">
              <a:lnSpc>
                <a:spcPct val="120000"/>
              </a:lnSpc>
            </a:pPr>
            <a:endParaRPr lang="ja-JP" altLang="en-US" sz="400" b="1" u="none" dirty="0">
              <a:latin typeface="Meiryo UI" panose="020B0604030504040204" pitchFamily="50" charset="-128"/>
              <a:ea typeface="Meiryo UI" panose="020B0604030504040204" pitchFamily="50" charset="-128"/>
            </a:endParaRPr>
          </a:p>
          <a:p>
            <a:pPr eaLnBrk="1" hangingPunct="1"/>
            <a:r>
              <a:rPr lang="ja-JP" altLang="en-US" sz="1100" b="1" u="none" dirty="0">
                <a:latin typeface="Meiryo UI" panose="020B0604030504040204" pitchFamily="50" charset="-128"/>
                <a:ea typeface="Meiryo UI" panose="020B0604030504040204" pitchFamily="50" charset="-128"/>
              </a:rPr>
              <a:t> ＴＥＬ：（０７６）２２５－１５１９</a:t>
            </a:r>
            <a:endParaRPr lang="en-US" altLang="ja-JP" sz="1100" b="1" u="none" dirty="0">
              <a:latin typeface="Meiryo UI" panose="020B0604030504040204" pitchFamily="50" charset="-128"/>
              <a:ea typeface="Meiryo UI" panose="020B0604030504040204" pitchFamily="50" charset="-128"/>
            </a:endParaRPr>
          </a:p>
          <a:p>
            <a:pPr eaLnBrk="1" hangingPunct="1"/>
            <a:r>
              <a:rPr lang="ja-JP" altLang="en-US" sz="1100" b="1" u="none" dirty="0">
                <a:latin typeface="Meiryo UI" panose="020B0604030504040204" pitchFamily="50" charset="-128"/>
                <a:ea typeface="Meiryo UI" panose="020B0604030504040204" pitchFamily="50" charset="-128"/>
              </a:rPr>
              <a:t> ＦＡＸ：</a:t>
            </a:r>
            <a:r>
              <a:rPr lang="ja-JP" altLang="en-US" sz="1100" b="1" dirty="0">
                <a:latin typeface="Meiryo UI" panose="020B0604030504040204" pitchFamily="50" charset="-128"/>
                <a:ea typeface="Meiryo UI" panose="020B0604030504040204" pitchFamily="50" charset="-128"/>
              </a:rPr>
              <a:t>（０７６）２２５－１５１４</a:t>
            </a:r>
            <a:endParaRPr lang="en-US" altLang="ja-JP" sz="1100" b="1" dirty="0">
              <a:latin typeface="Meiryo UI" panose="020B0604030504040204" pitchFamily="50" charset="-128"/>
              <a:ea typeface="Meiryo UI" panose="020B0604030504040204" pitchFamily="50" charset="-128"/>
            </a:endParaRPr>
          </a:p>
          <a:p>
            <a:pPr eaLnBrk="1" hangingPunct="1"/>
            <a:r>
              <a:rPr lang="ja-JP" altLang="en-US" sz="1100" b="1" u="none" dirty="0">
                <a:latin typeface="Meiryo UI" panose="020B0604030504040204" pitchFamily="50" charset="-128"/>
                <a:ea typeface="Meiryo UI" panose="020B0604030504040204" pitchFamily="50" charset="-128"/>
              </a:rPr>
              <a:t>　</a:t>
            </a:r>
            <a:r>
              <a:rPr lang="en-US" altLang="ja-JP" sz="1100" b="1" u="none" dirty="0">
                <a:latin typeface="Meiryo UI" panose="020B0604030504040204" pitchFamily="50" charset="-128"/>
                <a:ea typeface="Meiryo UI" panose="020B0604030504040204" pitchFamily="50" charset="-128"/>
              </a:rPr>
              <a:t>Mail </a:t>
            </a:r>
            <a:r>
              <a:rPr lang="ja-JP" altLang="en-US" sz="1100" b="1" u="none" dirty="0">
                <a:latin typeface="Meiryo UI" panose="020B0604030504040204" pitchFamily="50" charset="-128"/>
                <a:ea typeface="Meiryo UI" panose="020B0604030504040204" pitchFamily="50" charset="-128"/>
              </a:rPr>
              <a:t>：</a:t>
            </a:r>
            <a:r>
              <a:rPr lang="en-US" altLang="ja-JP" sz="1100" b="1" u="none" dirty="0">
                <a:latin typeface="Meiryo UI" panose="020B0604030504040204" pitchFamily="50" charset="-128"/>
                <a:ea typeface="Meiryo UI" panose="020B0604030504040204" pitchFamily="50" charset="-128"/>
              </a:rPr>
              <a:t>syoukou@pref.ishikawa.lg.jp</a:t>
            </a:r>
            <a:endParaRPr lang="ja-JP" altLang="en-US" sz="1100" b="1" u="none" dirty="0">
              <a:latin typeface="Meiryo UI" panose="020B0604030504040204" pitchFamily="50" charset="-128"/>
              <a:ea typeface="Meiryo UI" panose="020B0604030504040204" pitchFamily="50" charset="-128"/>
            </a:endParaRPr>
          </a:p>
        </p:txBody>
      </p:sp>
      <p:sp>
        <p:nvSpPr>
          <p:cNvPr id="55" name="Rectangle 2">
            <a:extLst>
              <a:ext uri="{FF2B5EF4-FFF2-40B4-BE49-F238E27FC236}">
                <a16:creationId xmlns:a16="http://schemas.microsoft.com/office/drawing/2014/main" id="{027BBF7E-91B6-4F3B-9133-3B2DB3393A18}"/>
              </a:ext>
            </a:extLst>
          </p:cNvPr>
          <p:cNvSpPr>
            <a:spLocks noChangeArrowheads="1"/>
          </p:cNvSpPr>
          <p:nvPr/>
        </p:nvSpPr>
        <p:spPr bwMode="auto">
          <a:xfrm>
            <a:off x="3750717" y="7197489"/>
            <a:ext cx="2921709" cy="203840"/>
          </a:xfrm>
          <a:prstGeom prst="rect">
            <a:avLst/>
          </a:prstGeom>
          <a:solidFill>
            <a:srgbClr val="002060"/>
          </a:solidFill>
          <a:ln>
            <a:noFill/>
          </a:ln>
          <a:effectLst/>
        </p:spPr>
        <p:txBody>
          <a:bodyPr wrap="none" anchor="ctr"/>
          <a:lstStyle/>
          <a:p>
            <a:endParaRPr lang="ja-JP" altLang="en-US" dirty="0">
              <a:latin typeface="Meiryo UI" panose="020B0604030504040204" pitchFamily="50" charset="-128"/>
              <a:ea typeface="Meiryo UI" panose="020B0604030504040204" pitchFamily="50" charset="-128"/>
            </a:endParaRPr>
          </a:p>
        </p:txBody>
      </p:sp>
      <p:sp>
        <p:nvSpPr>
          <p:cNvPr id="56" name="Text Box 4">
            <a:extLst>
              <a:ext uri="{FF2B5EF4-FFF2-40B4-BE49-F238E27FC236}">
                <a16:creationId xmlns:a16="http://schemas.microsoft.com/office/drawing/2014/main" id="{D6EB7553-54D1-4C13-B672-AFBFA40F62A5}"/>
              </a:ext>
            </a:extLst>
          </p:cNvPr>
          <p:cNvSpPr txBox="1">
            <a:spLocks noChangeArrowheads="1"/>
          </p:cNvSpPr>
          <p:nvPr/>
        </p:nvSpPr>
        <p:spPr bwMode="auto">
          <a:xfrm>
            <a:off x="4394086" y="7160298"/>
            <a:ext cx="170912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200" u="none" dirty="0">
                <a:solidFill>
                  <a:schemeClr val="bg1"/>
                </a:solidFill>
                <a:latin typeface="Meiryo UI" panose="020B0604030504040204" pitchFamily="50" charset="-128"/>
                <a:ea typeface="Meiryo UI" panose="020B0604030504040204" pitchFamily="50" charset="-128"/>
              </a:rPr>
              <a:t>【 </a:t>
            </a:r>
            <a:r>
              <a:rPr lang="ja-JP" altLang="en-US" sz="1200" u="none" dirty="0">
                <a:solidFill>
                  <a:schemeClr val="bg1"/>
                </a:solidFill>
                <a:latin typeface="Meiryo UI" panose="020B0604030504040204" pitchFamily="50" charset="-128"/>
                <a:ea typeface="Meiryo UI" panose="020B0604030504040204" pitchFamily="50" charset="-128"/>
              </a:rPr>
              <a:t>申込み及び問合せ先</a:t>
            </a:r>
            <a:r>
              <a:rPr lang="en-US" altLang="ja-JP" sz="1200" u="none" dirty="0">
                <a:solidFill>
                  <a:schemeClr val="bg1"/>
                </a:solidFill>
                <a:latin typeface="Meiryo UI" panose="020B0604030504040204" pitchFamily="50" charset="-128"/>
                <a:ea typeface="Meiryo UI" panose="020B0604030504040204" pitchFamily="50" charset="-128"/>
              </a:rPr>
              <a:t>】</a:t>
            </a:r>
            <a:endParaRPr lang="ja-JP" altLang="en-US" sz="1200" u="none" dirty="0">
              <a:solidFill>
                <a:schemeClr val="bg1"/>
              </a:solidFill>
              <a:latin typeface="Meiryo UI" panose="020B0604030504040204" pitchFamily="50" charset="-128"/>
              <a:ea typeface="Meiryo UI" panose="020B0604030504040204" pitchFamily="50" charset="-128"/>
            </a:endParaRPr>
          </a:p>
        </p:txBody>
      </p:sp>
      <p:sp>
        <p:nvSpPr>
          <p:cNvPr id="53" name="Text Box 5">
            <a:extLst>
              <a:ext uri="{FF2B5EF4-FFF2-40B4-BE49-F238E27FC236}">
                <a16:creationId xmlns:a16="http://schemas.microsoft.com/office/drawing/2014/main" id="{4C7AF743-9C19-48B7-B3B0-9467F3A8B467}"/>
              </a:ext>
            </a:extLst>
          </p:cNvPr>
          <p:cNvSpPr txBox="1">
            <a:spLocks noChangeArrowheads="1"/>
          </p:cNvSpPr>
          <p:nvPr/>
        </p:nvSpPr>
        <p:spPr bwMode="auto">
          <a:xfrm>
            <a:off x="3647815" y="7649888"/>
            <a:ext cx="302461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200" b="1" u="none" dirty="0">
                <a:latin typeface="Meiryo UI" panose="020B0604030504040204" pitchFamily="50" charset="-128"/>
                <a:ea typeface="Meiryo UI" panose="020B0604030504040204" pitchFamily="50" charset="-128"/>
              </a:rPr>
              <a:t>申込書に所定事項をご記入の上、</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ＦＡＸまたは電子メール、あるいは</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en-US" altLang="ja-JP" sz="1200" b="1" u="none" dirty="0">
                <a:latin typeface="Meiryo UI" panose="020B0604030504040204" pitchFamily="50" charset="-128"/>
                <a:ea typeface="Meiryo UI" panose="020B0604030504040204" pitchFamily="50" charset="-128"/>
              </a:rPr>
              <a:t>WEB</a:t>
            </a:r>
            <a:r>
              <a:rPr lang="ja-JP" altLang="en-US" sz="1200" b="1" u="none" dirty="0">
                <a:latin typeface="Meiryo UI" panose="020B0604030504040204" pitchFamily="50" charset="-128"/>
                <a:ea typeface="Meiryo UI" panose="020B0604030504040204" pitchFamily="50" charset="-128"/>
              </a:rPr>
              <a:t>申込書にてお申込み下さい。</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endParaRPr lang="en-US" altLang="ja-JP" sz="400" b="1" u="none" dirty="0">
              <a:latin typeface="Meiryo UI" panose="020B0604030504040204" pitchFamily="50" charset="-128"/>
              <a:ea typeface="Meiryo UI" panose="020B0604030504040204" pitchFamily="50" charset="-128"/>
            </a:endParaRPr>
          </a:p>
          <a:p>
            <a:pPr eaLnBrk="1" hangingPunct="1"/>
            <a:r>
              <a:rPr lang="en-US" altLang="ja-JP" sz="1200" b="1" u="none" dirty="0">
                <a:latin typeface="Meiryo UI" panose="020B0604030504040204" pitchFamily="50" charset="-128"/>
                <a:ea typeface="Meiryo UI" panose="020B0604030504040204" pitchFamily="50" charset="-128"/>
              </a:rPr>
              <a:t>※</a:t>
            </a:r>
            <a:r>
              <a:rPr lang="en-US" altLang="ja-JP" sz="1200" u="none" dirty="0">
                <a:latin typeface="Meiryo UI" panose="020B0604030504040204" pitchFamily="50" charset="-128"/>
                <a:ea typeface="Meiryo UI" panose="020B0604030504040204" pitchFamily="50" charset="-128"/>
              </a:rPr>
              <a:t>WEB</a:t>
            </a:r>
            <a:r>
              <a:rPr lang="ja-JP" altLang="en-US" sz="1200" u="none" dirty="0">
                <a:latin typeface="Meiryo UI" panose="020B0604030504040204" pitchFamily="50" charset="-128"/>
                <a:ea typeface="Meiryo UI" panose="020B0604030504040204" pitchFamily="50" charset="-128"/>
              </a:rPr>
              <a:t>申込書はこちらの</a:t>
            </a:r>
            <a:r>
              <a:rPr lang="en-US" altLang="ja-JP" sz="1200" u="none" dirty="0">
                <a:latin typeface="Meiryo UI" panose="020B0604030504040204" pitchFamily="50" charset="-128"/>
                <a:ea typeface="Meiryo UI" panose="020B0604030504040204" pitchFamily="50" charset="-128"/>
              </a:rPr>
              <a:t>QR</a:t>
            </a:r>
            <a:r>
              <a:rPr lang="ja-JP" altLang="en-US" sz="1200" u="none" dirty="0">
                <a:latin typeface="Meiryo UI" panose="020B0604030504040204" pitchFamily="50" charset="-128"/>
                <a:ea typeface="Meiryo UI" panose="020B0604030504040204" pitchFamily="50" charset="-128"/>
              </a:rPr>
              <a:t>コードを</a:t>
            </a:r>
            <a:endParaRPr lang="en-US" altLang="ja-JP" sz="1200" u="none" dirty="0">
              <a:latin typeface="Meiryo UI" panose="020B0604030504040204" pitchFamily="50" charset="-128"/>
              <a:ea typeface="Meiryo UI" panose="020B0604030504040204" pitchFamily="50" charset="-128"/>
            </a:endParaRPr>
          </a:p>
          <a:p>
            <a:pPr eaLnBrk="1" hangingPunct="1"/>
            <a:r>
              <a:rPr lang="ja-JP" altLang="en-US" sz="1200" u="none" dirty="0">
                <a:latin typeface="Meiryo UI" panose="020B0604030504040204" pitchFamily="50" charset="-128"/>
                <a:ea typeface="Meiryo UI" panose="020B0604030504040204" pitchFamily="50" charset="-128"/>
              </a:rPr>
              <a:t>　 読み取って頂き、申込書をご提出ください</a:t>
            </a:r>
          </a:p>
        </p:txBody>
      </p:sp>
      <p:sp>
        <p:nvSpPr>
          <p:cNvPr id="33"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63558" y="5577872"/>
            <a:ext cx="3539498" cy="893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lnSpc>
                <a:spcPts val="1600"/>
              </a:lnSpc>
            </a:pPr>
            <a:r>
              <a:rPr lang="ja-JP" altLang="en-US" sz="2000" u="none" dirty="0">
                <a:latin typeface="Meiryo UI" panose="020B0604030504040204" pitchFamily="50" charset="-128"/>
                <a:ea typeface="Meiryo UI" panose="020B0604030504040204" pitchFamily="50" charset="-128"/>
              </a:rPr>
              <a:t>＜コース毎の申込の場合＞</a:t>
            </a:r>
            <a:endParaRPr lang="en-US" altLang="ja-JP" sz="2000" u="none" dirty="0">
              <a:latin typeface="Meiryo UI" panose="020B0604030504040204" pitchFamily="50" charset="-128"/>
              <a:ea typeface="Meiryo UI" panose="020B0604030504040204" pitchFamily="50" charset="-128"/>
            </a:endParaRPr>
          </a:p>
          <a:p>
            <a:pPr lvl="0" eaLnBrk="1" hangingPunct="1">
              <a:lnSpc>
                <a:spcPts val="1600"/>
              </a:lnSpc>
            </a:pPr>
            <a:r>
              <a:rPr lang="ja-JP" altLang="en-US" sz="1400" u="none" dirty="0">
                <a:latin typeface="Meiryo UI" panose="020B0604030504040204" pitchFamily="50" charset="-128"/>
                <a:ea typeface="Meiryo UI" panose="020B0604030504040204" pitchFamily="50" charset="-128"/>
              </a:rPr>
              <a:t>　１コース：１５，０００円／人</a:t>
            </a:r>
            <a:endParaRPr lang="en-US" altLang="ja-JP" sz="1400" u="none" dirty="0">
              <a:latin typeface="Meiryo UI" panose="020B0604030504040204" pitchFamily="50" charset="-128"/>
              <a:ea typeface="Meiryo UI" panose="020B0604030504040204" pitchFamily="50" charset="-128"/>
            </a:endParaRPr>
          </a:p>
          <a:p>
            <a:pPr lvl="0" eaLnBrk="1" hangingPunct="1">
              <a:lnSpc>
                <a:spcPts val="1600"/>
              </a:lnSpc>
            </a:pPr>
            <a:r>
              <a:rPr lang="ja-JP" altLang="en-US" sz="1400" u="none" dirty="0">
                <a:latin typeface="Meiryo UI" panose="020B0604030504040204" pitchFamily="50" charset="-128"/>
                <a:ea typeface="Meiryo UI" panose="020B0604030504040204" pitchFamily="50" charset="-128"/>
              </a:rPr>
              <a:t>　</a:t>
            </a: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コース毎に３コースを申込む場合は、</a:t>
            </a:r>
            <a:endParaRPr lang="en-US" altLang="ja-JP" sz="1100" u="none" dirty="0">
              <a:latin typeface="Meiryo UI" panose="020B0604030504040204" pitchFamily="50" charset="-128"/>
              <a:ea typeface="Meiryo UI" panose="020B0604030504040204" pitchFamily="50" charset="-128"/>
            </a:endParaRPr>
          </a:p>
          <a:p>
            <a:pPr lvl="0" eaLnBrk="1" hangingPunct="1">
              <a:lnSpc>
                <a:spcPts val="1600"/>
              </a:lnSpc>
            </a:pPr>
            <a:r>
              <a:rPr lang="ja-JP" altLang="en-US" sz="1100" u="none" dirty="0">
                <a:latin typeface="Meiryo UI" panose="020B0604030504040204" pitchFamily="50" charset="-128"/>
                <a:ea typeface="Meiryo UI" panose="020B0604030504040204" pitchFamily="50" charset="-128"/>
              </a:rPr>
              <a:t>　　 ４５，０００円／人となります。</a:t>
            </a:r>
            <a:endParaRPr lang="en-US" altLang="ja-JP" sz="1400" u="none" dirty="0">
              <a:latin typeface="Meiryo UI" panose="020B0604030504040204" pitchFamily="50" charset="-128"/>
              <a:ea typeface="Meiryo UI" panose="020B0604030504040204" pitchFamily="50" charset="-128"/>
            </a:endParaRPr>
          </a:p>
        </p:txBody>
      </p:sp>
      <p:sp>
        <p:nvSpPr>
          <p:cNvPr id="34" name="矢印: 右 1">
            <a:extLst>
              <a:ext uri="{FF2B5EF4-FFF2-40B4-BE49-F238E27FC236}">
                <a16:creationId xmlns:a16="http://schemas.microsoft.com/office/drawing/2014/main" id="{DF7E4437-80AB-4008-B5AB-1F8573F88B12}"/>
              </a:ext>
            </a:extLst>
          </p:cNvPr>
          <p:cNvSpPr/>
          <p:nvPr/>
        </p:nvSpPr>
        <p:spPr>
          <a:xfrm>
            <a:off x="3096394" y="5766101"/>
            <a:ext cx="484423" cy="412327"/>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5"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3691761" y="5575372"/>
            <a:ext cx="3539498" cy="893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lnSpc>
                <a:spcPts val="1600"/>
              </a:lnSpc>
            </a:pPr>
            <a:r>
              <a:rPr lang="ja-JP" altLang="en-US" sz="2000" b="1" u="none" dirty="0">
                <a:latin typeface="Meiryo UI" panose="020B0604030504040204" pitchFamily="50" charset="-128"/>
                <a:ea typeface="Meiryo UI" panose="020B0604030504040204" pitchFamily="50" charset="-128"/>
              </a:rPr>
              <a:t>＜</a:t>
            </a:r>
            <a:r>
              <a:rPr lang="ja-JP" altLang="en-US" sz="2000" b="1" u="none" dirty="0">
                <a:solidFill>
                  <a:srgbClr val="FF0000"/>
                </a:solidFill>
                <a:latin typeface="Meiryo UI" panose="020B0604030504040204" pitchFamily="50" charset="-128"/>
                <a:ea typeface="Meiryo UI" panose="020B0604030504040204" pitchFamily="50" charset="-128"/>
              </a:rPr>
              <a:t>全コース一括申込の場合</a:t>
            </a:r>
            <a:r>
              <a:rPr lang="ja-JP" altLang="en-US" sz="2000" b="1" u="none" dirty="0">
                <a:latin typeface="Meiryo UI" panose="020B0604030504040204" pitchFamily="50" charset="-128"/>
                <a:ea typeface="Meiryo UI" panose="020B0604030504040204" pitchFamily="50" charset="-128"/>
              </a:rPr>
              <a:t>＞</a:t>
            </a:r>
          </a:p>
          <a:p>
            <a:pPr eaLnBrk="1" hangingPunct="1">
              <a:lnSpc>
                <a:spcPts val="1600"/>
              </a:lnSpc>
            </a:pPr>
            <a:r>
              <a:rPr lang="ja-JP" altLang="en-US" sz="1400" b="1" u="none" dirty="0">
                <a:latin typeface="Meiryo UI" panose="020B0604030504040204" pitchFamily="50" charset="-128"/>
                <a:ea typeface="Meiryo UI" panose="020B0604030504040204" pitchFamily="50" charset="-128"/>
              </a:rPr>
              <a:t>　３コース：</a:t>
            </a:r>
            <a:r>
              <a:rPr lang="ja-JP" altLang="en-US" sz="1400" b="1" u="none" dirty="0">
                <a:solidFill>
                  <a:srgbClr val="FF0000"/>
                </a:solidFill>
                <a:latin typeface="Meiryo UI" panose="020B0604030504040204" pitchFamily="50" charset="-128"/>
                <a:ea typeface="Meiryo UI" panose="020B0604030504040204" pitchFamily="50" charset="-128"/>
              </a:rPr>
              <a:t>２５，０００</a:t>
            </a:r>
            <a:r>
              <a:rPr lang="ja-JP" altLang="en-US" sz="1400" b="1" u="none" dirty="0">
                <a:latin typeface="Meiryo UI" panose="020B0604030504040204" pitchFamily="50" charset="-128"/>
                <a:ea typeface="Meiryo UI" panose="020B0604030504040204" pitchFamily="50" charset="-128"/>
              </a:rPr>
              <a:t>円／人</a:t>
            </a:r>
            <a:endParaRPr lang="en-US" altLang="ja-JP" sz="1400" b="1" u="none" dirty="0">
              <a:latin typeface="Meiryo UI" panose="020B0604030504040204" pitchFamily="50" charset="-128"/>
              <a:ea typeface="Meiryo UI" panose="020B0604030504040204" pitchFamily="50" charset="-128"/>
            </a:endParaRPr>
          </a:p>
          <a:p>
            <a:pPr lvl="0" eaLnBrk="1" hangingPunct="1">
              <a:lnSpc>
                <a:spcPts val="1600"/>
              </a:lnSpc>
            </a:pPr>
            <a:r>
              <a:rPr lang="ja-JP" altLang="en-US" sz="1400" b="1" u="none" dirty="0">
                <a:latin typeface="Meiryo UI" panose="020B0604030504040204" pitchFamily="50" charset="-128"/>
                <a:ea typeface="Meiryo UI" panose="020B0604030504040204" pitchFamily="50" charset="-128"/>
              </a:rPr>
              <a:t>　　 </a:t>
            </a:r>
            <a:r>
              <a:rPr lang="en-US" altLang="ja-JP" sz="1100" b="1" u="none" dirty="0">
                <a:latin typeface="Meiryo UI" panose="020B0604030504040204" pitchFamily="50" charset="-128"/>
                <a:ea typeface="Meiryo UI" panose="020B0604030504040204" pitchFamily="50" charset="-128"/>
              </a:rPr>
              <a:t>※</a:t>
            </a:r>
            <a:r>
              <a:rPr lang="ja-JP" altLang="en-US" sz="1100" b="1" u="none" dirty="0">
                <a:latin typeface="Meiryo UI" panose="020B0604030504040204" pitchFamily="50" charset="-128"/>
                <a:ea typeface="Meiryo UI" panose="020B0604030504040204" pitchFamily="50" charset="-128"/>
              </a:rPr>
              <a:t>コース毎の申込は、８月１日</a:t>
            </a:r>
            <a:r>
              <a:rPr lang="en-US" altLang="ja-JP" sz="1100" b="1" u="none" dirty="0">
                <a:latin typeface="Meiryo UI" panose="020B0604030504040204" pitchFamily="50" charset="-128"/>
                <a:ea typeface="Meiryo UI" panose="020B0604030504040204" pitchFamily="50" charset="-128"/>
              </a:rPr>
              <a:t>(</a:t>
            </a:r>
            <a:r>
              <a:rPr lang="ja-JP" altLang="en-US" sz="1100" b="1" u="none" dirty="0">
                <a:latin typeface="Meiryo UI" panose="020B0604030504040204" pitchFamily="50" charset="-128"/>
                <a:ea typeface="Meiryo UI" panose="020B0604030504040204" pitchFamily="50" charset="-128"/>
              </a:rPr>
              <a:t>金</a:t>
            </a:r>
            <a:r>
              <a:rPr lang="en-US" altLang="ja-JP" sz="1100" b="1" u="none" dirty="0">
                <a:latin typeface="Meiryo UI" panose="020B0604030504040204" pitchFamily="50" charset="-128"/>
                <a:ea typeface="Meiryo UI" panose="020B0604030504040204" pitchFamily="50" charset="-128"/>
              </a:rPr>
              <a:t>)</a:t>
            </a:r>
          </a:p>
          <a:p>
            <a:pPr lvl="0" eaLnBrk="1" hangingPunct="1">
              <a:lnSpc>
                <a:spcPts val="1600"/>
              </a:lnSpc>
            </a:pPr>
            <a:r>
              <a:rPr lang="ja-JP" altLang="en-US" sz="1100" b="1" u="none" dirty="0">
                <a:latin typeface="Meiryo UI" panose="020B0604030504040204" pitchFamily="50" charset="-128"/>
                <a:ea typeface="Meiryo UI" panose="020B0604030504040204" pitchFamily="50" charset="-128"/>
              </a:rPr>
              <a:t>　 　　   からの開始を予定しております。</a:t>
            </a:r>
          </a:p>
        </p:txBody>
      </p:sp>
      <p:graphicFrame>
        <p:nvGraphicFramePr>
          <p:cNvPr id="11" name="表 12">
            <a:extLst>
              <a:ext uri="{FF2B5EF4-FFF2-40B4-BE49-F238E27FC236}">
                <a16:creationId xmlns:a16="http://schemas.microsoft.com/office/drawing/2014/main" id="{06D7C90A-87EF-4741-B967-392CB670EA21}"/>
              </a:ext>
            </a:extLst>
          </p:cNvPr>
          <p:cNvGraphicFramePr>
            <a:graphicFrameLocks noGrp="1"/>
          </p:cNvGraphicFramePr>
          <p:nvPr>
            <p:extLst>
              <p:ext uri="{D42A27DB-BD31-4B8C-83A1-F6EECF244321}">
                <p14:modId xmlns:p14="http://schemas.microsoft.com/office/powerpoint/2010/main" val="1115664260"/>
              </p:ext>
            </p:extLst>
          </p:nvPr>
        </p:nvGraphicFramePr>
        <p:xfrm>
          <a:off x="169135" y="2407995"/>
          <a:ext cx="6840000" cy="1210637"/>
        </p:xfrm>
        <a:graphic>
          <a:graphicData uri="http://schemas.openxmlformats.org/drawingml/2006/table">
            <a:tbl>
              <a:tblPr firstRow="1" bandRow="1">
                <a:tableStyleId>{5940675A-B579-460E-94D1-54222C63F5DA}</a:tableStyleId>
              </a:tblPr>
              <a:tblGrid>
                <a:gridCol w="360040">
                  <a:extLst>
                    <a:ext uri="{9D8B030D-6E8A-4147-A177-3AD203B41FA5}">
                      <a16:colId xmlns:a16="http://schemas.microsoft.com/office/drawing/2014/main" val="1506088052"/>
                    </a:ext>
                  </a:extLst>
                </a:gridCol>
                <a:gridCol w="864096">
                  <a:extLst>
                    <a:ext uri="{9D8B030D-6E8A-4147-A177-3AD203B41FA5}">
                      <a16:colId xmlns:a16="http://schemas.microsoft.com/office/drawing/2014/main" val="3977490015"/>
                    </a:ext>
                  </a:extLst>
                </a:gridCol>
                <a:gridCol w="2160240">
                  <a:extLst>
                    <a:ext uri="{9D8B030D-6E8A-4147-A177-3AD203B41FA5}">
                      <a16:colId xmlns:a16="http://schemas.microsoft.com/office/drawing/2014/main" val="838754087"/>
                    </a:ext>
                  </a:extLst>
                </a:gridCol>
                <a:gridCol w="1008112">
                  <a:extLst>
                    <a:ext uri="{9D8B030D-6E8A-4147-A177-3AD203B41FA5}">
                      <a16:colId xmlns:a16="http://schemas.microsoft.com/office/drawing/2014/main" val="3112436484"/>
                    </a:ext>
                  </a:extLst>
                </a:gridCol>
                <a:gridCol w="1368152">
                  <a:extLst>
                    <a:ext uri="{9D8B030D-6E8A-4147-A177-3AD203B41FA5}">
                      <a16:colId xmlns:a16="http://schemas.microsoft.com/office/drawing/2014/main" val="3683871111"/>
                    </a:ext>
                  </a:extLst>
                </a:gridCol>
                <a:gridCol w="1079360">
                  <a:extLst>
                    <a:ext uri="{9D8B030D-6E8A-4147-A177-3AD203B41FA5}">
                      <a16:colId xmlns:a16="http://schemas.microsoft.com/office/drawing/2014/main" val="2308066784"/>
                    </a:ext>
                  </a:extLst>
                </a:gridCol>
              </a:tblGrid>
              <a:tr h="395763">
                <a:tc rowSpan="3">
                  <a:txBody>
                    <a:bodyPr/>
                    <a:lstStyle/>
                    <a:p>
                      <a:pPr algn="ctr"/>
                      <a:r>
                        <a:rPr kumimoji="1" lang="ja-JP" altLang="en-US" sz="1200" b="1" dirty="0">
                          <a:latin typeface="Meiryo UI" panose="020B0604030504040204" pitchFamily="50" charset="-128"/>
                          <a:ea typeface="Meiryo UI" panose="020B0604030504040204" pitchFamily="50" charset="-128"/>
                        </a:rPr>
                        <a:t>１人目</a:t>
                      </a:r>
                      <a:endParaRPr kumimoji="1" lang="en-US" altLang="ja-JP" sz="1200" b="1" dirty="0">
                        <a:latin typeface="Meiryo UI" panose="020B0604030504040204" pitchFamily="50" charset="-128"/>
                        <a:ea typeface="Meiryo UI" panose="020B0604030504040204" pitchFamily="50" charset="-128"/>
                      </a:endParaRPr>
                    </a:p>
                  </a:txBody>
                  <a:tcPr vert="wordArtVertRtl">
                    <a:solidFill>
                      <a:srgbClr val="C6D9F1"/>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ふりがな</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a:latin typeface="Meiryo UI" panose="020B0604030504040204" pitchFamily="50" charset="-128"/>
                          <a:ea typeface="Meiryo UI" panose="020B0604030504040204" pitchFamily="50" charset="-128"/>
                        </a:rPr>
                        <a:t>所属・役職</a:t>
                      </a:r>
                    </a:p>
                  </a:txBody>
                  <a:tcPr anchor="ctr">
                    <a:solidFill>
                      <a:srgbClr val="C6D9F1"/>
                    </a:solidFill>
                  </a:tcPr>
                </a:tc>
                <a:tc gridSpan="2">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62857425"/>
                  </a:ext>
                </a:extLst>
              </a:tr>
              <a:tr h="399656">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200" b="1" dirty="0">
                          <a:latin typeface="Meiryo UI" panose="020B0604030504040204" pitchFamily="50" charset="-128"/>
                          <a:ea typeface="Meiryo UI" panose="020B0604030504040204" pitchFamily="50" charset="-128"/>
                        </a:rPr>
                        <a:t>氏　名</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000" b="1" dirty="0">
                          <a:latin typeface="Meiryo UI" panose="020B0604030504040204" pitchFamily="50" charset="-128"/>
                          <a:ea typeface="Meiryo UI" panose="020B0604030504040204" pitchFamily="50" charset="-128"/>
                        </a:rPr>
                        <a:t>プログラミング経験の有無</a:t>
                      </a:r>
                    </a:p>
                  </a:txBody>
                  <a:tcPr anchor="ctr">
                    <a:solidFill>
                      <a:srgbClr val="C6D9F1"/>
                    </a:solidFill>
                  </a:tcPr>
                </a:tc>
                <a:tc>
                  <a:txBody>
                    <a:bodyPr/>
                    <a:lstStyle/>
                    <a:p>
                      <a:pPr algn="ctr"/>
                      <a:r>
                        <a:rPr kumimoji="1" lang="en-US" altLang="ja-JP" sz="1000" b="1" dirty="0">
                          <a:latin typeface="Meiryo UI" panose="020B0604030504040204" pitchFamily="50" charset="-128"/>
                          <a:ea typeface="Meiryo UI" panose="020B0604030504040204" pitchFamily="50" charset="-128"/>
                        </a:rPr>
                        <a:t>Python </a:t>
                      </a:r>
                      <a:r>
                        <a:rPr kumimoji="1" lang="ja-JP" altLang="en-US" sz="1000" b="1" dirty="0">
                          <a:latin typeface="Meiryo UI" panose="020B0604030504040204" pitchFamily="50" charset="-128"/>
                          <a:ea typeface="Meiryo UI" panose="020B0604030504040204" pitchFamily="50" charset="-128"/>
                        </a:rPr>
                        <a:t>（○</a:t>
                      </a:r>
                      <a:r>
                        <a:rPr kumimoji="1" lang="en-US" altLang="ja-JP" sz="1000" b="1" dirty="0">
                          <a:latin typeface="Meiryo UI" panose="020B0604030504040204" pitchFamily="50" charset="-128"/>
                          <a:ea typeface="Meiryo UI" panose="020B0604030504040204" pitchFamily="50" charset="-128"/>
                        </a:rPr>
                        <a:t>or×</a:t>
                      </a:r>
                      <a:r>
                        <a:rPr kumimoji="1" lang="ja-JP" altLang="en-US" sz="1000" b="1" dirty="0">
                          <a:latin typeface="Meiryo UI" panose="020B0604030504040204" pitchFamily="50" charset="-128"/>
                          <a:ea typeface="Meiryo UI" panose="020B0604030504040204" pitchFamily="50" charset="-128"/>
                        </a:rPr>
                        <a:t>）</a:t>
                      </a:r>
                    </a:p>
                  </a:txBody>
                  <a:tcPr anchor="ctr">
                    <a:lnT w="12700" cap="flat" cmpd="sng" algn="ctr">
                      <a:solidFill>
                        <a:schemeClr val="tx1"/>
                      </a:solidFill>
                      <a:prstDash val="solid"/>
                      <a:round/>
                      <a:headEnd type="none" w="med" len="med"/>
                      <a:tailEnd type="none" w="med" len="med"/>
                    </a:lnT>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1440196"/>
                  </a:ext>
                </a:extLst>
              </a:tr>
              <a:tr h="415218">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en-US" altLang="ja-JP" sz="1200" b="1" dirty="0">
                          <a:latin typeface="Meiryo UI" panose="020B0604030504040204" pitchFamily="50" charset="-128"/>
                          <a:ea typeface="Meiryo UI" panose="020B0604030504040204" pitchFamily="50" charset="-128"/>
                        </a:rPr>
                        <a:t>E‐Mail</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vMerge="1">
                  <a:txBody>
                    <a:bodyPr/>
                    <a:lstStyle/>
                    <a:p>
                      <a:pPr algn="ctr"/>
                      <a:r>
                        <a:rPr kumimoji="1" lang="ja-JP" altLang="en-US" sz="1100" b="1" dirty="0">
                          <a:latin typeface="HGPｺﾞｼｯｸM" panose="020B0600000000000000" pitchFamily="50" charset="-128"/>
                          <a:ea typeface="HGPｺﾞｼｯｸM" panose="020B0600000000000000" pitchFamily="50" charset="-128"/>
                        </a:rPr>
                        <a:t>プログラミング経験の有無</a:t>
                      </a:r>
                    </a:p>
                  </a:txBody>
                  <a:tcPr anchor="ctr"/>
                </a:tc>
                <a:tc>
                  <a:txBody>
                    <a:bodyPr/>
                    <a:lstStyle/>
                    <a:p>
                      <a:pPr algn="ctr"/>
                      <a:r>
                        <a:rPr kumimoji="1" lang="ja-JP" altLang="en-US" sz="1000" b="1" dirty="0">
                          <a:latin typeface="Meiryo UI" panose="020B0604030504040204" pitchFamily="50" charset="-128"/>
                          <a:ea typeface="Meiryo UI" panose="020B0604030504040204" pitchFamily="50" charset="-128"/>
                        </a:rPr>
                        <a:t>その他言語 （○</a:t>
                      </a:r>
                      <a:r>
                        <a:rPr kumimoji="1" lang="en-US" altLang="ja-JP" sz="1000" b="1" dirty="0">
                          <a:latin typeface="Meiryo UI" panose="020B0604030504040204" pitchFamily="50" charset="-128"/>
                          <a:ea typeface="Meiryo UI" panose="020B0604030504040204" pitchFamily="50" charset="-128"/>
                        </a:rPr>
                        <a:t>or×</a:t>
                      </a:r>
                      <a:r>
                        <a:rPr kumimoji="1" lang="ja-JP" altLang="en-US" sz="1000" b="1" dirty="0">
                          <a:latin typeface="Meiryo UI" panose="020B0604030504040204" pitchFamily="50" charset="-128"/>
                          <a:ea typeface="Meiryo UI" panose="020B0604030504040204" pitchFamily="50" charset="-128"/>
                        </a:rPr>
                        <a:t>）</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6784333"/>
                  </a:ext>
                </a:extLst>
              </a:tr>
            </a:tbl>
          </a:graphicData>
        </a:graphic>
      </p:graphicFrame>
      <p:graphicFrame>
        <p:nvGraphicFramePr>
          <p:cNvPr id="36" name="表 12">
            <a:extLst>
              <a:ext uri="{FF2B5EF4-FFF2-40B4-BE49-F238E27FC236}">
                <a16:creationId xmlns:a16="http://schemas.microsoft.com/office/drawing/2014/main" id="{7CB0CC83-E6EA-4D6A-AD6E-7F3839372E6D}"/>
              </a:ext>
            </a:extLst>
          </p:cNvPr>
          <p:cNvGraphicFramePr>
            <a:graphicFrameLocks noGrp="1"/>
          </p:cNvGraphicFramePr>
          <p:nvPr>
            <p:extLst>
              <p:ext uri="{D42A27DB-BD31-4B8C-83A1-F6EECF244321}">
                <p14:modId xmlns:p14="http://schemas.microsoft.com/office/powerpoint/2010/main" val="629533423"/>
              </p:ext>
            </p:extLst>
          </p:nvPr>
        </p:nvGraphicFramePr>
        <p:xfrm>
          <a:off x="169135" y="3673271"/>
          <a:ext cx="6840000" cy="1217100"/>
        </p:xfrm>
        <a:graphic>
          <a:graphicData uri="http://schemas.openxmlformats.org/drawingml/2006/table">
            <a:tbl>
              <a:tblPr firstRow="1" bandRow="1">
                <a:tableStyleId>{5940675A-B579-460E-94D1-54222C63F5DA}</a:tableStyleId>
              </a:tblPr>
              <a:tblGrid>
                <a:gridCol w="360040">
                  <a:extLst>
                    <a:ext uri="{9D8B030D-6E8A-4147-A177-3AD203B41FA5}">
                      <a16:colId xmlns:a16="http://schemas.microsoft.com/office/drawing/2014/main" val="1506088052"/>
                    </a:ext>
                  </a:extLst>
                </a:gridCol>
                <a:gridCol w="864096">
                  <a:extLst>
                    <a:ext uri="{9D8B030D-6E8A-4147-A177-3AD203B41FA5}">
                      <a16:colId xmlns:a16="http://schemas.microsoft.com/office/drawing/2014/main" val="3977490015"/>
                    </a:ext>
                  </a:extLst>
                </a:gridCol>
                <a:gridCol w="2160240">
                  <a:extLst>
                    <a:ext uri="{9D8B030D-6E8A-4147-A177-3AD203B41FA5}">
                      <a16:colId xmlns:a16="http://schemas.microsoft.com/office/drawing/2014/main" val="838754087"/>
                    </a:ext>
                  </a:extLst>
                </a:gridCol>
                <a:gridCol w="1008112">
                  <a:extLst>
                    <a:ext uri="{9D8B030D-6E8A-4147-A177-3AD203B41FA5}">
                      <a16:colId xmlns:a16="http://schemas.microsoft.com/office/drawing/2014/main" val="3112436484"/>
                    </a:ext>
                  </a:extLst>
                </a:gridCol>
                <a:gridCol w="1368152">
                  <a:extLst>
                    <a:ext uri="{9D8B030D-6E8A-4147-A177-3AD203B41FA5}">
                      <a16:colId xmlns:a16="http://schemas.microsoft.com/office/drawing/2014/main" val="3683871111"/>
                    </a:ext>
                  </a:extLst>
                </a:gridCol>
                <a:gridCol w="1079360">
                  <a:extLst>
                    <a:ext uri="{9D8B030D-6E8A-4147-A177-3AD203B41FA5}">
                      <a16:colId xmlns:a16="http://schemas.microsoft.com/office/drawing/2014/main" val="2308066784"/>
                    </a:ext>
                  </a:extLst>
                </a:gridCol>
              </a:tblGrid>
              <a:tr h="395764">
                <a:tc rowSpan="3">
                  <a:txBody>
                    <a:bodyPr/>
                    <a:lstStyle/>
                    <a:p>
                      <a:pPr algn="ctr"/>
                      <a:r>
                        <a:rPr kumimoji="1" lang="en-US" altLang="ja-JP" sz="1200" b="1" dirty="0">
                          <a:latin typeface="Meiryo UI" panose="020B0604030504040204" pitchFamily="50" charset="-128"/>
                          <a:ea typeface="Meiryo UI" panose="020B0604030504040204" pitchFamily="50" charset="-128"/>
                        </a:rPr>
                        <a:t>2</a:t>
                      </a:r>
                      <a:r>
                        <a:rPr kumimoji="1" lang="ja-JP" altLang="en-US" sz="1200" b="1" dirty="0">
                          <a:latin typeface="Meiryo UI" panose="020B0604030504040204" pitchFamily="50" charset="-128"/>
                          <a:ea typeface="Meiryo UI" panose="020B0604030504040204" pitchFamily="50" charset="-128"/>
                        </a:rPr>
                        <a:t>人目</a:t>
                      </a:r>
                      <a:endParaRPr kumimoji="1" lang="en-US" altLang="ja-JP" sz="1200" b="1" dirty="0">
                        <a:latin typeface="Meiryo UI" panose="020B0604030504040204" pitchFamily="50" charset="-128"/>
                        <a:ea typeface="Meiryo UI" panose="020B0604030504040204" pitchFamily="50" charset="-128"/>
                      </a:endParaRPr>
                    </a:p>
                  </a:txBody>
                  <a:tcPr marL="83127" marR="83127" marT="50292" marB="50292" vert="wordArtVertRtl">
                    <a:solidFill>
                      <a:srgbClr val="C6D9F1"/>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ふりがな</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a:latin typeface="Meiryo UI" panose="020B0604030504040204" pitchFamily="50" charset="-128"/>
                          <a:ea typeface="Meiryo UI" panose="020B0604030504040204" pitchFamily="50" charset="-128"/>
                        </a:rPr>
                        <a:t>所属・役職</a:t>
                      </a:r>
                    </a:p>
                  </a:txBody>
                  <a:tcPr anchor="ctr">
                    <a:solidFill>
                      <a:srgbClr val="C6D9F1"/>
                    </a:solidFill>
                  </a:tcPr>
                </a:tc>
                <a:tc gridSpan="2">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marL="83127" marR="83127" marT="50292" marB="50292"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62857425"/>
                  </a:ext>
                </a:extLst>
              </a:tr>
              <a:tr h="399656">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200" b="1" dirty="0">
                          <a:latin typeface="Meiryo UI" panose="020B0604030504040204" pitchFamily="50" charset="-128"/>
                          <a:ea typeface="Meiryo UI" panose="020B0604030504040204" pitchFamily="50" charset="-128"/>
                        </a:rPr>
                        <a:t>氏　名</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000" b="1" dirty="0">
                          <a:latin typeface="Meiryo UI" panose="020B0604030504040204" pitchFamily="50" charset="-128"/>
                          <a:ea typeface="Meiryo UI" panose="020B0604030504040204" pitchFamily="50" charset="-128"/>
                        </a:rPr>
                        <a:t>プログラミング経験の有無</a:t>
                      </a:r>
                    </a:p>
                  </a:txBody>
                  <a:tcPr marL="83127" marR="83127" marT="50292" marB="50292" anchor="ctr">
                    <a:solidFill>
                      <a:srgbClr val="C6D9F1"/>
                    </a:solidFill>
                  </a:tcPr>
                </a:tc>
                <a:tc>
                  <a:txBody>
                    <a:bodyPr/>
                    <a:lstStyle/>
                    <a:p>
                      <a:pPr algn="ctr"/>
                      <a:r>
                        <a:rPr kumimoji="1" lang="en-US" altLang="ja-JP" sz="1000" b="1" dirty="0">
                          <a:latin typeface="Meiryo UI" panose="020B0604030504040204" pitchFamily="50" charset="-128"/>
                          <a:ea typeface="Meiryo UI" panose="020B0604030504040204" pitchFamily="50" charset="-128"/>
                        </a:rPr>
                        <a:t>Python </a:t>
                      </a:r>
                      <a:r>
                        <a:rPr kumimoji="1" lang="ja-JP" altLang="en-US" sz="1000" b="1" dirty="0">
                          <a:latin typeface="Meiryo UI" panose="020B0604030504040204" pitchFamily="50" charset="-128"/>
                          <a:ea typeface="Meiryo UI" panose="020B0604030504040204" pitchFamily="50" charset="-128"/>
                        </a:rPr>
                        <a:t>（○</a:t>
                      </a:r>
                      <a:r>
                        <a:rPr kumimoji="1" lang="en-US" altLang="ja-JP" sz="1000" b="1" dirty="0">
                          <a:latin typeface="Meiryo UI" panose="020B0604030504040204" pitchFamily="50" charset="-128"/>
                          <a:ea typeface="Meiryo UI" panose="020B0604030504040204" pitchFamily="50" charset="-128"/>
                        </a:rPr>
                        <a:t>or×</a:t>
                      </a:r>
                      <a:r>
                        <a:rPr kumimoji="1" lang="ja-JP" altLang="en-US" sz="1000" b="1" dirty="0">
                          <a:latin typeface="Meiryo UI" panose="020B0604030504040204" pitchFamily="50" charset="-128"/>
                          <a:ea typeface="Meiryo UI" panose="020B0604030504040204" pitchFamily="50" charset="-128"/>
                        </a:rPr>
                        <a:t>）</a:t>
                      </a:r>
                    </a:p>
                  </a:txBody>
                  <a:tcPr anchor="ctr">
                    <a:lnT w="12700" cap="flat" cmpd="sng" algn="ctr">
                      <a:solidFill>
                        <a:schemeClr val="tx1"/>
                      </a:solidFill>
                      <a:prstDash val="solid"/>
                      <a:round/>
                      <a:headEnd type="none" w="med" len="med"/>
                      <a:tailEnd type="none" w="med" len="med"/>
                    </a:lnT>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1440196"/>
                  </a:ext>
                </a:extLst>
              </a:tr>
              <a:tr h="421680">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en-US" altLang="ja-JP" sz="1200" b="1" dirty="0">
                          <a:latin typeface="Meiryo UI" panose="020B0604030504040204" pitchFamily="50" charset="-128"/>
                          <a:ea typeface="Meiryo UI" panose="020B0604030504040204" pitchFamily="50" charset="-128"/>
                        </a:rPr>
                        <a:t>E‐Mail</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vMerge="1">
                  <a:txBody>
                    <a:bodyPr/>
                    <a:lstStyle/>
                    <a:p>
                      <a:pPr algn="ctr"/>
                      <a:r>
                        <a:rPr kumimoji="1" lang="ja-JP" altLang="en-US" sz="1100" b="1" dirty="0">
                          <a:latin typeface="HGPｺﾞｼｯｸM" panose="020B0600000000000000" pitchFamily="50" charset="-128"/>
                          <a:ea typeface="HGPｺﾞｼｯｸM" panose="020B0600000000000000" pitchFamily="50" charset="-128"/>
                        </a:rPr>
                        <a:t>プログラミング経験の有無</a:t>
                      </a:r>
                    </a:p>
                  </a:txBody>
                  <a:tcPr anchor="ctr"/>
                </a:tc>
                <a:tc>
                  <a:txBody>
                    <a:bodyPr/>
                    <a:lstStyle/>
                    <a:p>
                      <a:pPr algn="ctr"/>
                      <a:r>
                        <a:rPr kumimoji="1" lang="ja-JP" altLang="en-US" sz="1000" b="1" dirty="0">
                          <a:latin typeface="Meiryo UI" panose="020B0604030504040204" pitchFamily="50" charset="-128"/>
                          <a:ea typeface="Meiryo UI" panose="020B0604030504040204" pitchFamily="50" charset="-128"/>
                        </a:rPr>
                        <a:t>その他言語 （○</a:t>
                      </a:r>
                      <a:r>
                        <a:rPr kumimoji="1" lang="en-US" altLang="ja-JP" sz="1000" b="1" dirty="0">
                          <a:latin typeface="Meiryo UI" panose="020B0604030504040204" pitchFamily="50" charset="-128"/>
                          <a:ea typeface="Meiryo UI" panose="020B0604030504040204" pitchFamily="50" charset="-128"/>
                        </a:rPr>
                        <a:t>or×</a:t>
                      </a:r>
                      <a:r>
                        <a:rPr kumimoji="1" lang="ja-JP" altLang="en-US" sz="1000" b="1" dirty="0">
                          <a:latin typeface="Meiryo UI" panose="020B0604030504040204" pitchFamily="50" charset="-128"/>
                          <a:ea typeface="Meiryo UI" panose="020B0604030504040204" pitchFamily="50" charset="-128"/>
                        </a:rPr>
                        <a:t>）</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6784333"/>
                  </a:ext>
                </a:extLst>
              </a:tr>
            </a:tbl>
          </a:graphicData>
        </a:graphic>
      </p:graphicFrame>
      <p:graphicFrame>
        <p:nvGraphicFramePr>
          <p:cNvPr id="37" name="表 12">
            <a:extLst>
              <a:ext uri="{FF2B5EF4-FFF2-40B4-BE49-F238E27FC236}">
                <a16:creationId xmlns:a16="http://schemas.microsoft.com/office/drawing/2014/main" id="{70B7D4FF-0D6E-4A9D-A290-86DFC97F162E}"/>
              </a:ext>
            </a:extLst>
          </p:cNvPr>
          <p:cNvGraphicFramePr>
            <a:graphicFrameLocks noGrp="1"/>
          </p:cNvGraphicFramePr>
          <p:nvPr>
            <p:extLst>
              <p:ext uri="{D42A27DB-BD31-4B8C-83A1-F6EECF244321}">
                <p14:modId xmlns:p14="http://schemas.microsoft.com/office/powerpoint/2010/main" val="3997115715"/>
              </p:ext>
            </p:extLst>
          </p:nvPr>
        </p:nvGraphicFramePr>
        <p:xfrm>
          <a:off x="169135" y="1177764"/>
          <a:ext cx="6840000" cy="1172666"/>
        </p:xfrm>
        <a:graphic>
          <a:graphicData uri="http://schemas.openxmlformats.org/drawingml/2006/table">
            <a:tbl>
              <a:tblPr firstRow="1" bandRow="1">
                <a:tableStyleId>{5940675A-B579-460E-94D1-54222C63F5DA}</a:tableStyleId>
              </a:tblPr>
              <a:tblGrid>
                <a:gridCol w="1224136">
                  <a:extLst>
                    <a:ext uri="{9D8B030D-6E8A-4147-A177-3AD203B41FA5}">
                      <a16:colId xmlns:a16="http://schemas.microsoft.com/office/drawing/2014/main" val="1506088052"/>
                    </a:ext>
                  </a:extLst>
                </a:gridCol>
                <a:gridCol w="2160240">
                  <a:extLst>
                    <a:ext uri="{9D8B030D-6E8A-4147-A177-3AD203B41FA5}">
                      <a16:colId xmlns:a16="http://schemas.microsoft.com/office/drawing/2014/main" val="3977490015"/>
                    </a:ext>
                  </a:extLst>
                </a:gridCol>
                <a:gridCol w="1008112">
                  <a:extLst>
                    <a:ext uri="{9D8B030D-6E8A-4147-A177-3AD203B41FA5}">
                      <a16:colId xmlns:a16="http://schemas.microsoft.com/office/drawing/2014/main" val="3112436484"/>
                    </a:ext>
                  </a:extLst>
                </a:gridCol>
                <a:gridCol w="2447512">
                  <a:extLst>
                    <a:ext uri="{9D8B030D-6E8A-4147-A177-3AD203B41FA5}">
                      <a16:colId xmlns:a16="http://schemas.microsoft.com/office/drawing/2014/main" val="3683871111"/>
                    </a:ext>
                  </a:extLst>
                </a:gridCol>
              </a:tblGrid>
              <a:tr h="389708">
                <a:tc>
                  <a:txBody>
                    <a:bodyPr/>
                    <a:lstStyle/>
                    <a:p>
                      <a:pPr algn="ctr"/>
                      <a:r>
                        <a:rPr kumimoji="1" lang="ja-JP" altLang="en-US" sz="1200" b="1" dirty="0">
                          <a:latin typeface="Meiryo UI" panose="020B0604030504040204" pitchFamily="50" charset="-128"/>
                          <a:ea typeface="Meiryo UI" panose="020B0604030504040204" pitchFamily="50" charset="-128"/>
                        </a:rPr>
                        <a:t>貴社名</a:t>
                      </a:r>
                      <a:endParaRPr kumimoji="1" lang="en-US" altLang="ja-JP" sz="1200" b="1" dirty="0">
                        <a:latin typeface="Meiryo UI" panose="020B0604030504040204" pitchFamily="50" charset="-128"/>
                        <a:ea typeface="Meiryo UI" panose="020B0604030504040204" pitchFamily="50" charset="-128"/>
                      </a:endParaRPr>
                    </a:p>
                  </a:txBody>
                  <a:tcPr anchor="ctr">
                    <a:solidFill>
                      <a:srgbClr val="C6D9F1"/>
                    </a:solidFill>
                  </a:tcPr>
                </a:tc>
                <a:tc gridSpan="3">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noFill/>
                  </a:tcPr>
                </a:tc>
                <a:tc hMerge="1">
                  <a:txBody>
                    <a:bodyPr/>
                    <a:lstStyle/>
                    <a:p>
                      <a:pPr algn="ctr"/>
                      <a:r>
                        <a:rPr kumimoji="1" lang="ja-JP" altLang="en-US" sz="1200" b="1" dirty="0">
                          <a:latin typeface="HGPｺﾞｼｯｸM" panose="020B0600000000000000" pitchFamily="50" charset="-128"/>
                          <a:ea typeface="HGPｺﾞｼｯｸM" panose="020B0600000000000000" pitchFamily="50" charset="-128"/>
                        </a:rPr>
                        <a:t>所属・役職</a:t>
                      </a:r>
                    </a:p>
                  </a:txBody>
                  <a:tcPr anchor="ctr">
                    <a:solidFill>
                      <a:srgbClr val="C6D9F1"/>
                    </a:solidFill>
                  </a:tcPr>
                </a:tc>
                <a:tc hMerge="1">
                  <a:txBody>
                    <a:bodyPr/>
                    <a:lstStyle/>
                    <a:p>
                      <a:pPr algn="l"/>
                      <a:endParaRPr kumimoji="1" lang="ja-JP" altLang="en-US" sz="1200" b="1" dirty="0">
                        <a:latin typeface="HGPｺﾞｼｯｸM" panose="020B0600000000000000" pitchFamily="50" charset="-128"/>
                        <a:ea typeface="HGPｺﾞｼｯｸM" panose="020B06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2857425"/>
                  </a:ext>
                </a:extLst>
              </a:tr>
              <a:tr h="360040">
                <a:tc>
                  <a:txBody>
                    <a:bodyPr/>
                    <a:lstStyle/>
                    <a:p>
                      <a:pPr algn="ctr"/>
                      <a:r>
                        <a:rPr kumimoji="1" lang="ja-JP" altLang="en-US" sz="1200" b="1" dirty="0">
                          <a:latin typeface="Meiryo UI" panose="020B0604030504040204" pitchFamily="50" charset="-128"/>
                          <a:ea typeface="Meiryo UI" panose="020B0604030504040204" pitchFamily="50" charset="-128"/>
                        </a:rPr>
                        <a:t>所在地</a:t>
                      </a:r>
                    </a:p>
                  </a:txBody>
                  <a:tcPr anchor="ctr">
                    <a:solidFill>
                      <a:srgbClr val="C6D9F1"/>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r>
                        <a:rPr kumimoji="1" lang="ja-JP" altLang="en-US" sz="1100" b="1" dirty="0">
                          <a:latin typeface="Meiryo UI" panose="020B0604030504040204" pitchFamily="50" charset="-128"/>
                          <a:ea typeface="Meiryo UI" panose="020B0604030504040204" pitchFamily="50" charset="-128"/>
                        </a:rPr>
                        <a:t>　</a:t>
                      </a:r>
                    </a:p>
                  </a:txBody>
                  <a:tcPr anchor="ctr">
                    <a:noFill/>
                  </a:tcPr>
                </a:tc>
                <a:tc hMerge="1">
                  <a:txBody>
                    <a:bodyPr/>
                    <a:lstStyle/>
                    <a:p>
                      <a:pPr algn="ctr"/>
                      <a:endParaRPr kumimoji="1" lang="ja-JP" altLang="en-US" sz="1100" b="1" dirty="0">
                        <a:latin typeface="HGPｺﾞｼｯｸM" panose="020B0600000000000000" pitchFamily="50" charset="-128"/>
                        <a:ea typeface="HGPｺﾞｼｯｸM" panose="020B0600000000000000" pitchFamily="50" charset="-128"/>
                      </a:endParaRPr>
                    </a:p>
                  </a:txBody>
                  <a:tcPr anchor="ctr">
                    <a:solidFill>
                      <a:srgbClr val="C6D9F1"/>
                    </a:solidFill>
                  </a:tcPr>
                </a:tc>
                <a:tc hMerge="1">
                  <a:txBody>
                    <a:bodyPr/>
                    <a:lstStyle/>
                    <a:p>
                      <a:pPr algn="ctr"/>
                      <a:r>
                        <a:rPr kumimoji="1" lang="en-US" altLang="ja-JP" sz="1100" b="1" dirty="0">
                          <a:latin typeface="HGPｺﾞｼｯｸM" panose="020B0600000000000000" pitchFamily="50" charset="-128"/>
                          <a:ea typeface="HGPｺﾞｼｯｸM" panose="020B0600000000000000" pitchFamily="50" charset="-128"/>
                        </a:rPr>
                        <a:t>Python </a:t>
                      </a:r>
                      <a:r>
                        <a:rPr kumimoji="1" lang="ja-JP" altLang="en-US" sz="1100" b="1" dirty="0">
                          <a:latin typeface="HGPｺﾞｼｯｸM" panose="020B0600000000000000" pitchFamily="50" charset="-128"/>
                          <a:ea typeface="HGPｺﾞｼｯｸM" panose="020B0600000000000000" pitchFamily="50" charset="-128"/>
                        </a:rPr>
                        <a:t>（○</a:t>
                      </a:r>
                      <a:r>
                        <a:rPr kumimoji="1" lang="en-US" altLang="ja-JP" sz="1100" b="1" dirty="0">
                          <a:latin typeface="HGPｺﾞｼｯｸM" panose="020B0600000000000000" pitchFamily="50" charset="-128"/>
                          <a:ea typeface="HGPｺﾞｼｯｸM" panose="020B0600000000000000" pitchFamily="50" charset="-128"/>
                        </a:rPr>
                        <a:t>or×</a:t>
                      </a:r>
                      <a:r>
                        <a:rPr kumimoji="1" lang="ja-JP" altLang="en-US" sz="1100" b="1" dirty="0">
                          <a:latin typeface="HGPｺﾞｼｯｸM" panose="020B0600000000000000" pitchFamily="50" charset="-128"/>
                          <a:ea typeface="HGPｺﾞｼｯｸM" panose="020B0600000000000000" pitchFamily="50" charset="-128"/>
                        </a:rPr>
                        <a:t>）</a:t>
                      </a:r>
                    </a:p>
                  </a:txBody>
                  <a:tcPr anchor="ctr">
                    <a:lnT w="12700" cap="flat" cmpd="sng" algn="ctr">
                      <a:solidFill>
                        <a:schemeClr val="tx1"/>
                      </a:solidFill>
                      <a:prstDash val="solid"/>
                      <a:round/>
                      <a:headEnd type="none" w="med" len="med"/>
                      <a:tailEnd type="none" w="med" len="med"/>
                    </a:lnT>
                    <a:solidFill>
                      <a:srgbClr val="C6D9F1"/>
                    </a:solidFill>
                  </a:tcPr>
                </a:tc>
                <a:extLst>
                  <a:ext uri="{0D108BD9-81ED-4DB2-BD59-A6C34878D82A}">
                    <a16:rowId xmlns:a16="http://schemas.microsoft.com/office/drawing/2014/main" val="51440196"/>
                  </a:ext>
                </a:extLst>
              </a:tr>
              <a:tr h="386718">
                <a:tc>
                  <a:txBody>
                    <a:bodyPr/>
                    <a:lstStyle/>
                    <a:p>
                      <a:pPr algn="ctr"/>
                      <a:r>
                        <a:rPr kumimoji="1" lang="en-US" altLang="ja-JP" sz="1200" b="1" dirty="0">
                          <a:latin typeface="Meiryo UI" panose="020B0604030504040204" pitchFamily="50" charset="-128"/>
                          <a:ea typeface="Meiryo UI" panose="020B0604030504040204" pitchFamily="50" charset="-128"/>
                        </a:rPr>
                        <a:t>TEL</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6D9F1"/>
                    </a:solidFill>
                  </a:tcPr>
                </a:tc>
                <a:tc>
                  <a:txBody>
                    <a:bodyPr/>
                    <a:lstStyle/>
                    <a:p>
                      <a:pPr algn="l"/>
                      <a:endParaRPr kumimoji="1" lang="en-US" altLang="ja-JP" sz="1200" b="1"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200" b="1" dirty="0">
                          <a:latin typeface="Meiryo UI" panose="020B0604030504040204" pitchFamily="50" charset="-128"/>
                          <a:ea typeface="Meiryo UI" panose="020B0604030504040204" pitchFamily="50" charset="-128"/>
                        </a:rPr>
                        <a:t>FAX</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6D9F1"/>
                    </a:solidFill>
                  </a:tcPr>
                </a:tc>
                <a:tc>
                  <a:txBody>
                    <a:bodyPr/>
                    <a:lstStyle/>
                    <a:p>
                      <a:pPr algn="l"/>
                      <a:r>
                        <a:rPr kumimoji="1" lang="ja-JP" altLang="en-US" sz="1200" b="1" dirty="0">
                          <a:latin typeface="Meiryo UI" panose="020B0604030504040204" pitchFamily="50" charset="-128"/>
                          <a:ea typeface="Meiryo UI" panose="020B0604030504040204" pitchFamily="50" charset="-128"/>
                        </a:rPr>
                        <a:t>　</a:t>
                      </a:r>
                    </a:p>
                  </a:txBody>
                  <a:tcPr anchor="ctr">
                    <a:noFill/>
                  </a:tcPr>
                </a:tc>
                <a:extLst>
                  <a:ext uri="{0D108BD9-81ED-4DB2-BD59-A6C34878D82A}">
                    <a16:rowId xmlns:a16="http://schemas.microsoft.com/office/drawing/2014/main" val="4236784333"/>
                  </a:ext>
                </a:extLst>
              </a:tr>
            </a:tbl>
          </a:graphicData>
        </a:graphic>
      </p:graphicFrame>
      <p:pic>
        <p:nvPicPr>
          <p:cNvPr id="13" name="図 12" descr="QR コード&#10;&#10;自動的に生成された説明">
            <a:extLst>
              <a:ext uri="{FF2B5EF4-FFF2-40B4-BE49-F238E27FC236}">
                <a16:creationId xmlns:a16="http://schemas.microsoft.com/office/drawing/2014/main" id="{4B834AD9-1513-68D9-8BA2-041B2CEF48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48437" y="7622005"/>
            <a:ext cx="810709" cy="810709"/>
          </a:xfrm>
          <a:prstGeom prst="rect">
            <a:avLst/>
          </a:prstGeom>
        </p:spPr>
      </p:pic>
    </p:spTree>
    <p:extLst>
      <p:ext uri="{BB962C8B-B14F-4D97-AF65-F5344CB8AC3E}">
        <p14:creationId xmlns:p14="http://schemas.microsoft.com/office/powerpoint/2010/main" val="494470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1076" y="953523"/>
            <a:ext cx="7163499" cy="1188788"/>
          </a:xfrm>
          <a:prstGeom prst="rect">
            <a:avLst/>
          </a:prstGeom>
          <a:noFill/>
        </p:spPr>
        <p:txBody>
          <a:bodyPr wrap="square" rtlCol="0">
            <a:no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r>
              <a:rPr kumimoji="1" lang="en-US" altLang="ja-JP" sz="2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IoT/AI</a:t>
            </a:r>
            <a:r>
              <a:rPr kumimoji="1" lang="ja-JP" altLang="en-US" sz="2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を有効活用し、現場改善や製品開発</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につなげるため</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28698" rtl="0" eaLnBrk="1" fontAlgn="auto" latinLnBrk="0" hangingPunct="1">
              <a:lnSpc>
                <a:spcPct val="100000"/>
              </a:lnSpc>
              <a:spcBef>
                <a:spcPts val="0"/>
              </a:spcBef>
              <a:spcAft>
                <a:spcPts val="0"/>
              </a:spcAft>
              <a:buClrTx/>
              <a:buSzTx/>
              <a:buFontTx/>
              <a:buNone/>
              <a:tabLst/>
              <a:defRPr/>
            </a:pPr>
            <a:r>
              <a:rPr kumimoji="1" lang="ja-JP" altLang="en-US" sz="2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データ解析プログラミング</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の基礎を学べる研修を開催します！</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内容</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将来的な</a:t>
            </a:r>
            <a:r>
              <a:rPr kumimoji="1" lang="en-US" altLang="ja-JP" sz="1600" b="1"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IoT</a:t>
            </a:r>
            <a:r>
              <a:rPr kumimoji="1" lang="en-US" altLang="ja-JP" sz="16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/AI</a:t>
            </a:r>
            <a:r>
              <a:rPr kumimoji="1" lang="ja-JP" altLang="en-US" sz="16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実践研修の履修に向けた</a:t>
            </a:r>
            <a:r>
              <a:rPr kumimoji="1" lang="en-US" altLang="ja-JP" sz="1600" b="1"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IoT</a:t>
            </a:r>
            <a:r>
              <a:rPr kumimoji="1" lang="en-US" altLang="ja-JP" sz="16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/AI</a:t>
            </a:r>
            <a:r>
              <a:rPr kumimoji="1" lang="ja-JP" altLang="en-US" sz="16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用語の基礎</a:t>
            </a:r>
            <a:endParaRPr kumimoji="1" lang="en-US" altLang="ja-JP" sz="16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6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活用に必要となる</a:t>
            </a:r>
            <a:r>
              <a:rPr kumimoji="1" lang="ja-JP" altLang="en-US" sz="16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データ解析プログラミングの基礎　</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等</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sp>
        <p:nvSpPr>
          <p:cNvPr id="47" name="ホームベース 46"/>
          <p:cNvSpPr/>
          <p:nvPr/>
        </p:nvSpPr>
        <p:spPr>
          <a:xfrm>
            <a:off x="51664" y="2182516"/>
            <a:ext cx="1080000" cy="747804"/>
          </a:xfrm>
          <a:prstGeom prst="homePlate">
            <a:avLst>
              <a:gd name="adj" fmla="val 26938"/>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受講</a:t>
            </a:r>
            <a:endParaRPr kumimoji="1" lang="en-US" altLang="ja-JP"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対象者　</a:t>
            </a:r>
          </a:p>
        </p:txBody>
      </p:sp>
      <p:sp>
        <p:nvSpPr>
          <p:cNvPr id="48" name="テキスト ボックス 47"/>
          <p:cNvSpPr txBox="1"/>
          <p:nvPr/>
        </p:nvSpPr>
        <p:spPr>
          <a:xfrm>
            <a:off x="964367" y="2185340"/>
            <a:ext cx="5843090" cy="769441"/>
          </a:xfrm>
          <a:prstGeom prst="rect">
            <a:avLst/>
          </a:prstGeom>
          <a:noFill/>
        </p:spPr>
        <p:txBody>
          <a:bodyPr wrap="square" rtlCol="0">
            <a:sp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8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の有効活用に関心がある県内企業の</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製品開発担当者など　</a:t>
            </a:r>
            <a:r>
              <a:rPr kumimoji="1" lang="ja-JP" altLang="en-US" sz="2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３０</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名程度</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（先着）</a:t>
            </a:r>
          </a:p>
        </p:txBody>
      </p:sp>
      <p:sp>
        <p:nvSpPr>
          <p:cNvPr id="50" name="ホームベース 49"/>
          <p:cNvSpPr/>
          <p:nvPr/>
        </p:nvSpPr>
        <p:spPr>
          <a:xfrm>
            <a:off x="-27397" y="5581718"/>
            <a:ext cx="3168352" cy="341376"/>
          </a:xfrm>
          <a:prstGeom prst="homePlate">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講義日時・講師・講義内容</a:t>
            </a:r>
          </a:p>
        </p:txBody>
      </p:sp>
      <p:graphicFrame>
        <p:nvGraphicFramePr>
          <p:cNvPr id="2" name="表 1"/>
          <p:cNvGraphicFramePr>
            <a:graphicFrameLocks noGrp="1"/>
          </p:cNvGraphicFramePr>
          <p:nvPr/>
        </p:nvGraphicFramePr>
        <p:xfrm>
          <a:off x="-17410" y="5982772"/>
          <a:ext cx="7175675" cy="4116580"/>
        </p:xfrm>
        <a:graphic>
          <a:graphicData uri="http://schemas.openxmlformats.org/drawingml/2006/table">
            <a:tbl>
              <a:tblPr firstRow="1" bandRow="1">
                <a:tableStyleId>{C083E6E3-FA7D-4D7B-A595-EF9225AFEA82}</a:tableStyleId>
              </a:tblPr>
              <a:tblGrid>
                <a:gridCol w="334863">
                  <a:extLst>
                    <a:ext uri="{9D8B030D-6E8A-4147-A177-3AD203B41FA5}">
                      <a16:colId xmlns:a16="http://schemas.microsoft.com/office/drawing/2014/main" val="1728565004"/>
                    </a:ext>
                  </a:extLst>
                </a:gridCol>
                <a:gridCol w="1656184">
                  <a:extLst>
                    <a:ext uri="{9D8B030D-6E8A-4147-A177-3AD203B41FA5}">
                      <a16:colId xmlns:a16="http://schemas.microsoft.com/office/drawing/2014/main" val="4204409680"/>
                    </a:ext>
                  </a:extLst>
                </a:gridCol>
                <a:gridCol w="2592288">
                  <a:extLst>
                    <a:ext uri="{9D8B030D-6E8A-4147-A177-3AD203B41FA5}">
                      <a16:colId xmlns:a16="http://schemas.microsoft.com/office/drawing/2014/main" val="3115691057"/>
                    </a:ext>
                  </a:extLst>
                </a:gridCol>
                <a:gridCol w="2592340">
                  <a:extLst>
                    <a:ext uri="{9D8B030D-6E8A-4147-A177-3AD203B41FA5}">
                      <a16:colId xmlns:a16="http://schemas.microsoft.com/office/drawing/2014/main" val="3353110381"/>
                    </a:ext>
                  </a:extLst>
                </a:gridCol>
              </a:tblGrid>
              <a:tr h="283093">
                <a:tc>
                  <a:txBody>
                    <a:bodyPr/>
                    <a:lstStyle/>
                    <a:p>
                      <a:pPr algn="ctr"/>
                      <a:endParaRPr kumimoji="1" lang="ja-JP" altLang="en-US" sz="14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日時</a:t>
                      </a:r>
                      <a:endParaRPr kumimoji="1" lang="ja-JP" altLang="en-US" sz="14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講義内容（予定）</a:t>
                      </a:r>
                      <a:endParaRPr kumimoji="1" lang="ja-JP" altLang="en-US" sz="14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講師</a:t>
                      </a:r>
                      <a:endParaRPr kumimoji="1" lang="ja-JP" altLang="en-US" sz="14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270140633"/>
                  </a:ext>
                </a:extLst>
              </a:tr>
              <a:tr h="1524712">
                <a:tc>
                  <a:txBody>
                    <a:bodyPr/>
                    <a:lstStyle/>
                    <a:p>
                      <a:pPr algn="ctr"/>
                      <a:r>
                        <a:rPr kumimoji="1" lang="ja-JP" altLang="en-US" sz="1600" b="0" dirty="0">
                          <a:latin typeface="Meiryo UI" panose="020B0604030504040204" pitchFamily="50" charset="-128"/>
                          <a:ea typeface="Meiryo UI" panose="020B0604030504040204" pitchFamily="50" charset="-128"/>
                        </a:rPr>
                        <a:t>第１日目</a:t>
                      </a:r>
                    </a:p>
                  </a:txBody>
                  <a:tcPr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tc>
                  <a:txBody>
                    <a:bodyPr/>
                    <a:lstStyle/>
                    <a:p>
                      <a:r>
                        <a:rPr kumimoji="1" lang="en-US" altLang="ja-JP" sz="1600" b="1" dirty="0">
                          <a:latin typeface="Meiryo UI" panose="020B0604030504040204" pitchFamily="50" charset="-128"/>
                          <a:ea typeface="Meiryo UI" panose="020B0604030504040204" pitchFamily="50" charset="-128"/>
                        </a:rPr>
                        <a:t>9/</a:t>
                      </a:r>
                      <a:r>
                        <a:rPr kumimoji="1" lang="ja-JP" altLang="en-US" sz="1600" b="1" dirty="0">
                          <a:latin typeface="Meiryo UI" panose="020B0604030504040204" pitchFamily="50" charset="-128"/>
                          <a:ea typeface="Meiryo UI" panose="020B0604030504040204" pitchFamily="50" charset="-128"/>
                        </a:rPr>
                        <a:t>９（火）</a:t>
                      </a:r>
                      <a:endParaRPr kumimoji="1" lang="en-US" altLang="ja-JP" sz="1600" b="1" dirty="0">
                        <a:latin typeface="Meiryo UI" panose="020B0604030504040204" pitchFamily="50" charset="-128"/>
                        <a:ea typeface="Meiryo UI" panose="020B0604030504040204" pitchFamily="50" charset="-128"/>
                      </a:endParaRPr>
                    </a:p>
                    <a:p>
                      <a:r>
                        <a:rPr kumimoji="1" lang="en-US" altLang="ja-JP" sz="1600" b="1" dirty="0">
                          <a:latin typeface="Meiryo UI" panose="020B0604030504040204" pitchFamily="50" charset="-128"/>
                          <a:ea typeface="Meiryo UI" panose="020B0604030504040204" pitchFamily="50" charset="-128"/>
                        </a:rPr>
                        <a:t>13:00</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18:00</a:t>
                      </a:r>
                      <a:endParaRPr kumimoji="1" lang="ja-JP" altLang="en-US" sz="1600" b="1"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tc>
                  <a:txBody>
                    <a:bodyPr/>
                    <a:lstStyle/>
                    <a:p>
                      <a:r>
                        <a:rPr kumimoji="1" lang="en-US" altLang="ja-JP" sz="1200" b="1" dirty="0" err="1">
                          <a:solidFill>
                            <a:schemeClr val="tx1"/>
                          </a:solidFill>
                          <a:latin typeface="Meiryo UI" panose="020B0604030504040204" pitchFamily="50" charset="-128"/>
                          <a:ea typeface="Meiryo UI" panose="020B0604030504040204" pitchFamily="50" charset="-128"/>
                        </a:rPr>
                        <a:t>IoT</a:t>
                      </a:r>
                      <a:r>
                        <a:rPr kumimoji="1" lang="en-US" altLang="ja-JP" sz="1200" b="1" dirty="0">
                          <a:solidFill>
                            <a:schemeClr val="tx1"/>
                          </a:solidFill>
                          <a:latin typeface="Meiryo UI" panose="020B0604030504040204" pitchFamily="50" charset="-128"/>
                          <a:ea typeface="Meiryo UI" panose="020B0604030504040204" pitchFamily="50" charset="-128"/>
                        </a:rPr>
                        <a:t>/AI</a:t>
                      </a:r>
                      <a:r>
                        <a:rPr kumimoji="1" lang="ja-JP" altLang="en-US" sz="1200" b="1" dirty="0">
                          <a:solidFill>
                            <a:schemeClr val="tx1"/>
                          </a:solidFill>
                          <a:latin typeface="Meiryo UI" panose="020B0604030504040204" pitchFamily="50" charset="-128"/>
                          <a:ea typeface="Meiryo UI" panose="020B0604030504040204" pitchFamily="50" charset="-128"/>
                        </a:rPr>
                        <a:t>活用に必要となるデータ解析</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プログラミングの基礎を学ぶ　１</a:t>
                      </a:r>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200" dirty="0">
                          <a:solidFill>
                            <a:schemeClr val="tx1"/>
                          </a:solidFill>
                          <a:latin typeface="Meiryo UI" panose="020B0604030504040204" pitchFamily="50" charset="-128"/>
                          <a:ea typeface="Meiryo UI" panose="020B0604030504040204" pitchFamily="50" charset="-128"/>
                        </a:rPr>
                        <a:t>IoT/</a:t>
                      </a:r>
                      <a:r>
                        <a:rPr kumimoji="1" lang="en-US" altLang="ja-JP" sz="1200" baseline="0" dirty="0">
                          <a:solidFill>
                            <a:schemeClr val="tx1"/>
                          </a:solidFill>
                          <a:latin typeface="Meiryo UI" panose="020B0604030504040204" pitchFamily="50" charset="-128"/>
                          <a:ea typeface="Meiryo UI" panose="020B0604030504040204" pitchFamily="50" charset="-128"/>
                        </a:rPr>
                        <a:t>AI</a:t>
                      </a:r>
                      <a:r>
                        <a:rPr kumimoji="1" lang="ja-JP" altLang="en-US" sz="1200" baseline="0" dirty="0">
                          <a:solidFill>
                            <a:schemeClr val="tx1"/>
                          </a:solidFill>
                          <a:latin typeface="Meiryo UI" panose="020B0604030504040204" pitchFamily="50" charset="-128"/>
                          <a:ea typeface="Meiryo UI" panose="020B0604030504040204" pitchFamily="50" charset="-128"/>
                        </a:rPr>
                        <a:t>とプログラミング</a:t>
                      </a:r>
                      <a:endParaRPr kumimoji="1" lang="en-US" altLang="ja-JP" sz="1200" baseline="0" dirty="0">
                        <a:solidFill>
                          <a:schemeClr val="tx1"/>
                        </a:solidFill>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latin typeface="Meiryo UI" panose="020B0604030504040204" pitchFamily="50" charset="-128"/>
                          <a:ea typeface="Meiryo UI" panose="020B0604030504040204" pitchFamily="50" charset="-128"/>
                        </a:rPr>
                        <a:t>　●</a:t>
                      </a:r>
                      <a:r>
                        <a:rPr kumimoji="1" lang="ja-JP" altLang="en-US" sz="1200">
                          <a:latin typeface="Meiryo UI" panose="020B0604030504040204" pitchFamily="50" charset="-128"/>
                          <a:ea typeface="Meiryo UI" panose="020B0604030504040204" pitchFamily="50" charset="-128"/>
                        </a:rPr>
                        <a:t>生成</a:t>
                      </a:r>
                      <a:r>
                        <a:rPr kumimoji="1" lang="en-US" altLang="ja-JP" sz="1200" dirty="0">
                          <a:latin typeface="Meiryo UI" panose="020B0604030504040204" pitchFamily="50" charset="-128"/>
                          <a:ea typeface="Meiryo UI" panose="020B0604030504040204" pitchFamily="50" charset="-128"/>
                        </a:rPr>
                        <a:t>AI</a:t>
                      </a:r>
                      <a:r>
                        <a:rPr kumimoji="1" lang="ja-JP" altLang="en-US" sz="1200">
                          <a:latin typeface="Meiryo UI" panose="020B0604030504040204" pitchFamily="50" charset="-128"/>
                          <a:ea typeface="Meiryo UI" panose="020B0604030504040204" pitchFamily="50" charset="-128"/>
                        </a:rPr>
                        <a:t>を活用した</a:t>
                      </a:r>
                      <a:br>
                        <a:rPr kumimoji="1" lang="en-US" altLang="ja-JP" sz="1200" dirty="0">
                          <a:latin typeface="Meiryo UI" panose="020B0604030504040204" pitchFamily="50" charset="-128"/>
                          <a:ea typeface="Meiryo UI" panose="020B0604030504040204" pitchFamily="50" charset="-128"/>
                        </a:rPr>
                      </a:br>
                      <a:r>
                        <a:rPr kumimoji="1" lang="ja-JP" altLang="en-US" sz="120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 Python</a:t>
                      </a:r>
                      <a:r>
                        <a:rPr kumimoji="1" lang="ja-JP" altLang="en-US" sz="1200">
                          <a:latin typeface="Meiryo UI" panose="020B0604030504040204" pitchFamily="50" charset="-128"/>
                          <a:ea typeface="Meiryo UI" panose="020B0604030504040204" pitchFamily="50" charset="-128"/>
                        </a:rPr>
                        <a:t>プログラミング入門</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DF2F9"/>
                    </a:solidFill>
                  </a:tcPr>
                </a:tc>
                <a:tc rowSpan="2">
                  <a:txBody>
                    <a:bodyPr/>
                    <a:lstStyle/>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早稲田大学</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研究院客員准教授</a:t>
                      </a:r>
                      <a:br>
                        <a:rPr kumimoji="1" lang="en-US" altLang="ja-JP" sz="1100" dirty="0">
                          <a:latin typeface="Meiryo UI" panose="020B0604030504040204" pitchFamily="50" charset="-128"/>
                          <a:ea typeface="Meiryo UI" panose="020B0604030504040204" pitchFamily="50" charset="-128"/>
                        </a:rPr>
                      </a:br>
                      <a:r>
                        <a:rPr kumimoji="1" lang="en-US" altLang="ja-JP" sz="1100" dirty="0" err="1">
                          <a:latin typeface="Meiryo UI" panose="020B0604030504040204" pitchFamily="50" charset="-128"/>
                          <a:ea typeface="Meiryo UI" panose="020B0604030504040204" pitchFamily="50" charset="-128"/>
                        </a:rPr>
                        <a:t>WillBooster</a:t>
                      </a:r>
                      <a:r>
                        <a:rPr kumimoji="1" lang="ja-JP" altLang="en-US" sz="1100" dirty="0">
                          <a:latin typeface="Meiryo UI" panose="020B0604030504040204" pitchFamily="50" charset="-128"/>
                          <a:ea typeface="Meiryo UI" panose="020B0604030504040204" pitchFamily="50" charset="-128"/>
                        </a:rPr>
                        <a:t>株式会社</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代表取締役社長</a:t>
                      </a:r>
                      <a:br>
                        <a:rPr kumimoji="1" lang="en-US" altLang="ja-JP" sz="1100" dirty="0">
                          <a:latin typeface="Meiryo UI" panose="020B0604030504040204" pitchFamily="50" charset="-128"/>
                          <a:ea typeface="Meiryo UI" panose="020B0604030504040204" pitchFamily="50" charset="-128"/>
                        </a:rPr>
                      </a:br>
                      <a:endParaRPr kumimoji="1" lang="en-US" altLang="ja-JP" sz="11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坂本　一憲</a:t>
                      </a:r>
                      <a:r>
                        <a:rPr kumimoji="1" lang="ja-JP" altLang="en-US" sz="1100" dirty="0">
                          <a:latin typeface="Meiryo UI" panose="020B0604030504040204" pitchFamily="50" charset="-128"/>
                          <a:ea typeface="Meiryo UI" panose="020B0604030504040204" pitchFamily="50" charset="-128"/>
                        </a:rPr>
                        <a:t>　氏</a:t>
                      </a:r>
                      <a:br>
                        <a:rPr kumimoji="1" lang="en-US" altLang="ja-JP" sz="1100" dirty="0">
                          <a:latin typeface="Meiryo UI" panose="020B0604030504040204" pitchFamily="50" charset="-128"/>
                          <a:ea typeface="Meiryo UI" panose="020B0604030504040204" pitchFamily="50" charset="-128"/>
                        </a:rPr>
                      </a:br>
                      <a:endParaRPr kumimoji="1" lang="en-US" altLang="ja-JP" sz="8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a:ln>
                            <a:noFill/>
                          </a:ln>
                          <a:effectLst/>
                          <a:uLnTx/>
                          <a:uFillTx/>
                          <a:latin typeface="Meiryo UI" panose="020B0604030504040204" pitchFamily="50" charset="-128"/>
                          <a:ea typeface="Meiryo UI" panose="020B0604030504040204" pitchFamily="50" charset="-128"/>
                        </a:rPr>
                        <a:t> ・生成</a:t>
                      </a:r>
                      <a:r>
                        <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AI</a:t>
                      </a:r>
                      <a:r>
                        <a:rPr kumimoji="1" lang="ja-JP" altLang="en-US" sz="1100" u="none" strike="noStrike" kern="1200" cap="none" spc="0" normalizeH="0" baseline="0" noProof="0">
                          <a:ln>
                            <a:noFill/>
                          </a:ln>
                          <a:effectLst/>
                          <a:uLnTx/>
                          <a:uFillTx/>
                          <a:latin typeface="Meiryo UI" panose="020B0604030504040204" pitchFamily="50" charset="-128"/>
                          <a:ea typeface="Meiryo UI" panose="020B0604030504040204" pitchFamily="50" charset="-128"/>
                        </a:rPr>
                        <a:t>を活用した、ソフトウェア開発や</a:t>
                      </a:r>
                      <a:br>
                        <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br>
                      <a:r>
                        <a:rPr kumimoji="1" lang="ja-JP" altLang="en-US" sz="1100" u="none" strike="noStrike" kern="1200" cap="none" spc="0" normalizeH="0" baseline="0" noProof="0">
                          <a:ln>
                            <a:noFill/>
                          </a:ln>
                          <a:effectLst/>
                          <a:uLnTx/>
                          <a:uFillTx/>
                          <a:latin typeface="Meiryo UI" panose="020B0604030504040204" pitchFamily="50" charset="-128"/>
                          <a:ea typeface="Meiryo UI" panose="020B0604030504040204" pitchFamily="50" charset="-128"/>
                        </a:rPr>
                        <a:t>　</a:t>
                      </a:r>
                      <a:r>
                        <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ja-JP" altLang="en-US" sz="1100" u="none" strike="noStrike" kern="1200" cap="none" spc="0" normalizeH="0" baseline="0" noProof="0">
                          <a:ln>
                            <a:noFill/>
                          </a:ln>
                          <a:effectLst/>
                          <a:uLnTx/>
                          <a:uFillTx/>
                          <a:latin typeface="Meiryo UI" panose="020B0604030504040204" pitchFamily="50" charset="-128"/>
                          <a:ea typeface="Meiryo UI" panose="020B0604030504040204" pitchFamily="50" charset="-128"/>
                        </a:rPr>
                        <a:t>教材開発の効率化を専門とする。</a:t>
                      </a:r>
                      <a:br>
                        <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br>
                      <a:br>
                        <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br>
                      <a:r>
                        <a:rPr kumimoji="1" lang="ja-JP" altLang="en-US" sz="1100" u="none" strike="noStrike" kern="1200" cap="none" spc="0" normalizeH="0" baseline="0" noProof="0">
                          <a:ln>
                            <a:noFill/>
                          </a:ln>
                          <a:effectLst/>
                          <a:uLnTx/>
                          <a:uFillTx/>
                          <a:latin typeface="Meiryo UI" panose="020B0604030504040204" pitchFamily="50" charset="-128"/>
                          <a:ea typeface="Meiryo UI" panose="020B0604030504040204" pitchFamily="50" charset="-128"/>
                        </a:rPr>
                        <a:t> ・小学生から社会人まで幅広い年齢層に</a:t>
                      </a:r>
                      <a:br>
                        <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br>
                      <a:r>
                        <a:rPr kumimoji="1" lang="ja-JP" altLang="en-US" sz="1100" u="none" strike="noStrike" kern="1200" cap="none" spc="0" normalizeH="0" baseline="0" noProof="0">
                          <a:ln>
                            <a:noFill/>
                          </a:ln>
                          <a:effectLst/>
                          <a:uLnTx/>
                          <a:uFillTx/>
                          <a:latin typeface="Meiryo UI" panose="020B0604030504040204" pitchFamily="50" charset="-128"/>
                          <a:ea typeface="Meiryo UI" panose="020B0604030504040204" pitchFamily="50" charset="-128"/>
                        </a:rPr>
                        <a:t>　</a:t>
                      </a:r>
                      <a:r>
                        <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ja-JP" altLang="en-US" sz="1100" u="none" strike="noStrike" kern="1200" cap="none" spc="0" normalizeH="0" baseline="0" noProof="0">
                          <a:ln>
                            <a:noFill/>
                          </a:ln>
                          <a:effectLst/>
                          <a:uLnTx/>
                          <a:uFillTx/>
                          <a:latin typeface="Meiryo UI" panose="020B0604030504040204" pitchFamily="50" charset="-128"/>
                          <a:ea typeface="Meiryo UI" panose="020B0604030504040204" pitchFamily="50" charset="-128"/>
                        </a:rPr>
                        <a:t>対して生成</a:t>
                      </a:r>
                      <a:r>
                        <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AI</a:t>
                      </a:r>
                      <a:r>
                        <a:rPr kumimoji="1" lang="ja-JP" altLang="en-US" sz="1100" u="none" strike="noStrike" kern="1200" cap="none" spc="0" normalizeH="0" baseline="0" noProof="0">
                          <a:ln>
                            <a:noFill/>
                          </a:ln>
                          <a:effectLst/>
                          <a:uLnTx/>
                          <a:uFillTx/>
                          <a:latin typeface="Meiryo UI" panose="020B0604030504040204" pitchFamily="50" charset="-128"/>
                          <a:ea typeface="Meiryo UI" panose="020B0604030504040204" pitchFamily="50" charset="-128"/>
                        </a:rPr>
                        <a:t>に関する教育活動に従事。</a:t>
                      </a:r>
                      <a:br>
                        <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b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1402216213"/>
                  </a:ext>
                </a:extLst>
              </a:tr>
              <a:tr h="2287068">
                <a:tc>
                  <a:txBody>
                    <a:bodyPr/>
                    <a:lstStyle/>
                    <a:p>
                      <a:pPr algn="ctr"/>
                      <a:r>
                        <a:rPr kumimoji="1" lang="ja-JP" altLang="en-US" sz="1600" b="0" dirty="0">
                          <a:latin typeface="Meiryo UI" panose="020B0604030504040204" pitchFamily="50" charset="-128"/>
                          <a:ea typeface="Meiryo UI" panose="020B0604030504040204" pitchFamily="50" charset="-128"/>
                        </a:rPr>
                        <a:t>第２日目</a:t>
                      </a:r>
                    </a:p>
                  </a:txBody>
                  <a:tcPr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tc>
                  <a:txBody>
                    <a:bodyPr/>
                    <a:lstStyle/>
                    <a:p>
                      <a:r>
                        <a:rPr kumimoji="1" lang="en-US" altLang="ja-JP" sz="1600" b="1" dirty="0">
                          <a:latin typeface="Meiryo UI" panose="020B0604030504040204" pitchFamily="50" charset="-128"/>
                          <a:ea typeface="Meiryo UI" panose="020B0604030504040204" pitchFamily="50" charset="-128"/>
                        </a:rPr>
                        <a:t>9/1</a:t>
                      </a:r>
                      <a:r>
                        <a:rPr kumimoji="1" lang="ja-JP" altLang="en-US" sz="1600" b="1" dirty="0">
                          <a:latin typeface="Meiryo UI" panose="020B0604030504040204" pitchFamily="50" charset="-128"/>
                          <a:ea typeface="Meiryo UI" panose="020B0604030504040204" pitchFamily="50" charset="-128"/>
                        </a:rPr>
                        <a:t>０（水）</a:t>
                      </a:r>
                      <a:endParaRPr kumimoji="1" lang="en-US" altLang="ja-JP" sz="1600" b="1" dirty="0">
                        <a:latin typeface="Meiryo UI" panose="020B0604030504040204" pitchFamily="50" charset="-128"/>
                        <a:ea typeface="Meiryo UI" panose="020B0604030504040204" pitchFamily="50" charset="-128"/>
                      </a:endParaRPr>
                    </a:p>
                    <a:p>
                      <a:r>
                        <a:rPr kumimoji="1" lang="en-US" altLang="ja-JP" sz="1600" b="1" dirty="0">
                          <a:latin typeface="Meiryo UI" panose="020B0604030504040204" pitchFamily="50" charset="-128"/>
                          <a:ea typeface="Meiryo UI" panose="020B0604030504040204" pitchFamily="50" charset="-128"/>
                        </a:rPr>
                        <a:t>9:00</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17:00</a:t>
                      </a:r>
                      <a:endParaRPr kumimoji="1" lang="ja-JP" altLang="en-US" sz="1600" b="1"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tc>
                  <a:txBody>
                    <a:bodyPr/>
                    <a:lstStyle/>
                    <a:p>
                      <a:r>
                        <a:rPr kumimoji="1" lang="en-US" altLang="ja-JP" sz="1200" b="1" dirty="0" err="1">
                          <a:solidFill>
                            <a:schemeClr val="tx1"/>
                          </a:solidFill>
                          <a:latin typeface="Meiryo UI" panose="020B0604030504040204" pitchFamily="50" charset="-128"/>
                          <a:ea typeface="Meiryo UI" panose="020B0604030504040204" pitchFamily="50" charset="-128"/>
                        </a:rPr>
                        <a:t>IoT</a:t>
                      </a:r>
                      <a:r>
                        <a:rPr kumimoji="1" lang="en-US" altLang="ja-JP" sz="1200" b="1" dirty="0">
                          <a:solidFill>
                            <a:schemeClr val="tx1"/>
                          </a:solidFill>
                          <a:latin typeface="Meiryo UI" panose="020B0604030504040204" pitchFamily="50" charset="-128"/>
                          <a:ea typeface="Meiryo UI" panose="020B0604030504040204" pitchFamily="50" charset="-128"/>
                        </a:rPr>
                        <a:t>/AI</a:t>
                      </a:r>
                      <a:r>
                        <a:rPr kumimoji="1" lang="ja-JP" altLang="en-US" sz="1200" b="1" dirty="0">
                          <a:solidFill>
                            <a:schemeClr val="tx1"/>
                          </a:solidFill>
                          <a:latin typeface="Meiryo UI" panose="020B0604030504040204" pitchFamily="50" charset="-128"/>
                          <a:ea typeface="Meiryo UI" panose="020B0604030504040204" pitchFamily="50" charset="-128"/>
                        </a:rPr>
                        <a:t>活用に必要となるデータ解析</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プログラミングの基礎を学ぶ　２</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フィーチャエンジニアリングに向けた　　</a:t>
                      </a:r>
                      <a:endParaRPr kumimoji="1" lang="en-US" altLang="ja-JP" sz="12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 </a:t>
                      </a:r>
                      <a:r>
                        <a:rPr kumimoji="1" lang="ja-JP" altLang="en-US" sz="1200">
                          <a:latin typeface="Meiryo UI" panose="020B0604030504040204" pitchFamily="50" charset="-128"/>
                          <a:ea typeface="Meiryo UI" panose="020B0604030504040204" pitchFamily="50" charset="-128"/>
                        </a:rPr>
                        <a:t>生成</a:t>
                      </a:r>
                      <a:r>
                        <a:rPr kumimoji="1" lang="en-US" altLang="ja-JP" sz="1200" dirty="0">
                          <a:latin typeface="Meiryo UI" panose="020B0604030504040204" pitchFamily="50" charset="-128"/>
                          <a:ea typeface="Meiryo UI" panose="020B0604030504040204" pitchFamily="50" charset="-128"/>
                        </a:rPr>
                        <a:t>AI</a:t>
                      </a:r>
                      <a:r>
                        <a:rPr kumimoji="1" lang="ja-JP" altLang="en-US" sz="1200">
                          <a:latin typeface="Meiryo UI" panose="020B0604030504040204" pitchFamily="50" charset="-128"/>
                          <a:ea typeface="Meiryo UI" panose="020B0604030504040204" pitchFamily="50" charset="-128"/>
                        </a:rPr>
                        <a:t>を活用した</a:t>
                      </a:r>
                      <a:br>
                        <a:rPr kumimoji="1" lang="en-US" altLang="ja-JP" sz="1200" dirty="0">
                          <a:latin typeface="Meiryo UI" panose="020B0604030504040204" pitchFamily="50" charset="-128"/>
                          <a:ea typeface="Meiryo UI" panose="020B0604030504040204" pitchFamily="50" charset="-128"/>
                        </a:rPr>
                      </a:br>
                      <a:r>
                        <a:rPr kumimoji="1" lang="ja-JP" altLang="en-US" sz="120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 Python</a:t>
                      </a:r>
                      <a:r>
                        <a:rPr kumimoji="1" lang="ja-JP" altLang="en-US" sz="1200" dirty="0">
                          <a:latin typeface="Meiryo UI" panose="020B0604030504040204" pitchFamily="50" charset="-128"/>
                          <a:ea typeface="Meiryo UI" panose="020B0604030504040204" pitchFamily="50" charset="-128"/>
                        </a:rPr>
                        <a:t>データ解析プログラミング</a:t>
                      </a:r>
                      <a:endParaRPr kumimoji="1" lang="en-US" altLang="ja-JP" sz="12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aseline="0" dirty="0">
                          <a:latin typeface="Meiryo UI" panose="020B0604030504040204" pitchFamily="50" charset="-128"/>
                          <a:ea typeface="Meiryo UI" panose="020B0604030504040204" pitchFamily="50" charset="-128"/>
                        </a:rPr>
                        <a:t>　　 ①～③</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DF2F9"/>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55861840"/>
                  </a:ext>
                </a:extLst>
              </a:tr>
            </a:tbl>
          </a:graphicData>
        </a:graphic>
      </p:graphicFrame>
      <p:sp>
        <p:nvSpPr>
          <p:cNvPr id="3" name="テキスト ボックス 2"/>
          <p:cNvSpPr txBox="1"/>
          <p:nvPr/>
        </p:nvSpPr>
        <p:spPr>
          <a:xfrm>
            <a:off x="-15609" y="0"/>
            <a:ext cx="7216509" cy="936000"/>
          </a:xfrm>
          <a:prstGeom prst="rect">
            <a:avLst/>
          </a:prstGeom>
          <a:solidFill>
            <a:srgbClr val="0070C0"/>
          </a:solidFill>
        </p:spPr>
        <p:txBody>
          <a:bodyPr wrap="square" rtlCol="0">
            <a:noAutofit/>
          </a:bodyPr>
          <a:lstStyle/>
          <a:p>
            <a:pPr marL="0" marR="0" lvl="0" indent="0" algn="l" defTabSz="928698" rtl="0" eaLnBrk="1" fontAlgn="auto" latinLnBrk="0" hangingPunct="1">
              <a:lnSpc>
                <a:spcPct val="9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スマートエスイー</a:t>
            </a:r>
            <a:r>
              <a:rPr kumimoji="1" lang="en-US" altLang="ja-JP" sz="1800" b="1" i="0" u="none" strike="noStrike" kern="1200" cap="none" spc="0" normalizeH="0" baseline="0" noProof="0" dirty="0" err="1">
                <a:ln>
                  <a:noFill/>
                </a:ln>
                <a:solidFill>
                  <a:prstClr val="white"/>
                </a:solidFill>
                <a:effectLst/>
                <a:uLnTx/>
                <a:uFillTx/>
                <a:latin typeface="Meiryo UI" panose="020B0604030504040204" pitchFamily="50" charset="-128"/>
                <a:ea typeface="Meiryo UI" panose="020B0604030504040204" pitchFamily="50" charset="-128"/>
                <a:cs typeface="+mn-cs"/>
              </a:rPr>
              <a:t>IoT</a:t>
            </a:r>
            <a:r>
              <a:rPr kumimoji="1" lang="en-US" altLang="ja-JP"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/AI</a:t>
            </a: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石川スクール　</a:t>
            </a:r>
            <a:endParaRPr kumimoji="1" lang="en-US" altLang="ja-JP"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28698" rtl="0" eaLnBrk="1" fontAlgn="auto" latinLnBrk="0" hangingPunct="1">
              <a:lnSpc>
                <a:spcPct val="90000"/>
              </a:lnSpc>
              <a:spcBef>
                <a:spcPts val="0"/>
              </a:spcBef>
              <a:spcAft>
                <a:spcPts val="0"/>
              </a:spcAft>
              <a:buClrTx/>
              <a:buSzTx/>
              <a:buFontTx/>
              <a:buNone/>
              <a:tabLst/>
              <a:defRPr/>
            </a:pPr>
            <a:r>
              <a:rPr kumimoji="1" lang="ja-JP" altLang="en-US" sz="25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①技術者向け データ解析プログラミング研修 </a:t>
            </a:r>
            <a:r>
              <a:rPr kumimoji="1" lang="en-US" altLang="ja-JP" sz="25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1.5</a:t>
            </a:r>
            <a:r>
              <a:rPr kumimoji="1" lang="ja-JP" altLang="en-US" sz="25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日</a:t>
            </a:r>
            <a:endParaRPr kumimoji="1" lang="en-US" altLang="ja-JP" sz="25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28698" rtl="0" eaLnBrk="1" fontAlgn="auto" latinLnBrk="0" hangingPunct="1">
              <a:lnSpc>
                <a:spcPct val="9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800" b="0" i="0" u="none" strike="noStrike" kern="1200" cap="none" spc="0" normalizeH="0" baseline="0" noProof="0" dirty="0" err="1">
                <a:ln>
                  <a:noFill/>
                </a:ln>
                <a:solidFill>
                  <a:prstClr val="white"/>
                </a:solidFill>
                <a:effectLst/>
                <a:uLnTx/>
                <a:uFillTx/>
                <a:latin typeface="Meiryo UI" panose="020B0604030504040204" pitchFamily="50" charset="-128"/>
                <a:ea typeface="Meiryo UI" panose="020B0604030504040204" pitchFamily="50" charset="-128"/>
                <a:cs typeface="+mn-cs"/>
              </a:rPr>
              <a:t>IoT</a:t>
            </a:r>
            <a:r>
              <a:rPr kumimoji="1" lang="en-US" altLang="ja-JP"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/AI</a:t>
            </a:r>
            <a:r>
              <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有効活用のための基盤作り！～</a:t>
            </a:r>
            <a:endParaRPr kumimoji="1" lang="en-US" altLang="ja-JP"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28698" rtl="0" eaLnBrk="1" fontAlgn="auto" latinLnBrk="0" hangingPunct="1">
              <a:lnSpc>
                <a:spcPct val="8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ja-JP" altLang="en-US" sz="28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endParaRPr kumimoji="1" lang="en-US" altLang="ja-JP" sz="28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51" name="テキスト ボックス 50"/>
          <p:cNvSpPr txBox="1"/>
          <p:nvPr/>
        </p:nvSpPr>
        <p:spPr>
          <a:xfrm>
            <a:off x="-58246" y="9997536"/>
            <a:ext cx="7213075" cy="258532"/>
          </a:xfrm>
          <a:prstGeom prst="rect">
            <a:avLst/>
          </a:prstGeom>
          <a:solidFill>
            <a:srgbClr val="558ED5"/>
          </a:solidFill>
        </p:spPr>
        <p:txBody>
          <a:bodyPr wrap="square" rtlCol="0">
            <a:spAutoFit/>
          </a:bodyPr>
          <a:lstStyle/>
          <a:p>
            <a:pPr marL="0" marR="0" lvl="0" indent="0" algn="ctr" defTabSz="928698" rtl="0" eaLnBrk="1" fontAlgn="auto" latinLnBrk="0" hangingPunct="1">
              <a:lnSpc>
                <a:spcPct val="9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「スマートエスイー</a:t>
            </a:r>
            <a:r>
              <a:rPr kumimoji="1" lang="en-US" altLang="ja-JP" sz="1200" b="1" i="0" u="none" strike="noStrike" kern="1200" cap="none" spc="0" normalizeH="0" baseline="0" noProof="0" dirty="0" err="1">
                <a:ln>
                  <a:noFill/>
                </a:ln>
                <a:solidFill>
                  <a:prstClr val="white"/>
                </a:solidFill>
                <a:effectLst/>
                <a:uLnTx/>
                <a:uFillTx/>
                <a:latin typeface="Meiryo UI" panose="020B0604030504040204" pitchFamily="50" charset="-128"/>
                <a:ea typeface="Meiryo UI" panose="020B0604030504040204" pitchFamily="50" charset="-128"/>
                <a:cs typeface="+mn-cs"/>
              </a:rPr>
              <a:t>IoT</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/AI</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石川スクール」運営コンソーシアム</a:t>
            </a:r>
            <a:endPar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 name="大かっこ 15"/>
          <p:cNvSpPr/>
          <p:nvPr/>
        </p:nvSpPr>
        <p:spPr>
          <a:xfrm>
            <a:off x="4624451" y="8369146"/>
            <a:ext cx="2501045" cy="982424"/>
          </a:xfrm>
          <a:prstGeom prst="bracketPair">
            <a:avLst>
              <a:gd name="adj" fmla="val 533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28698"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0" name="ホームベース 19"/>
          <p:cNvSpPr/>
          <p:nvPr/>
        </p:nvSpPr>
        <p:spPr>
          <a:xfrm>
            <a:off x="24954" y="3095855"/>
            <a:ext cx="1080000" cy="1066576"/>
          </a:xfrm>
          <a:prstGeom prst="homePlate">
            <a:avLst>
              <a:gd name="adj" fmla="val 12130"/>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日時</a:t>
            </a:r>
            <a:endParaRPr kumimoji="1" lang="en-US" altLang="ja-JP"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場所</a:t>
            </a:r>
          </a:p>
        </p:txBody>
      </p:sp>
      <p:sp>
        <p:nvSpPr>
          <p:cNvPr id="21" name="テキスト ボックス 20"/>
          <p:cNvSpPr txBox="1"/>
          <p:nvPr/>
        </p:nvSpPr>
        <p:spPr>
          <a:xfrm>
            <a:off x="1224186" y="3021227"/>
            <a:ext cx="5984888" cy="1131400"/>
          </a:xfrm>
          <a:prstGeom prst="rect">
            <a:avLst/>
          </a:prstGeom>
          <a:noFill/>
        </p:spPr>
        <p:txBody>
          <a:bodyPr wrap="square" rtlCol="0">
            <a:sp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第１日目（</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0.5</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令和７年</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９</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９</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火</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第２日目（ １ 日）</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令和７年</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９</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１０</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28698" rtl="0" eaLnBrk="1" fontAlgn="auto" latinLnBrk="0" hangingPunct="1">
              <a:lnSpc>
                <a:spcPts val="27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（場　所：石川県地場産業振興センター本館３階第５研修室）</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8" name="ホームベース 17"/>
          <p:cNvSpPr/>
          <p:nvPr/>
        </p:nvSpPr>
        <p:spPr>
          <a:xfrm>
            <a:off x="24954" y="4322846"/>
            <a:ext cx="1080000" cy="612000"/>
          </a:xfrm>
          <a:prstGeom prst="homePlate">
            <a:avLst>
              <a:gd name="adj" fmla="val 21790"/>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受講料</a:t>
            </a:r>
          </a:p>
        </p:txBody>
      </p:sp>
      <p:sp>
        <p:nvSpPr>
          <p:cNvPr id="19" name="テキスト ボックス 18"/>
          <p:cNvSpPr txBox="1"/>
          <p:nvPr/>
        </p:nvSpPr>
        <p:spPr>
          <a:xfrm>
            <a:off x="1071293" y="4410615"/>
            <a:ext cx="2145195" cy="354649"/>
          </a:xfrm>
          <a:prstGeom prst="rect">
            <a:avLst/>
          </a:prstGeom>
          <a:noFill/>
        </p:spPr>
        <p:txBody>
          <a:bodyPr wrap="square" rtlCol="0">
            <a:spAutoFit/>
          </a:bodyPr>
          <a:lstStyle/>
          <a:p>
            <a:pPr marL="0" marR="0" lvl="0" indent="0" algn="l" defTabSz="928698" rtl="0" eaLnBrk="1" fontAlgn="auto" latinLnBrk="0" hangingPunct="1">
              <a:lnSpc>
                <a:spcPct val="12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１５，０００円</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名</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5" name="図 4">
            <a:extLst>
              <a:ext uri="{FF2B5EF4-FFF2-40B4-BE49-F238E27FC236}">
                <a16:creationId xmlns:a16="http://schemas.microsoft.com/office/drawing/2014/main" id="{A57B9C6C-DCB5-4FC7-AC04-046079CF0562}"/>
              </a:ext>
            </a:extLst>
          </p:cNvPr>
          <p:cNvPicPr>
            <a:picLocks noChangeAspect="1"/>
          </p:cNvPicPr>
          <p:nvPr/>
        </p:nvPicPr>
        <p:blipFill rotWithShape="1">
          <a:blip r:embed="rId3">
            <a:extLst>
              <a:ext uri="{28A0092B-C50C-407E-A947-70E740481C1C}">
                <a14:useLocalDpi xmlns:a14="http://schemas.microsoft.com/office/drawing/2010/main" val="0"/>
              </a:ext>
            </a:extLst>
          </a:blip>
          <a:srcRect l="12441" t="5492" r="19724" b="16819"/>
          <a:stretch/>
        </p:blipFill>
        <p:spPr>
          <a:xfrm>
            <a:off x="6098084" y="6702844"/>
            <a:ext cx="953791" cy="1092318"/>
          </a:xfrm>
          <a:prstGeom prst="rect">
            <a:avLst/>
          </a:prstGeom>
        </p:spPr>
      </p:pic>
      <p:sp>
        <p:nvSpPr>
          <p:cNvPr id="17" name="ホームベース 16"/>
          <p:cNvSpPr/>
          <p:nvPr/>
        </p:nvSpPr>
        <p:spPr>
          <a:xfrm>
            <a:off x="3249501" y="4348269"/>
            <a:ext cx="1080000" cy="612000"/>
          </a:xfrm>
          <a:prstGeom prst="homePlate">
            <a:avLst>
              <a:gd name="adj" fmla="val 27079"/>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持ち物</a:t>
            </a:r>
          </a:p>
        </p:txBody>
      </p:sp>
      <p:sp>
        <p:nvSpPr>
          <p:cNvPr id="22" name="テキスト ボックス 21"/>
          <p:cNvSpPr txBox="1"/>
          <p:nvPr/>
        </p:nvSpPr>
        <p:spPr>
          <a:xfrm>
            <a:off x="4329501" y="4369673"/>
            <a:ext cx="3091208" cy="1126462"/>
          </a:xfrm>
          <a:prstGeom prst="rect">
            <a:avLst/>
          </a:prstGeom>
          <a:noFill/>
        </p:spPr>
        <p:txBody>
          <a:bodyPr wrap="square" rtlCol="0">
            <a:spAutoFit/>
          </a:bodyPr>
          <a:lstStyle/>
          <a:p>
            <a:pPr marL="0" marR="0" lvl="0" indent="0" algn="l" defTabSz="928698" rtl="0" eaLnBrk="1" fontAlgn="auto" latinLnBrk="0" hangingPunct="1">
              <a:lnSpc>
                <a:spcPct val="120000"/>
              </a:lnSpc>
              <a:spcBef>
                <a:spcPts val="0"/>
              </a:spcBef>
              <a:spcAft>
                <a:spcPts val="0"/>
              </a:spcAft>
              <a:buClrTx/>
              <a:buSzTx/>
              <a:buFontTx/>
              <a:buNone/>
              <a:tabLst/>
              <a:defRPr/>
            </a:pPr>
            <a:r>
              <a:rPr kumimoji="1" lang="en-US" altLang="ja-JP" sz="16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Wi-Fi</a:t>
            </a:r>
            <a:r>
              <a:rPr kumimoji="1" lang="ja-JP" altLang="en-US" sz="16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接続可能なノート</a:t>
            </a:r>
            <a:r>
              <a:rPr kumimoji="1" lang="en-US" altLang="ja-JP" sz="16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PC</a:t>
            </a:r>
            <a:r>
              <a:rPr kumimoji="1" lang="ja-JP" altLang="en-US" sz="1600" b="1" i="0" u="sng"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20000"/>
              </a:lnSpc>
              <a:spcBef>
                <a:spcPts val="0"/>
              </a:spcBef>
              <a:spcAft>
                <a:spcPts val="0"/>
              </a:spcAft>
              <a:buClrTx/>
              <a:buSzTx/>
              <a:buFontTx/>
              <a:buNone/>
              <a:tabLst/>
              <a:defRPr/>
            </a:pPr>
            <a:r>
              <a:rPr kumimoji="1" lang="ja-JP" altLang="en-US" sz="16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電源アダプタ</a:t>
            </a:r>
            <a:endParaRPr kumimoji="1" lang="en-US" altLang="ja-JP" sz="16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2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受講者の方には</a:t>
            </a:r>
            <a:r>
              <a:rPr kumimoji="1" lang="ja-JP" altLang="en-US" sz="1200" b="0"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別途ご案内する</a:t>
            </a:r>
            <a:endParaRPr kumimoji="1" lang="en-US" altLang="ja-JP" sz="1200" b="0"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2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r>
              <a:rPr kumimoji="1" lang="ja-JP" altLang="en-US" sz="1200" b="0"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事前演習課題に取り組んでいただきます</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正方形/長方形 7"/>
          <p:cNvSpPr/>
          <p:nvPr/>
        </p:nvSpPr>
        <p:spPr>
          <a:xfrm>
            <a:off x="964367" y="4805200"/>
            <a:ext cx="2564075" cy="646331"/>
          </a:xfrm>
          <a:prstGeom prst="rect">
            <a:avLst/>
          </a:prstGeom>
        </p:spPr>
        <p:txBody>
          <a:bodyPr wrap="square">
            <a:sp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技術者向け研修全３コースを</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一括申込</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7/31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迄）</a:t>
            </a: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する場合、</a:t>
            </a:r>
            <a:endPar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１コース＠</a:t>
            </a: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８</a:t>
            </a:r>
            <a:r>
              <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３３３</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9" name="大かっこ 8"/>
          <p:cNvSpPr/>
          <p:nvPr/>
        </p:nvSpPr>
        <p:spPr>
          <a:xfrm>
            <a:off x="1041897" y="4779794"/>
            <a:ext cx="2126453" cy="646331"/>
          </a:xfrm>
          <a:prstGeom prst="bracketPair">
            <a:avLst>
              <a:gd name="adj" fmla="val 993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28698"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401575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1009" y="936132"/>
            <a:ext cx="7245524" cy="806367"/>
          </a:xfrm>
          <a:prstGeom prst="rect">
            <a:avLst/>
          </a:prstGeom>
          <a:noFill/>
        </p:spPr>
        <p:txBody>
          <a:bodyPr wrap="square" rtlCol="0">
            <a:noAutofit/>
          </a:bodyPr>
          <a:lstStyle/>
          <a:p>
            <a:pPr marL="0" marR="0" lvl="0" indent="0" algn="l" defTabSz="916245"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800" b="1" i="0" u="sng"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IoT</a:t>
            </a:r>
            <a:r>
              <a:rPr kumimoji="1" lang="ja-JP" altLang="en-US" sz="18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の活用</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によって</a:t>
            </a:r>
            <a:r>
              <a:rPr kumimoji="1" lang="ja-JP" altLang="en-US" sz="18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自社の製造現場の現場改善</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をしたい</a:t>
            </a:r>
            <a:r>
              <a:rPr kumimoji="1" lang="ja-JP" altLang="en-US" sz="18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生産技術担当者</a:t>
            </a:r>
            <a:endParaRPr kumimoji="1" lang="en-US" altLang="ja-JP" sz="18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6245"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のための研修を開催します！</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6245" rtl="0" eaLnBrk="1" fontAlgn="auto" latinLnBrk="0" hangingPunct="1">
              <a:lnSpc>
                <a:spcPct val="100000"/>
              </a:lnSpc>
              <a:spcBef>
                <a:spcPts val="0"/>
              </a:spcBef>
              <a:spcAft>
                <a:spcPts val="0"/>
              </a:spcAft>
              <a:buClrTx/>
              <a:buSzTx/>
              <a:buFontTx/>
              <a:buNone/>
              <a:tabLst/>
              <a:defRPr/>
            </a:pPr>
            <a:r>
              <a:rPr kumimoji="1" lang="ja-JP" altLang="en-US"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8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sp>
        <p:nvSpPr>
          <p:cNvPr id="30" name="ホームベース 29"/>
          <p:cNvSpPr/>
          <p:nvPr/>
        </p:nvSpPr>
        <p:spPr>
          <a:xfrm>
            <a:off x="12750" y="3032629"/>
            <a:ext cx="1032926" cy="1048827"/>
          </a:xfrm>
          <a:prstGeom prst="homePlate">
            <a:avLst>
              <a:gd name="adj" fmla="val 14507"/>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1069" rtl="0" eaLnBrk="1" fontAlgn="auto" latinLnBrk="0" hangingPunct="1">
              <a:lnSpc>
                <a:spcPct val="130000"/>
              </a:lnSpc>
              <a:spcBef>
                <a:spcPts val="0"/>
              </a:spcBef>
              <a:spcAft>
                <a:spcPts val="0"/>
              </a:spcAft>
              <a:buClrTx/>
              <a:buSzTx/>
              <a:buFontTx/>
              <a:buNone/>
              <a:tabLst/>
              <a:defRPr/>
            </a:pPr>
            <a:r>
              <a:rPr kumimoji="1" lang="ja-JP" altLang="en-US"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日時</a:t>
            </a:r>
            <a:endParaRPr kumimoji="1" lang="en-US" altLang="ja-JP"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dist" defTabSz="451069" rtl="0" eaLnBrk="1" fontAlgn="auto" latinLnBrk="0" hangingPunct="1">
              <a:lnSpc>
                <a:spcPct val="130000"/>
              </a:lnSpc>
              <a:spcBef>
                <a:spcPts val="0"/>
              </a:spcBef>
              <a:spcAft>
                <a:spcPts val="0"/>
              </a:spcAft>
              <a:buClrTx/>
              <a:buSzTx/>
              <a:buFontTx/>
              <a:buNone/>
              <a:tabLst/>
              <a:defRPr/>
            </a:pPr>
            <a:r>
              <a:rPr kumimoji="1" lang="ja-JP" altLang="en-US"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場所</a:t>
            </a:r>
          </a:p>
        </p:txBody>
      </p:sp>
      <p:sp>
        <p:nvSpPr>
          <p:cNvPr id="47" name="ホームベース 46"/>
          <p:cNvSpPr/>
          <p:nvPr/>
        </p:nvSpPr>
        <p:spPr>
          <a:xfrm>
            <a:off x="50" y="1574533"/>
            <a:ext cx="1008112" cy="1317677"/>
          </a:xfrm>
          <a:prstGeom prst="homePlate">
            <a:avLst>
              <a:gd name="adj" fmla="val 12877"/>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1069" rtl="0" eaLnBrk="1" fontAlgn="auto" latinLnBrk="0" hangingPunct="1">
              <a:lnSpc>
                <a:spcPct val="130000"/>
              </a:lnSpc>
              <a:spcBef>
                <a:spcPts val="0"/>
              </a:spcBef>
              <a:spcAft>
                <a:spcPts val="0"/>
              </a:spcAft>
              <a:buClrTx/>
              <a:buSzTx/>
              <a:buFontTx/>
              <a:buNone/>
              <a:tabLst/>
              <a:defRPr/>
            </a:pPr>
            <a:r>
              <a:rPr kumimoji="1" lang="ja-JP" altLang="en-US"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受講</a:t>
            </a:r>
            <a:endParaRPr kumimoji="1" lang="en-US" altLang="ja-JP"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dist" defTabSz="451069" rtl="0" eaLnBrk="1" fontAlgn="auto" latinLnBrk="0" hangingPunct="1">
              <a:lnSpc>
                <a:spcPct val="130000"/>
              </a:lnSpc>
              <a:spcBef>
                <a:spcPts val="0"/>
              </a:spcBef>
              <a:spcAft>
                <a:spcPts val="0"/>
              </a:spcAft>
              <a:buClrTx/>
              <a:buSzTx/>
              <a:buFontTx/>
              <a:buNone/>
              <a:tabLst/>
              <a:defRPr/>
            </a:pPr>
            <a:r>
              <a:rPr kumimoji="1" lang="ja-JP" altLang="en-US"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対象者</a:t>
            </a:r>
          </a:p>
        </p:txBody>
      </p:sp>
      <p:sp>
        <p:nvSpPr>
          <p:cNvPr id="48" name="テキスト ボックス 47"/>
          <p:cNvSpPr txBox="1"/>
          <p:nvPr/>
        </p:nvSpPr>
        <p:spPr>
          <a:xfrm>
            <a:off x="777023" y="2442247"/>
            <a:ext cx="6628027" cy="669414"/>
          </a:xfrm>
          <a:prstGeom prst="rect">
            <a:avLst/>
          </a:prstGeom>
          <a:noFill/>
        </p:spPr>
        <p:txBody>
          <a:bodyPr wrap="square" rtlCol="0">
            <a:spAutoFit/>
          </a:bodyPr>
          <a:lstStyle/>
          <a:p>
            <a:pPr marL="0" marR="0" lvl="0" indent="0" algn="l" defTabSz="916245"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に関心がある県内企業の生産技術担当者など</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6245" rtl="0" eaLnBrk="1" fontAlgn="auto" latinLnBrk="0" hangingPunct="1">
              <a:lnSpc>
                <a:spcPts val="2500"/>
              </a:lnSpc>
              <a:spcBef>
                <a:spcPts val="0"/>
              </a:spcBef>
              <a:spcAft>
                <a:spcPts val="0"/>
              </a:spcAft>
              <a:buClrTx/>
              <a:buSzTx/>
              <a:buFontTx/>
              <a:buNone/>
              <a:tabLst/>
              <a:defRPr/>
            </a:pPr>
            <a:r>
              <a:rPr kumimoji="1" lang="ja-JP" altLang="en-US" sz="2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３０</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名程度</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（先着）</a:t>
            </a:r>
          </a:p>
        </p:txBody>
      </p:sp>
      <p:graphicFrame>
        <p:nvGraphicFramePr>
          <p:cNvPr id="2" name="表 1"/>
          <p:cNvGraphicFramePr>
            <a:graphicFrameLocks noGrp="1"/>
          </p:cNvGraphicFramePr>
          <p:nvPr/>
        </p:nvGraphicFramePr>
        <p:xfrm>
          <a:off x="1" y="5587383"/>
          <a:ext cx="7200898" cy="4560566"/>
        </p:xfrm>
        <a:graphic>
          <a:graphicData uri="http://schemas.openxmlformats.org/drawingml/2006/table">
            <a:tbl>
              <a:tblPr firstRow="1" bandRow="1">
                <a:tableStyleId>{5C22544A-7EE6-4342-B048-85BDC9FD1C3A}</a:tableStyleId>
              </a:tblPr>
              <a:tblGrid>
                <a:gridCol w="367689">
                  <a:extLst>
                    <a:ext uri="{9D8B030D-6E8A-4147-A177-3AD203B41FA5}">
                      <a16:colId xmlns:a16="http://schemas.microsoft.com/office/drawing/2014/main" val="4229826042"/>
                    </a:ext>
                  </a:extLst>
                </a:gridCol>
                <a:gridCol w="1576576">
                  <a:extLst>
                    <a:ext uri="{9D8B030D-6E8A-4147-A177-3AD203B41FA5}">
                      <a16:colId xmlns:a16="http://schemas.microsoft.com/office/drawing/2014/main" val="4204409680"/>
                    </a:ext>
                  </a:extLst>
                </a:gridCol>
                <a:gridCol w="2592288">
                  <a:extLst>
                    <a:ext uri="{9D8B030D-6E8A-4147-A177-3AD203B41FA5}">
                      <a16:colId xmlns:a16="http://schemas.microsoft.com/office/drawing/2014/main" val="3353110381"/>
                    </a:ext>
                  </a:extLst>
                </a:gridCol>
                <a:gridCol w="2664345">
                  <a:extLst>
                    <a:ext uri="{9D8B030D-6E8A-4147-A177-3AD203B41FA5}">
                      <a16:colId xmlns:a16="http://schemas.microsoft.com/office/drawing/2014/main" val="2726377860"/>
                    </a:ext>
                  </a:extLst>
                </a:gridCol>
              </a:tblGrid>
              <a:tr h="285726">
                <a:tc>
                  <a:txBody>
                    <a:bodyPr/>
                    <a:lstStyle/>
                    <a:p>
                      <a:pPr algn="ctr"/>
                      <a:endParaRPr kumimoji="1" lang="ja-JP" altLang="en-US" sz="1300" dirty="0">
                        <a:latin typeface="Meiryo UI" panose="020B0604030504040204" pitchFamily="50" charset="-128"/>
                        <a:ea typeface="Meiryo UI" panose="020B0604030504040204" pitchFamily="50" charset="-128"/>
                      </a:endParaRPr>
                    </a:p>
                  </a:txBody>
                  <a:tcPr marL="90212" marR="90212" marT="45106" marB="45106">
                    <a:solidFill>
                      <a:srgbClr val="4F81BD"/>
                    </a:solidFill>
                  </a:tcPr>
                </a:tc>
                <a:tc>
                  <a:txBody>
                    <a:bodyPr/>
                    <a:lstStyle/>
                    <a:p>
                      <a:pPr algn="ctr"/>
                      <a:r>
                        <a:rPr kumimoji="1" lang="ja-JP" altLang="en-US" sz="1300" dirty="0">
                          <a:latin typeface="Meiryo UI" panose="020B0604030504040204" pitchFamily="50" charset="-128"/>
                          <a:ea typeface="Meiryo UI" panose="020B0604030504040204" pitchFamily="50" charset="-128"/>
                        </a:rPr>
                        <a:t>日時</a:t>
                      </a:r>
                    </a:p>
                  </a:txBody>
                  <a:tcPr marL="90212" marR="90212" marT="45106" marB="45106">
                    <a:solidFill>
                      <a:srgbClr val="4F81BD"/>
                    </a:solidFill>
                  </a:tcPr>
                </a:tc>
                <a:tc>
                  <a:txBody>
                    <a:bodyPr/>
                    <a:lstStyle/>
                    <a:p>
                      <a:pPr algn="ctr"/>
                      <a:r>
                        <a:rPr kumimoji="1" lang="ja-JP" altLang="en-US" sz="1300" dirty="0">
                          <a:latin typeface="Meiryo UI" panose="020B0604030504040204" pitchFamily="50" charset="-128"/>
                          <a:ea typeface="Meiryo UI" panose="020B0604030504040204" pitchFamily="50" charset="-128"/>
                        </a:rPr>
                        <a:t>講義内容（予定）</a:t>
                      </a:r>
                    </a:p>
                  </a:txBody>
                  <a:tcPr marL="90212" marR="90212" marT="45106" marB="45106">
                    <a:solidFill>
                      <a:srgbClr val="4F81BD"/>
                    </a:solidFill>
                  </a:tcPr>
                </a:tc>
                <a:tc>
                  <a:txBody>
                    <a:bodyPr/>
                    <a:lstStyle/>
                    <a:p>
                      <a:pPr algn="ctr"/>
                      <a:r>
                        <a:rPr kumimoji="1" lang="ja-JP" altLang="en-US" sz="1300" dirty="0">
                          <a:latin typeface="Meiryo UI" panose="020B0604030504040204" pitchFamily="50" charset="-128"/>
                          <a:ea typeface="Meiryo UI" panose="020B0604030504040204" pitchFamily="50" charset="-128"/>
                        </a:rPr>
                        <a:t>講師</a:t>
                      </a:r>
                    </a:p>
                  </a:txBody>
                  <a:tcPr marL="90212" marR="90212" marT="45106" marB="45106">
                    <a:solidFill>
                      <a:srgbClr val="4F81BD"/>
                    </a:solidFill>
                  </a:tcPr>
                </a:tc>
                <a:extLst>
                  <a:ext uri="{0D108BD9-81ED-4DB2-BD59-A6C34878D82A}">
                    <a16:rowId xmlns:a16="http://schemas.microsoft.com/office/drawing/2014/main" val="1270140633"/>
                  </a:ext>
                </a:extLst>
              </a:tr>
              <a:tr h="1002873">
                <a:tc rowSpan="2">
                  <a:txBody>
                    <a:bodyPr/>
                    <a:lstStyle/>
                    <a:p>
                      <a:pPr algn="ctr"/>
                      <a:r>
                        <a:rPr kumimoji="1" lang="ja-JP" altLang="en-US" sz="1600" b="0" dirty="0">
                          <a:latin typeface="Meiryo UI" panose="020B0604030504040204" pitchFamily="50" charset="-128"/>
                          <a:ea typeface="Meiryo UI" panose="020B0604030504040204" pitchFamily="50" charset="-128"/>
                        </a:rPr>
                        <a:t>前　半</a:t>
                      </a:r>
                    </a:p>
                  </a:txBody>
                  <a:tcPr marL="90212" marR="90212" marT="45106" marB="45106" vert="eaVert"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10/8</a:t>
                      </a:r>
                      <a:r>
                        <a:rPr kumimoji="1" lang="ja-JP" altLang="en-US" sz="1400" b="1" dirty="0">
                          <a:latin typeface="Meiryo UI" panose="020B0604030504040204" pitchFamily="50" charset="-128"/>
                          <a:ea typeface="Meiryo UI" panose="020B0604030504040204" pitchFamily="50" charset="-128"/>
                        </a:rPr>
                        <a:t>（水）</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13:00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17:30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DCE6F2"/>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システムの基礎知識、先進事例、また</a:t>
                      </a:r>
                      <a:r>
                        <a:rPr kumimoji="1" lang="en-US" altLang="ja-JP" sz="1000" b="1" dirty="0" err="1">
                          <a:latin typeface="Meiryo UI" panose="020B0604030504040204" pitchFamily="50" charset="-128"/>
                          <a:ea typeface="Meiryo UI" panose="020B0604030504040204" pitchFamily="50" charset="-128"/>
                        </a:rPr>
                        <a:t>IoT</a:t>
                      </a:r>
                      <a:endParaRPr kumimoji="1" lang="en-US" altLang="ja-JP" sz="10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システムの構築に使用する小型コンピュータ（</a:t>
                      </a:r>
                      <a:r>
                        <a:rPr kumimoji="1" lang="en-US" altLang="ja-JP" sz="1000" b="1" dirty="0" err="1">
                          <a:latin typeface="Meiryo UI" panose="020B0604030504040204" pitchFamily="50" charset="-128"/>
                          <a:ea typeface="Meiryo UI" panose="020B0604030504040204" pitchFamily="50" charset="-128"/>
                        </a:rPr>
                        <a:t>Rasberry</a:t>
                      </a:r>
                      <a:r>
                        <a:rPr kumimoji="1" lang="en-US" altLang="ja-JP" sz="1000" b="1" dirty="0">
                          <a:latin typeface="Meiryo UI" panose="020B0604030504040204" pitchFamily="50" charset="-128"/>
                          <a:ea typeface="Meiryo UI" panose="020B0604030504040204" pitchFamily="50" charset="-128"/>
                        </a:rPr>
                        <a:t>Pi</a:t>
                      </a:r>
                      <a:r>
                        <a:rPr kumimoji="1" lang="ja-JP" altLang="en-US" sz="1000" b="1" dirty="0">
                          <a:latin typeface="Meiryo UI" panose="020B0604030504040204" pitchFamily="50" charset="-128"/>
                          <a:ea typeface="Meiryo UI" panose="020B0604030504040204" pitchFamily="50" charset="-128"/>
                        </a:rPr>
                        <a:t>等）を用いた演習を行う</a:t>
                      </a:r>
                      <a:endParaRPr kumimoji="1" lang="en-US" altLang="ja-JP" sz="10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IoT</a:t>
                      </a:r>
                      <a:r>
                        <a:rPr kumimoji="1" lang="ja-JP" altLang="en-US" sz="1000" b="0" dirty="0">
                          <a:latin typeface="Meiryo UI" panose="020B0604030504040204" pitchFamily="50" charset="-128"/>
                          <a:ea typeface="Meiryo UI" panose="020B0604030504040204" pitchFamily="50" charset="-128"/>
                        </a:rPr>
                        <a:t>石川事例（座学）</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IoT</a:t>
                      </a:r>
                      <a:r>
                        <a:rPr kumimoji="1" lang="ja-JP" altLang="en-US" sz="1000" b="0" dirty="0">
                          <a:latin typeface="Meiryo UI" panose="020B0604030504040204" pitchFamily="50" charset="-128"/>
                          <a:ea typeface="Meiryo UI" panose="020B0604030504040204" pitchFamily="50" charset="-128"/>
                        </a:rPr>
                        <a:t>システム構築基礎（座学）</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baseline="0" dirty="0" err="1">
                          <a:latin typeface="Meiryo UI" panose="020B0604030504040204" pitchFamily="50" charset="-128"/>
                          <a:ea typeface="Meiryo UI" panose="020B0604030504040204" pitchFamily="50" charset="-128"/>
                        </a:rPr>
                        <a:t>RasberryPi</a:t>
                      </a:r>
                      <a:r>
                        <a:rPr kumimoji="1" lang="ja-JP" altLang="en-US" sz="1000" b="0" baseline="0" dirty="0">
                          <a:latin typeface="Meiryo UI" panose="020B0604030504040204" pitchFamily="50" charset="-128"/>
                          <a:ea typeface="Meiryo UI" panose="020B0604030504040204" pitchFamily="50" charset="-128"/>
                        </a:rPr>
                        <a:t>入門（個人演習）</a:t>
                      </a:r>
                      <a:endParaRPr kumimoji="1" lang="en-US" altLang="ja-JP" sz="1000" b="0" dirty="0">
                        <a:latin typeface="Meiryo UI" panose="020B0604030504040204" pitchFamily="50" charset="-128"/>
                        <a:ea typeface="Meiryo UI" panose="020B0604030504040204" pitchFamily="50" charset="-128"/>
                      </a:endParaRPr>
                    </a:p>
                  </a:txBody>
                  <a:tcPr marL="90212" marR="90212" marT="45106" marB="45106" anchor="ctr">
                    <a:solidFill>
                      <a:srgbClr val="DCE6F2"/>
                    </a:solidFill>
                  </a:tcPr>
                </a:tc>
                <a:tc rowSpan="4">
                  <a:txBody>
                    <a:bodyPr/>
                    <a:lstStyle/>
                    <a:p>
                      <a:endParaRPr kumimoji="1" lang="en-US" altLang="ja-JP" sz="5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モバイルコンピューティング</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推進コンソーシアム（ＭＣＰＣ）</a:t>
                      </a:r>
                      <a:endParaRPr kumimoji="1" lang="en-US" altLang="ja-JP" sz="1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岡崎　正一</a:t>
                      </a:r>
                      <a:r>
                        <a:rPr kumimoji="1" lang="ja-JP" altLang="en-US" sz="1000" b="1" dirty="0">
                          <a:latin typeface="Meiryo UI" panose="020B0604030504040204" pitchFamily="50" charset="-128"/>
                          <a:ea typeface="Meiryo UI" panose="020B0604030504040204" pitchFamily="50" charset="-128"/>
                        </a:rPr>
                        <a:t>　氏</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大黒　　篤</a:t>
                      </a:r>
                      <a:r>
                        <a:rPr kumimoji="1" lang="ja-JP" altLang="en-US" sz="1000" b="1" dirty="0">
                          <a:latin typeface="Meiryo UI" panose="020B0604030504040204" pitchFamily="50" charset="-128"/>
                          <a:ea typeface="Meiryo UI" panose="020B0604030504040204" pitchFamily="50" charset="-128"/>
                        </a:rPr>
                        <a:t>　氏</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・ＭＣＰＣでは、コンピュータハードメーカ・ソフトメーカ等が連携し、モバイルコンピューティングシステム実現、発展、普及啓発を実施</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ja-JP" altLang="en-US" sz="5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北陸先端科学技術大学院</a:t>
                      </a: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大学　</a:t>
                      </a:r>
                      <a:r>
                        <a:rPr kumimoji="1" lang="ja-JP" altLang="en-US" sz="1000" b="1" dirty="0">
                          <a:solidFill>
                            <a:schemeClr val="tx1"/>
                          </a:solidFill>
                          <a:latin typeface="Meiryo UI" panose="020B0604030504040204" pitchFamily="50" charset="-128"/>
                          <a:ea typeface="Meiryo UI" panose="020B0604030504040204" pitchFamily="50" charset="-128"/>
                        </a:rPr>
                        <a:t>特任教授</a:t>
                      </a: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2000" b="1" dirty="0">
                          <a:latin typeface="Meiryo UI" panose="020B0604030504040204" pitchFamily="50" charset="-128"/>
                          <a:ea typeface="Meiryo UI" panose="020B0604030504040204" pitchFamily="50" charset="-128"/>
                        </a:rPr>
                        <a:t>内平　直志　</a:t>
                      </a:r>
                      <a:r>
                        <a:rPr kumimoji="1" lang="ja-JP" altLang="en-US" sz="1000" b="1" dirty="0">
                          <a:latin typeface="Meiryo UI" panose="020B0604030504040204" pitchFamily="50" charset="-128"/>
                          <a:ea typeface="Meiryo UI" panose="020B0604030504040204" pitchFamily="50" charset="-128"/>
                        </a:rPr>
                        <a:t>氏</a:t>
                      </a: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10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・株式会社東芝 研究開発センターにて</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ラボラトリ室長、次長、技監を歴任。</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・著書 「戦略的</a:t>
                      </a:r>
                      <a:r>
                        <a:rPr kumimoji="1" lang="en-US" altLang="ja-JP" sz="10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マネジメント」 </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ミネルバ書房</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・日本経済新聞 「やさしい経済学」 連載</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ja-JP" altLang="en-US" sz="1000" b="0" dirty="0">
                        <a:latin typeface="Meiryo UI" panose="020B0604030504040204" pitchFamily="50" charset="-128"/>
                        <a:ea typeface="Meiryo UI" panose="020B0604030504040204" pitchFamily="50" charset="-128"/>
                      </a:endParaRPr>
                    </a:p>
                  </a:txBody>
                  <a:tcPr marL="90212" marR="90212" marT="45106" marB="45106">
                    <a:solidFill>
                      <a:srgbClr val="DCE6F2"/>
                    </a:solidFill>
                  </a:tcPr>
                </a:tc>
                <a:extLst>
                  <a:ext uri="{0D108BD9-81ED-4DB2-BD59-A6C34878D82A}">
                    <a16:rowId xmlns:a16="http://schemas.microsoft.com/office/drawing/2014/main" val="1402216213"/>
                  </a:ext>
                </a:extLst>
              </a:tr>
              <a:tr h="1261876">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marL="90212" marR="90212" marT="45106" marB="45106" anchor="ctr">
                    <a:solidFill>
                      <a:schemeClr val="accent6">
                        <a:lumMod val="20000"/>
                        <a:lumOff val="80000"/>
                      </a:schemeClr>
                    </a:solidFill>
                  </a:tcPr>
                </a:tc>
                <a:tc>
                  <a:txBody>
                    <a:bodyPr/>
                    <a:lstStyle/>
                    <a:p>
                      <a:r>
                        <a:rPr kumimoji="1" lang="en-US" altLang="ja-JP" sz="1400" b="1" dirty="0">
                          <a:latin typeface="Meiryo UI" panose="020B0604030504040204" pitchFamily="50" charset="-128"/>
                          <a:ea typeface="Meiryo UI" panose="020B0604030504040204" pitchFamily="50" charset="-128"/>
                        </a:rPr>
                        <a:t>10/9</a:t>
                      </a:r>
                      <a:r>
                        <a:rPr kumimoji="1" lang="ja-JP" altLang="en-US" sz="1400" b="1" dirty="0">
                          <a:latin typeface="Meiryo UI" panose="020B0604030504040204" pitchFamily="50" charset="-128"/>
                          <a:ea typeface="Meiryo UI" panose="020B0604030504040204" pitchFamily="50" charset="-128"/>
                        </a:rPr>
                        <a:t>（木）</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ja-JP" altLang="en-US" sz="1000" b="1" dirty="0">
                          <a:latin typeface="Meiryo UI" panose="020B0604030504040204" pitchFamily="50" charset="-128"/>
                          <a:ea typeface="Meiryo UI" panose="020B0604030504040204" pitchFamily="50" charset="-128"/>
                        </a:rPr>
                        <a:t>小型コンピュータ（</a:t>
                      </a:r>
                      <a:r>
                        <a:rPr kumimoji="1" lang="en-US" altLang="ja-JP" sz="1000" b="1" dirty="0" err="1">
                          <a:latin typeface="Meiryo UI" panose="020B0604030504040204" pitchFamily="50" charset="-128"/>
                          <a:ea typeface="Meiryo UI" panose="020B0604030504040204" pitchFamily="50" charset="-128"/>
                        </a:rPr>
                        <a:t>Rasberry</a:t>
                      </a:r>
                      <a:r>
                        <a:rPr kumimoji="1" lang="en-US" altLang="ja-JP" sz="1000" b="1" dirty="0">
                          <a:latin typeface="Meiryo UI" panose="020B0604030504040204" pitchFamily="50" charset="-128"/>
                          <a:ea typeface="Meiryo UI" panose="020B0604030504040204" pitchFamily="50" charset="-128"/>
                        </a:rPr>
                        <a:t>  Pi</a:t>
                      </a:r>
                      <a:r>
                        <a:rPr kumimoji="1" lang="ja-JP" altLang="en-US" sz="1000" b="1" dirty="0">
                          <a:latin typeface="Meiryo UI" panose="020B0604030504040204" pitchFamily="50" charset="-128"/>
                          <a:ea typeface="Meiryo UI" panose="020B0604030504040204" pitchFamily="50" charset="-128"/>
                        </a:rPr>
                        <a:t>等）を用いた各種センサの扱いやサーバとの通信について演習を行う</a:t>
                      </a: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latin typeface="Meiryo UI" panose="020B0604030504040204" pitchFamily="50" charset="-128"/>
                          <a:ea typeface="Meiryo UI" panose="020B0604030504040204" pitchFamily="50" charset="-128"/>
                        </a:rPr>
                        <a:t>プロトタイピング演習</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baseline="0" dirty="0">
                          <a:latin typeface="Meiryo UI" panose="020B0604030504040204" pitchFamily="50" charset="-128"/>
                          <a:ea typeface="Meiryo UI" panose="020B0604030504040204" pitchFamily="50" charset="-128"/>
                        </a:rPr>
                        <a:t>基本センサ実装演習　　　　</a:t>
                      </a:r>
                      <a:endParaRPr kumimoji="1" lang="en-US" altLang="ja-JP" sz="1000" b="0" baseline="0" dirty="0">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baseline="0" dirty="0">
                          <a:latin typeface="Meiryo UI" panose="020B0604030504040204" pitchFamily="50" charset="-128"/>
                          <a:ea typeface="Meiryo UI" panose="020B0604030504040204" pitchFamily="50" charset="-128"/>
                        </a:rPr>
                        <a:t>クラウド連携演習</a:t>
                      </a:r>
                      <a:endParaRPr kumimoji="1" lang="ja-JP" altLang="en-US" sz="1000" b="0"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solidFill>
                      <a:schemeClr val="accent3">
                        <a:lumMod val="40000"/>
                        <a:lumOff val="60000"/>
                      </a:schemeClr>
                    </a:solidFill>
                  </a:tcPr>
                </a:tc>
                <a:extLst>
                  <a:ext uri="{0D108BD9-81ED-4DB2-BD59-A6C34878D82A}">
                    <a16:rowId xmlns:a16="http://schemas.microsoft.com/office/drawing/2014/main" val="2192901613"/>
                  </a:ext>
                </a:extLst>
              </a:tr>
              <a:tr h="1002873">
                <a:tc rowSpan="2">
                  <a:txBody>
                    <a:bodyPr/>
                    <a:lstStyle/>
                    <a:p>
                      <a:pPr algn="ctr"/>
                      <a:r>
                        <a:rPr kumimoji="1" lang="ja-JP" altLang="en-US" sz="1600" b="0" dirty="0">
                          <a:latin typeface="Meiryo UI" panose="020B0604030504040204" pitchFamily="50" charset="-128"/>
                          <a:ea typeface="Meiryo UI" panose="020B0604030504040204" pitchFamily="50" charset="-128"/>
                        </a:rPr>
                        <a:t>後　半</a:t>
                      </a:r>
                    </a:p>
                  </a:txBody>
                  <a:tcPr marL="90212" marR="90212" marT="45106" marB="45106" vert="eaVert"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10/29</a:t>
                      </a:r>
                      <a:r>
                        <a:rPr kumimoji="1" lang="ja-JP" altLang="en-US" sz="1400" b="1" dirty="0">
                          <a:latin typeface="Meiryo UI" panose="020B0604030504040204" pitchFamily="50" charset="-128"/>
                          <a:ea typeface="Meiryo UI" panose="020B0604030504040204" pitchFamily="50" charset="-128"/>
                        </a:rPr>
                        <a:t>（水）</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13:00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17:30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DCE6F2"/>
                    </a:solidFill>
                  </a:tcPr>
                </a:tc>
                <a:tc>
                  <a:txBody>
                    <a:bodyPr/>
                    <a:lstStyle/>
                    <a:p>
                      <a:r>
                        <a:rPr kumimoji="1" lang="en-US" altLang="ja-JP" sz="1000" b="1" dirty="0">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の事例および適した開発手法を学び、</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製造現場を想定した</a:t>
                      </a:r>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センシングとその分析</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手法を学ぶ</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latin typeface="Meiryo UI" panose="020B0604030504040204" pitchFamily="50" charset="-128"/>
                          <a:ea typeface="Meiryo UI" panose="020B0604030504040204" pitchFamily="50" charset="-128"/>
                        </a:rPr>
                        <a:t>ビジネスモデル検証（座学）　</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IoT</a:t>
                      </a:r>
                      <a:r>
                        <a:rPr kumimoji="1" lang="ja-JP" altLang="en-US" sz="1000" b="0" dirty="0">
                          <a:latin typeface="Meiryo UI" panose="020B0604030504040204" pitchFamily="50" charset="-128"/>
                          <a:ea typeface="Meiryo UI" panose="020B0604030504040204" pitchFamily="50" charset="-128"/>
                        </a:rPr>
                        <a:t>センシング演習（座学、個人演習）</a:t>
                      </a:r>
                    </a:p>
                  </a:txBody>
                  <a:tcPr marL="90212" marR="90212" marT="45106" marB="45106" anchor="ctr">
                    <a:solidFill>
                      <a:srgbClr val="DCE6F2"/>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solidFill>
                      <a:schemeClr val="accent3">
                        <a:lumMod val="40000"/>
                        <a:lumOff val="60000"/>
                      </a:schemeClr>
                    </a:solidFill>
                  </a:tcPr>
                </a:tc>
                <a:extLst>
                  <a:ext uri="{0D108BD9-81ED-4DB2-BD59-A6C34878D82A}">
                    <a16:rowId xmlns:a16="http://schemas.microsoft.com/office/drawing/2014/main" val="3355861840"/>
                  </a:ext>
                </a:extLst>
              </a:tr>
              <a:tr h="1002873">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marL="90212" marR="90212" marT="45106" marB="45106" anchor="ctr">
                    <a:solidFill>
                      <a:schemeClr val="accent6">
                        <a:lumMod val="20000"/>
                        <a:lumOff val="80000"/>
                      </a:schemeClr>
                    </a:solidFill>
                  </a:tcPr>
                </a:tc>
                <a:tc>
                  <a:txBody>
                    <a:bodyPr/>
                    <a:lstStyle/>
                    <a:p>
                      <a:r>
                        <a:rPr kumimoji="1" lang="en-US" altLang="ja-JP" sz="1400" b="1" dirty="0">
                          <a:latin typeface="Meiryo UI" panose="020B0604030504040204" pitchFamily="50" charset="-128"/>
                          <a:ea typeface="Meiryo UI" panose="020B0604030504040204" pitchFamily="50" charset="-128"/>
                        </a:rPr>
                        <a:t>10/30</a:t>
                      </a:r>
                      <a:r>
                        <a:rPr kumimoji="1" lang="ja-JP" altLang="en-US" sz="1400" b="1" dirty="0">
                          <a:latin typeface="Meiryo UI" panose="020B0604030504040204" pitchFamily="50" charset="-128"/>
                          <a:ea typeface="Meiryo UI" panose="020B0604030504040204" pitchFamily="50" charset="-128"/>
                        </a:rPr>
                        <a:t>（木）</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システムの導入事例について学び、製造現場を想定して模した対象を題材にチームで</a:t>
                      </a:r>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システムの設計、実装、検証に取り組む　　</a:t>
                      </a: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IoT</a:t>
                      </a:r>
                      <a:r>
                        <a:rPr kumimoji="1" lang="ja-JP" altLang="en-US" sz="1000" b="0" dirty="0">
                          <a:latin typeface="Meiryo UI" panose="020B0604030504040204" pitchFamily="50" charset="-128"/>
                          <a:ea typeface="Meiryo UI" panose="020B0604030504040204" pitchFamily="50" charset="-128"/>
                        </a:rPr>
                        <a:t>システム制作　（チーム演習）</a:t>
                      </a:r>
                    </a:p>
                  </a:txBody>
                  <a:tcPr marL="90212" marR="90212" marT="45106" marB="45106" anchor="ctr">
                    <a:solidFill>
                      <a:srgbClr val="EDF2F9"/>
                    </a:solidFill>
                  </a:tcPr>
                </a:tc>
                <a:tc vMerge="1">
                  <a:txBody>
                    <a:bodyPr/>
                    <a:lstStyle/>
                    <a:p>
                      <a:endParaRPr kumimoji="1" lang="en-US" altLang="ja-JP" sz="1100" b="1" dirty="0">
                        <a:latin typeface="Meiryo UI" panose="020B0604030504040204" pitchFamily="50" charset="-128"/>
                        <a:ea typeface="Meiryo UI" panose="020B0604030504040204" pitchFamily="50" charset="-128"/>
                      </a:endParaRPr>
                    </a:p>
                  </a:txBody>
                  <a:tcPr anchor="ctr">
                    <a:solidFill>
                      <a:schemeClr val="accent3">
                        <a:lumMod val="40000"/>
                        <a:lumOff val="60000"/>
                      </a:schemeClr>
                    </a:solidFill>
                  </a:tcPr>
                </a:tc>
                <a:extLst>
                  <a:ext uri="{0D108BD9-81ED-4DB2-BD59-A6C34878D82A}">
                    <a16:rowId xmlns:a16="http://schemas.microsoft.com/office/drawing/2014/main" val="1720243444"/>
                  </a:ext>
                </a:extLst>
              </a:tr>
            </a:tbl>
          </a:graphicData>
        </a:graphic>
      </p:graphicFrame>
      <p:sp>
        <p:nvSpPr>
          <p:cNvPr id="3" name="テキスト ボックス 2"/>
          <p:cNvSpPr txBox="1"/>
          <p:nvPr/>
        </p:nvSpPr>
        <p:spPr>
          <a:xfrm>
            <a:off x="0" y="-6392"/>
            <a:ext cx="7200899" cy="936000"/>
          </a:xfrm>
          <a:prstGeom prst="rect">
            <a:avLst/>
          </a:prstGeom>
          <a:solidFill>
            <a:srgbClr val="0070C0"/>
          </a:solidFill>
        </p:spPr>
        <p:txBody>
          <a:bodyPr wrap="square" rtlCol="0">
            <a:noAutofit/>
          </a:bodyPr>
          <a:lstStyle/>
          <a:p>
            <a:pPr marL="0" marR="0" lvl="0" indent="0" algn="l" defTabSz="916245" rtl="0" eaLnBrk="1" fontAlgn="auto" latinLnBrk="0" hangingPunct="1">
              <a:lnSpc>
                <a:spcPct val="9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スマートエスイー</a:t>
            </a:r>
            <a:r>
              <a:rPr kumimoji="1" lang="en-US" altLang="ja-JP" sz="1800" b="1" i="0" u="none" strike="noStrike" kern="1200" cap="none" spc="0" normalizeH="0" baseline="0" noProof="0" dirty="0" err="1">
                <a:ln>
                  <a:noFill/>
                </a:ln>
                <a:solidFill>
                  <a:prstClr val="white"/>
                </a:solidFill>
                <a:effectLst/>
                <a:uLnTx/>
                <a:uFillTx/>
                <a:latin typeface="Meiryo UI" panose="020B0604030504040204" pitchFamily="50" charset="-128"/>
                <a:ea typeface="Meiryo UI" panose="020B0604030504040204" pitchFamily="50" charset="-128"/>
                <a:cs typeface="+mn-cs"/>
              </a:rPr>
              <a:t>IoT</a:t>
            </a:r>
            <a:r>
              <a:rPr kumimoji="1" lang="en-US" altLang="ja-JP"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/AI</a:t>
            </a: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石川スクール　</a:t>
            </a:r>
            <a:endParaRPr kumimoji="1" lang="en-US" altLang="ja-JP"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6245" rtl="0" eaLnBrk="1" fontAlgn="auto" latinLnBrk="0" hangingPunct="1">
              <a:lnSpc>
                <a:spcPct val="90000"/>
              </a:lnSpc>
              <a:spcBef>
                <a:spcPts val="0"/>
              </a:spcBef>
              <a:spcAft>
                <a:spcPts val="0"/>
              </a:spcAft>
              <a:buClrTx/>
              <a:buSzTx/>
              <a:buFontTx/>
              <a:buNone/>
              <a:tabLst/>
              <a:defRPr/>
            </a:pPr>
            <a:r>
              <a:rPr kumimoji="1" lang="ja-JP" altLang="en-US" sz="27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②技術者向け </a:t>
            </a:r>
            <a:r>
              <a:rPr kumimoji="1" lang="en-US" altLang="ja-JP" sz="27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IoT/AI</a:t>
            </a:r>
            <a:r>
              <a:rPr kumimoji="1" lang="ja-JP" altLang="en-US" sz="27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研修（</a:t>
            </a:r>
            <a:r>
              <a:rPr kumimoji="1" lang="en-US" altLang="ja-JP" sz="2700" b="1" i="0" u="none" strike="noStrike" kern="1200" cap="none" spc="0" normalizeH="0" baseline="0" noProof="0" dirty="0" err="1">
                <a:ln>
                  <a:noFill/>
                </a:ln>
                <a:solidFill>
                  <a:prstClr val="white"/>
                </a:solidFill>
                <a:effectLst/>
                <a:uLnTx/>
                <a:uFillTx/>
                <a:latin typeface="Meiryo UI" panose="020B0604030504040204" pitchFamily="50" charset="-128"/>
                <a:ea typeface="Meiryo UI" panose="020B0604030504040204" pitchFamily="50" charset="-128"/>
                <a:cs typeface="+mn-cs"/>
              </a:rPr>
              <a:t>IoT</a:t>
            </a:r>
            <a:r>
              <a:rPr kumimoji="1" lang="ja-JP" altLang="en-US" sz="27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中心）</a:t>
            </a:r>
            <a:r>
              <a:rPr kumimoji="1" lang="en-US" altLang="ja-JP" sz="27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3</a:t>
            </a:r>
            <a:r>
              <a:rPr kumimoji="1" lang="ja-JP" altLang="en-US" sz="27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日</a:t>
            </a:r>
            <a:endParaRPr kumimoji="1" lang="en-US" altLang="ja-JP" sz="27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6245" rtl="0" eaLnBrk="1" fontAlgn="auto" latinLnBrk="0" hangingPunct="1">
              <a:lnSpc>
                <a:spcPct val="9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～製造現場における現場改善が進む！～</a:t>
            </a:r>
            <a:endParaRPr kumimoji="1" lang="en-US" altLang="ja-JP"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6245" rtl="0" eaLnBrk="1" fontAlgn="auto" latinLnBrk="0" hangingPunct="1">
              <a:lnSpc>
                <a:spcPct val="80000"/>
              </a:lnSpc>
              <a:spcBef>
                <a:spcPts val="0"/>
              </a:spcBef>
              <a:spcAft>
                <a:spcPts val="0"/>
              </a:spcAft>
              <a:buClrTx/>
              <a:buSzTx/>
              <a:buFontTx/>
              <a:buNone/>
              <a:tabLst/>
              <a:defRPr/>
            </a:pPr>
            <a:r>
              <a:rPr kumimoji="1" lang="ja-JP" altLang="en-US" sz="27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ja-JP" altLang="en-US" sz="2763"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endParaRPr kumimoji="1" lang="en-US" altLang="ja-JP" sz="2763"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51" name="テキスト ボックス 50"/>
          <p:cNvSpPr txBox="1"/>
          <p:nvPr/>
        </p:nvSpPr>
        <p:spPr>
          <a:xfrm>
            <a:off x="0" y="10012136"/>
            <a:ext cx="7200899" cy="259112"/>
          </a:xfrm>
          <a:prstGeom prst="rect">
            <a:avLst/>
          </a:prstGeom>
          <a:solidFill>
            <a:srgbClr val="558ED5"/>
          </a:solidFill>
        </p:spPr>
        <p:txBody>
          <a:bodyPr wrap="square" rtlCol="0">
            <a:spAutoFit/>
          </a:bodyPr>
          <a:lstStyle/>
          <a:p>
            <a:pPr marL="0" marR="0" lvl="0" indent="0" algn="ctr" defTabSz="928698" rtl="0" eaLnBrk="1" fontAlgn="auto" latinLnBrk="0" hangingPunct="1">
              <a:lnSpc>
                <a:spcPct val="90000"/>
              </a:lnSpc>
              <a:spcBef>
                <a:spcPts val="0"/>
              </a:spcBef>
              <a:spcAft>
                <a:spcPts val="0"/>
              </a:spcAft>
              <a:buClrTx/>
              <a:buSzTx/>
              <a:buFontTx/>
              <a:buNone/>
              <a:tabLst/>
              <a:defRPr/>
            </a:pPr>
            <a:r>
              <a:rPr kumimoji="1" lang="ja-JP" altLang="en-US" sz="1139"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「スマートエスイー</a:t>
            </a:r>
            <a:r>
              <a:rPr kumimoji="1" lang="en-US" altLang="ja-JP" sz="1139" b="1" i="0" u="none" strike="noStrike" kern="1200" cap="none" spc="0" normalizeH="0" baseline="0" noProof="0" dirty="0" err="1">
                <a:ln>
                  <a:noFill/>
                </a:ln>
                <a:solidFill>
                  <a:prstClr val="white"/>
                </a:solidFill>
                <a:effectLst/>
                <a:uLnTx/>
                <a:uFillTx/>
                <a:latin typeface="Meiryo UI" panose="020B0604030504040204" pitchFamily="50" charset="-128"/>
                <a:ea typeface="Meiryo UI" panose="020B0604030504040204" pitchFamily="50" charset="-128"/>
                <a:cs typeface="+mn-cs"/>
              </a:rPr>
              <a:t>IoT</a:t>
            </a:r>
            <a:r>
              <a:rPr kumimoji="1" lang="en-US" altLang="ja-JP" sz="1139"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/AI</a:t>
            </a:r>
            <a:r>
              <a:rPr kumimoji="1" lang="ja-JP" altLang="en-US" sz="1139"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石川スクール」運営コンソーシアム</a:t>
            </a:r>
            <a:endParaRPr kumimoji="1" lang="en-US" altLang="ja-JP" sz="1139"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8" name="ホームベース 17"/>
          <p:cNvSpPr/>
          <p:nvPr/>
        </p:nvSpPr>
        <p:spPr>
          <a:xfrm>
            <a:off x="-11824" y="4219611"/>
            <a:ext cx="1008162" cy="510456"/>
          </a:xfrm>
          <a:prstGeom prst="homePlate">
            <a:avLst>
              <a:gd name="adj" fmla="val 25587"/>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1069" rtl="0" eaLnBrk="1" fontAlgn="auto" latinLnBrk="0" hangingPunct="1">
              <a:lnSpc>
                <a:spcPct val="130000"/>
              </a:lnSpc>
              <a:spcBef>
                <a:spcPts val="0"/>
              </a:spcBef>
              <a:spcAft>
                <a:spcPts val="0"/>
              </a:spcAft>
              <a:buClrTx/>
              <a:buSzTx/>
              <a:buFontTx/>
              <a:buNone/>
              <a:tabLst/>
              <a:defRPr/>
            </a:pPr>
            <a:r>
              <a:rPr kumimoji="1" lang="ja-JP" altLang="en-US"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受講料</a:t>
            </a:r>
          </a:p>
        </p:txBody>
      </p:sp>
      <p:sp>
        <p:nvSpPr>
          <p:cNvPr id="19" name="テキスト ボックス 18"/>
          <p:cNvSpPr txBox="1"/>
          <p:nvPr/>
        </p:nvSpPr>
        <p:spPr>
          <a:xfrm>
            <a:off x="1045676" y="4197074"/>
            <a:ext cx="2395709" cy="351186"/>
          </a:xfrm>
          <a:prstGeom prst="rect">
            <a:avLst/>
          </a:prstGeom>
          <a:noFill/>
        </p:spPr>
        <p:txBody>
          <a:bodyPr wrap="square" rtlCol="0">
            <a:spAutoFit/>
          </a:bodyPr>
          <a:lstStyle/>
          <a:p>
            <a:pPr marL="0" marR="0" lvl="0" indent="0" algn="l" defTabSz="916245" rtl="0" eaLnBrk="1" fontAlgn="auto" latinLnBrk="0" hangingPunct="1">
              <a:lnSpc>
                <a:spcPct val="120000"/>
              </a:lnSpc>
              <a:spcBef>
                <a:spcPts val="0"/>
              </a:spcBef>
              <a:spcAft>
                <a:spcPts val="0"/>
              </a:spcAft>
              <a:buClrTx/>
              <a:buSzTx/>
              <a:buFontTx/>
              <a:buNone/>
              <a:tabLst/>
              <a:defRPr/>
            </a:pPr>
            <a:r>
              <a:rPr kumimoji="1" lang="ja-JP" altLang="en-US"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１５，０００円</a:t>
            </a:r>
            <a:r>
              <a:rPr kumimoji="1" lang="en-US" altLang="ja-JP"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名</a:t>
            </a:r>
          </a:p>
        </p:txBody>
      </p:sp>
      <p:sp>
        <p:nvSpPr>
          <p:cNvPr id="10" name="正方形/長方形 9"/>
          <p:cNvSpPr/>
          <p:nvPr/>
        </p:nvSpPr>
        <p:spPr>
          <a:xfrm>
            <a:off x="996338" y="1630670"/>
            <a:ext cx="6676441" cy="784830"/>
          </a:xfrm>
          <a:prstGeom prst="rect">
            <a:avLst/>
          </a:prstGeom>
        </p:spPr>
        <p:txBody>
          <a:bodyPr wrap="square">
            <a:spAutoFit/>
          </a:bodyPr>
          <a:lstStyle/>
          <a:p>
            <a:pPr marL="0" marR="0" lvl="0" indent="0" algn="l" defTabSz="916245"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5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を活用して、</a:t>
            </a:r>
            <a:r>
              <a:rPr kumimoji="1" lang="ja-JP" altLang="en-US" sz="15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自社で見える化システムを構築</a:t>
            </a: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したい</a:t>
            </a:r>
            <a:endPar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6245"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外注で対応している</a:t>
            </a:r>
            <a:r>
              <a:rPr kumimoji="1" lang="en-US" altLang="ja-JP" sz="15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システムの</a:t>
            </a:r>
            <a:r>
              <a:rPr kumimoji="1" lang="ja-JP" altLang="en-US" sz="15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仕組みを理解し、効果を検証したい</a:t>
            </a:r>
            <a:endParaRPr kumimoji="1" lang="en-US" altLang="ja-JP" sz="15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6245"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5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システムの</a:t>
            </a:r>
            <a:r>
              <a:rPr kumimoji="1" lang="ja-JP" altLang="en-US" sz="15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運用、改善にあたり、新たな気付きを得たい</a:t>
            </a:r>
            <a:endParaRPr kumimoji="1" lang="en-US" altLang="ja-JP" sz="15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pic>
        <p:nvPicPr>
          <p:cNvPr id="16" name="図 15"/>
          <p:cNvPicPr>
            <a:picLocks noChangeAspect="1"/>
          </p:cNvPicPr>
          <p:nvPr/>
        </p:nvPicPr>
        <p:blipFill rotWithShape="1">
          <a:blip r:embed="rId3" cstate="print">
            <a:extLst>
              <a:ext uri="{28A0092B-C50C-407E-A947-70E740481C1C}">
                <a14:useLocalDpi xmlns:a14="http://schemas.microsoft.com/office/drawing/2010/main" val="0"/>
              </a:ext>
            </a:extLst>
          </a:blip>
          <a:srcRect l="5926" t="12690" r="7943" b="5975"/>
          <a:stretch/>
        </p:blipFill>
        <p:spPr>
          <a:xfrm>
            <a:off x="6236974" y="8063695"/>
            <a:ext cx="745929" cy="774297"/>
          </a:xfrm>
          <a:prstGeom prst="rect">
            <a:avLst/>
          </a:prstGeom>
        </p:spPr>
      </p:pic>
      <p:sp>
        <p:nvSpPr>
          <p:cNvPr id="5" name="大かっこ 4"/>
          <p:cNvSpPr/>
          <p:nvPr/>
        </p:nvSpPr>
        <p:spPr>
          <a:xfrm>
            <a:off x="4586943" y="7182221"/>
            <a:ext cx="2520876" cy="504056"/>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6245" rtl="0" eaLnBrk="1" fontAlgn="auto" latinLnBrk="0" hangingPunct="1">
              <a:lnSpc>
                <a:spcPct val="100000"/>
              </a:lnSpc>
              <a:spcBef>
                <a:spcPts val="0"/>
              </a:spcBef>
              <a:spcAft>
                <a:spcPts val="0"/>
              </a:spcAft>
              <a:buClrTx/>
              <a:buSzTx/>
              <a:buFontTx/>
              <a:buNone/>
              <a:tabLst/>
              <a:defRPr/>
            </a:pPr>
            <a:endParaRPr kumimoji="1" lang="ja-JP" altLang="en-US" sz="187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0" name="大かっこ 19"/>
          <p:cNvSpPr/>
          <p:nvPr/>
        </p:nvSpPr>
        <p:spPr>
          <a:xfrm>
            <a:off x="4583639" y="8891516"/>
            <a:ext cx="2520876" cy="692172"/>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6245" rtl="0" eaLnBrk="1" fontAlgn="auto" latinLnBrk="0" hangingPunct="1">
              <a:lnSpc>
                <a:spcPct val="100000"/>
              </a:lnSpc>
              <a:spcBef>
                <a:spcPts val="0"/>
              </a:spcBef>
              <a:spcAft>
                <a:spcPts val="0"/>
              </a:spcAft>
              <a:buClrTx/>
              <a:buSzTx/>
              <a:buFontTx/>
              <a:buNone/>
              <a:tabLst/>
              <a:defRPr/>
            </a:pPr>
            <a:endParaRPr kumimoji="1" lang="ja-JP" altLang="en-US" sz="187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テキスト ボックス 21"/>
          <p:cNvSpPr txBox="1"/>
          <p:nvPr/>
        </p:nvSpPr>
        <p:spPr>
          <a:xfrm>
            <a:off x="996338" y="3094468"/>
            <a:ext cx="6408712" cy="1015663"/>
          </a:xfrm>
          <a:prstGeom prst="rect">
            <a:avLst/>
          </a:prstGeom>
          <a:noFill/>
        </p:spPr>
        <p:txBody>
          <a:bodyPr wrap="square" rtlCol="0">
            <a:spAutoFit/>
          </a:bodyPr>
          <a:lstStyle/>
          <a:p>
            <a:pPr marL="0" marR="0" lvl="0" indent="0" algn="l" defTabSz="928698" rtl="0" eaLnBrk="1" fontAlgn="auto" latinLnBrk="0" hangingPunct="1">
              <a:lnSpc>
                <a:spcPts val="27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前半</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令和７年</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１０</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８</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１０</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９</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木</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28698" rtl="0" eaLnBrk="1" fontAlgn="auto" latinLnBrk="0" hangingPunct="1">
              <a:lnSpc>
                <a:spcPts val="27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後半</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令和７年</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１０</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２９</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１０</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３０</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木</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28698" rtl="0" eaLnBrk="1" fontAlgn="auto" latinLnBrk="0" hangingPunct="1">
              <a:lnSpc>
                <a:spcPts val="18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場　所：石川県地場産業振興センター　本館３階第５研修室</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右中かっこ 5"/>
          <p:cNvSpPr/>
          <p:nvPr/>
        </p:nvSpPr>
        <p:spPr>
          <a:xfrm>
            <a:off x="3388637" y="7499980"/>
            <a:ext cx="105495" cy="50405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28698"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6"/>
          <p:cNvSpPr/>
          <p:nvPr/>
        </p:nvSpPr>
        <p:spPr>
          <a:xfrm>
            <a:off x="3367858" y="7610840"/>
            <a:ext cx="1295547" cy="246221"/>
          </a:xfrm>
          <a:prstGeom prst="rect">
            <a:avLst/>
          </a:prstGeom>
        </p:spPr>
        <p:txBody>
          <a:bodyPr wrap="none">
            <a:sp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（座学、個人演習）</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ホームベース 20"/>
          <p:cNvSpPr/>
          <p:nvPr/>
        </p:nvSpPr>
        <p:spPr>
          <a:xfrm>
            <a:off x="3331541" y="4249972"/>
            <a:ext cx="1008162" cy="497389"/>
          </a:xfrm>
          <a:prstGeom prst="homePlate">
            <a:avLst>
              <a:gd name="adj" fmla="val 25587"/>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1069" rtl="0" eaLnBrk="1" fontAlgn="auto" latinLnBrk="0" hangingPunct="1">
              <a:lnSpc>
                <a:spcPct val="130000"/>
              </a:lnSpc>
              <a:spcBef>
                <a:spcPts val="0"/>
              </a:spcBef>
              <a:spcAft>
                <a:spcPts val="0"/>
              </a:spcAft>
              <a:buClrTx/>
              <a:buSzTx/>
              <a:buFontTx/>
              <a:buNone/>
              <a:tabLst/>
              <a:defRPr/>
            </a:pPr>
            <a:r>
              <a:rPr kumimoji="1" lang="ja-JP" altLang="en-US"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持ち物</a:t>
            </a:r>
          </a:p>
        </p:txBody>
      </p:sp>
      <p:sp>
        <p:nvSpPr>
          <p:cNvPr id="24" name="テキスト ボックス 23"/>
          <p:cNvSpPr txBox="1"/>
          <p:nvPr/>
        </p:nvSpPr>
        <p:spPr>
          <a:xfrm>
            <a:off x="4346382" y="4250549"/>
            <a:ext cx="3058668" cy="580415"/>
          </a:xfrm>
          <a:prstGeom prst="rect">
            <a:avLst/>
          </a:prstGeom>
          <a:noFill/>
        </p:spPr>
        <p:txBody>
          <a:bodyPr wrap="square" rtlCol="0">
            <a:spAutoFit/>
          </a:bodyPr>
          <a:lstStyle/>
          <a:p>
            <a:pPr marL="0" marR="0" lvl="0" indent="0" algn="l" defTabSz="916245" rtl="0" eaLnBrk="1" fontAlgn="auto" latinLnBrk="0" hangingPunct="1">
              <a:lnSpc>
                <a:spcPct val="12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Wi-Fi</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接続可能なノートパソコン</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6245" rtl="0" eaLnBrk="1" fontAlgn="auto" latinLnBrk="0" hangingPunct="1">
              <a:lnSpc>
                <a:spcPct val="12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電源アダプタ、キーボード、マウス</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 name="正方形/長方形 22"/>
          <p:cNvSpPr/>
          <p:nvPr/>
        </p:nvSpPr>
        <p:spPr>
          <a:xfrm>
            <a:off x="982805" y="4499168"/>
            <a:ext cx="2564075" cy="646331"/>
          </a:xfrm>
          <a:prstGeom prst="rect">
            <a:avLst/>
          </a:prstGeom>
        </p:spPr>
        <p:txBody>
          <a:bodyPr wrap="square">
            <a:sp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技術者向け研修全３コースを</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一括申込</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7/31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迄）</a:t>
            </a: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する場合、</a:t>
            </a:r>
            <a:endPar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１コース＠</a:t>
            </a: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８</a:t>
            </a:r>
            <a:r>
              <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３３３</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50" name="ホームベース 49"/>
          <p:cNvSpPr/>
          <p:nvPr/>
        </p:nvSpPr>
        <p:spPr>
          <a:xfrm>
            <a:off x="15240" y="5185157"/>
            <a:ext cx="3241474" cy="387690"/>
          </a:xfrm>
          <a:prstGeom prst="homePlate">
            <a:avLst>
              <a:gd name="adj" fmla="val 27120"/>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1069" rtl="0" eaLnBrk="1" fontAlgn="auto" latinLnBrk="0" hangingPunct="1">
              <a:lnSpc>
                <a:spcPct val="130000"/>
              </a:lnSpc>
              <a:spcBef>
                <a:spcPts val="0"/>
              </a:spcBef>
              <a:spcAft>
                <a:spcPts val="0"/>
              </a:spcAft>
              <a:buClrTx/>
              <a:buSzTx/>
              <a:buFontTx/>
              <a:buNone/>
              <a:tabLst/>
              <a:defRPr/>
            </a:pPr>
            <a:r>
              <a:rPr kumimoji="1" lang="ja-JP" altLang="en-US"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講義日時・講師・講義内容</a:t>
            </a:r>
          </a:p>
        </p:txBody>
      </p:sp>
      <p:sp>
        <p:nvSpPr>
          <p:cNvPr id="28" name="大かっこ 27"/>
          <p:cNvSpPr/>
          <p:nvPr/>
        </p:nvSpPr>
        <p:spPr>
          <a:xfrm>
            <a:off x="972603" y="4498666"/>
            <a:ext cx="2253443" cy="646331"/>
          </a:xfrm>
          <a:prstGeom prst="bracketPair">
            <a:avLst>
              <a:gd name="adj" fmla="val 993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28698"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731190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1093" y="935629"/>
            <a:ext cx="7067286" cy="806367"/>
          </a:xfrm>
          <a:prstGeom prst="rect">
            <a:avLst/>
          </a:prstGeom>
          <a:noFill/>
        </p:spPr>
        <p:txBody>
          <a:bodyPr wrap="square" rtlCol="0">
            <a:noAutofit/>
          </a:bodyPr>
          <a:lstStyle/>
          <a:p>
            <a:pPr marL="0" marR="0" lvl="0" indent="0" algn="l" defTabSz="916245" rtl="0" eaLnBrk="1" fontAlgn="auto" latinLnBrk="0" hangingPunct="1">
              <a:lnSpc>
                <a:spcPct val="100000"/>
              </a:lnSpc>
              <a:spcBef>
                <a:spcPts val="0"/>
              </a:spcBef>
              <a:spcAft>
                <a:spcPts val="0"/>
              </a:spcAft>
              <a:buClrTx/>
              <a:buSzTx/>
              <a:buFontTx/>
              <a:buNone/>
              <a:tabLst/>
              <a:defRPr/>
            </a:pPr>
            <a:r>
              <a:rPr kumimoji="1" lang="ja-JP" altLang="en-US" sz="1381"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973"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機械学習等の活用</a:t>
            </a:r>
            <a:r>
              <a:rPr kumimoji="1" lang="ja-JP" altLang="en-US" sz="197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によって</a:t>
            </a:r>
            <a:r>
              <a:rPr kumimoji="1" lang="ja-JP" altLang="en-US" sz="1973"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画期的な製品を開発</a:t>
            </a:r>
            <a:r>
              <a:rPr kumimoji="1" lang="ja-JP" altLang="en-US" sz="197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したい</a:t>
            </a:r>
            <a:r>
              <a:rPr kumimoji="1" lang="ja-JP" altLang="en-US" sz="1973"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製品開発担当者等</a:t>
            </a:r>
            <a:r>
              <a:rPr kumimoji="1" lang="ja-JP" altLang="en-US" sz="197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のための研修を開催します！</a:t>
            </a:r>
            <a:endParaRPr kumimoji="1" lang="en-US" altLang="ja-JP" sz="197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6245" rtl="0" eaLnBrk="1" fontAlgn="auto" latinLnBrk="0" hangingPunct="1">
              <a:lnSpc>
                <a:spcPct val="100000"/>
              </a:lnSpc>
              <a:spcBef>
                <a:spcPts val="0"/>
              </a:spcBef>
              <a:spcAft>
                <a:spcPts val="0"/>
              </a:spcAft>
              <a:buClrTx/>
              <a:buSzTx/>
              <a:buFontTx/>
              <a:buNone/>
              <a:tabLst/>
              <a:defRPr/>
            </a:pPr>
            <a:r>
              <a:rPr kumimoji="1" lang="ja-JP" altLang="en-US"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8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sp>
        <p:nvSpPr>
          <p:cNvPr id="48" name="テキスト ボックス 47"/>
          <p:cNvSpPr txBox="1"/>
          <p:nvPr/>
        </p:nvSpPr>
        <p:spPr>
          <a:xfrm>
            <a:off x="864146" y="2645574"/>
            <a:ext cx="6660249" cy="707886"/>
          </a:xfrm>
          <a:prstGeom prst="rect">
            <a:avLst/>
          </a:prstGeom>
          <a:noFill/>
        </p:spPr>
        <p:txBody>
          <a:bodyPr wrap="square" rtlCol="0">
            <a:spAutoFit/>
          </a:bodyPr>
          <a:lstStyle/>
          <a:p>
            <a:pPr marL="0" marR="0" lvl="0" indent="0" algn="l" defTabSz="916245" rtl="0" eaLnBrk="1" fontAlgn="auto" latinLnBrk="0" hangingPunct="1">
              <a:lnSpc>
                <a:spcPts val="24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に関心がある県内企業の製品開発担当者など</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6245" rtl="0" eaLnBrk="1" fontAlgn="auto" latinLnBrk="0" hangingPunct="1">
              <a:lnSpc>
                <a:spcPts val="24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３０</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名程度</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（先着）</a:t>
            </a:r>
          </a:p>
        </p:txBody>
      </p:sp>
      <p:sp>
        <p:nvSpPr>
          <p:cNvPr id="50" name="ホームベース 49"/>
          <p:cNvSpPr/>
          <p:nvPr/>
        </p:nvSpPr>
        <p:spPr>
          <a:xfrm>
            <a:off x="18098" y="5446462"/>
            <a:ext cx="3125798" cy="336791"/>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1069" rtl="0" eaLnBrk="1" fontAlgn="auto" latinLnBrk="0" hangingPunct="1">
              <a:lnSpc>
                <a:spcPct val="130000"/>
              </a:lnSpc>
              <a:spcBef>
                <a:spcPts val="0"/>
              </a:spcBef>
              <a:spcAft>
                <a:spcPts val="0"/>
              </a:spcAft>
              <a:buClrTx/>
              <a:buSzTx/>
              <a:buFontTx/>
              <a:buNone/>
              <a:tabLst/>
              <a:defRPr/>
            </a:pPr>
            <a:r>
              <a:rPr kumimoji="1" lang="ja-JP" altLang="en-US"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講義日時・講師・講義内容</a:t>
            </a:r>
          </a:p>
        </p:txBody>
      </p:sp>
      <p:graphicFrame>
        <p:nvGraphicFramePr>
          <p:cNvPr id="2" name="表 1"/>
          <p:cNvGraphicFramePr>
            <a:graphicFrameLocks noGrp="1"/>
          </p:cNvGraphicFramePr>
          <p:nvPr/>
        </p:nvGraphicFramePr>
        <p:xfrm>
          <a:off x="2471" y="5778872"/>
          <a:ext cx="7198379" cy="4244198"/>
        </p:xfrm>
        <a:graphic>
          <a:graphicData uri="http://schemas.openxmlformats.org/drawingml/2006/table">
            <a:tbl>
              <a:tblPr firstRow="1" bandRow="1">
                <a:tableStyleId>{93296810-A885-4BE3-A3E7-6D5BEEA58F35}</a:tableStyleId>
              </a:tblPr>
              <a:tblGrid>
                <a:gridCol w="307268">
                  <a:extLst>
                    <a:ext uri="{9D8B030D-6E8A-4147-A177-3AD203B41FA5}">
                      <a16:colId xmlns:a16="http://schemas.microsoft.com/office/drawing/2014/main" val="1827180843"/>
                    </a:ext>
                  </a:extLst>
                </a:gridCol>
                <a:gridCol w="1492983">
                  <a:extLst>
                    <a:ext uri="{9D8B030D-6E8A-4147-A177-3AD203B41FA5}">
                      <a16:colId xmlns:a16="http://schemas.microsoft.com/office/drawing/2014/main" val="4204409680"/>
                    </a:ext>
                  </a:extLst>
                </a:gridCol>
                <a:gridCol w="2448272">
                  <a:extLst>
                    <a:ext uri="{9D8B030D-6E8A-4147-A177-3AD203B41FA5}">
                      <a16:colId xmlns:a16="http://schemas.microsoft.com/office/drawing/2014/main" val="3115691057"/>
                    </a:ext>
                  </a:extLst>
                </a:gridCol>
                <a:gridCol w="2949856">
                  <a:extLst>
                    <a:ext uri="{9D8B030D-6E8A-4147-A177-3AD203B41FA5}">
                      <a16:colId xmlns:a16="http://schemas.microsoft.com/office/drawing/2014/main" val="3353110381"/>
                    </a:ext>
                  </a:extLst>
                </a:gridCol>
              </a:tblGrid>
              <a:tr h="281361">
                <a:tc>
                  <a:txBody>
                    <a:bodyPr/>
                    <a:lstStyle/>
                    <a:p>
                      <a:pPr algn="ctr"/>
                      <a:endPar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endParaRPr>
                    </a:p>
                  </a:txBody>
                  <a:tcPr marL="90212" marR="90212" marT="45106" marB="45106">
                    <a:solidFill>
                      <a:schemeClr val="accent1"/>
                    </a:solidFill>
                  </a:tcPr>
                </a:tc>
                <a:tc>
                  <a:txBody>
                    <a:bodyPr/>
                    <a:lstStyle/>
                    <a:p>
                      <a:pPr algn="ctr"/>
                      <a:r>
                        <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rPr>
                        <a:t>日時</a:t>
                      </a:r>
                    </a:p>
                  </a:txBody>
                  <a:tcPr marL="90212" marR="90212" marT="45106" marB="45106">
                    <a:solidFill>
                      <a:schemeClr val="accent1"/>
                    </a:solidFill>
                  </a:tcPr>
                </a:tc>
                <a:tc>
                  <a:txBody>
                    <a:bodyPr/>
                    <a:lstStyle/>
                    <a:p>
                      <a:pPr algn="ctr"/>
                      <a:r>
                        <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rPr>
                        <a:t>講義内容（予定）</a:t>
                      </a:r>
                    </a:p>
                  </a:txBody>
                  <a:tcPr marL="90212" marR="90212" marT="45106" marB="45106">
                    <a:solidFill>
                      <a:schemeClr val="accent1"/>
                    </a:solidFill>
                  </a:tcPr>
                </a:tc>
                <a:tc>
                  <a:txBody>
                    <a:bodyPr/>
                    <a:lstStyle/>
                    <a:p>
                      <a:pPr algn="ctr"/>
                      <a:r>
                        <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rPr>
                        <a:t>講師</a:t>
                      </a:r>
                    </a:p>
                  </a:txBody>
                  <a:tcPr marL="90212" marR="90212" marT="45106" marB="45106">
                    <a:solidFill>
                      <a:schemeClr val="accent1"/>
                    </a:solidFill>
                  </a:tcPr>
                </a:tc>
                <a:extLst>
                  <a:ext uri="{0D108BD9-81ED-4DB2-BD59-A6C34878D82A}">
                    <a16:rowId xmlns:a16="http://schemas.microsoft.com/office/drawing/2014/main" val="1270140633"/>
                  </a:ext>
                </a:extLst>
              </a:tr>
              <a:tr h="929256">
                <a:tc rowSpan="2">
                  <a:txBody>
                    <a:bodyPr/>
                    <a:lstStyle/>
                    <a:p>
                      <a:pPr algn="ctr"/>
                      <a:r>
                        <a:rPr kumimoji="1" lang="ja-JP" altLang="en-US" sz="1400" b="0" dirty="0">
                          <a:latin typeface="Meiryo UI" panose="020B0604030504040204" pitchFamily="50" charset="-128"/>
                          <a:ea typeface="Meiryo UI" panose="020B0604030504040204" pitchFamily="50" charset="-128"/>
                        </a:rPr>
                        <a:t>前　半</a:t>
                      </a:r>
                    </a:p>
                  </a:txBody>
                  <a:tcPr marL="90212" marR="90212" marT="45106" marB="45106" vert="eaVert"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11/13</a:t>
                      </a:r>
                      <a:r>
                        <a:rPr kumimoji="1" lang="ja-JP" altLang="en-US" sz="1400" b="1" dirty="0">
                          <a:latin typeface="Meiryo UI" panose="020B0604030504040204" pitchFamily="50" charset="-128"/>
                          <a:ea typeface="Meiryo UI" panose="020B0604030504040204" pitchFamily="50" charset="-128"/>
                        </a:rPr>
                        <a:t>（木）</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13:00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17:30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chemeClr val="accent1">
                        <a:lumMod val="20000"/>
                        <a:lumOff val="80000"/>
                      </a:schemeClr>
                    </a:solidFill>
                  </a:tcPr>
                </a:tc>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rPr>
                        <a:t>データ解析・機械学習の手法を学ぶ</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●機械学習基礎　（座学・個人演習）</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90212" marR="90212" marT="45106" marB="45106" anchor="ctr">
                    <a:solidFill>
                      <a:schemeClr val="accent1">
                        <a:lumMod val="20000"/>
                        <a:lumOff val="80000"/>
                      </a:schemeClr>
                    </a:solidFill>
                  </a:tcPr>
                </a:tc>
                <a:tc rowSpan="4">
                  <a:txBody>
                    <a:bodyPr/>
                    <a:lstStyle/>
                    <a:p>
                      <a:r>
                        <a:rPr kumimoji="1" lang="ja-JP" altLang="en-US" sz="1000" b="1" dirty="0">
                          <a:latin typeface="Meiryo UI" panose="020B0604030504040204" pitchFamily="50" charset="-128"/>
                          <a:ea typeface="Meiryo UI" panose="020B0604030504040204" pitchFamily="50" charset="-128"/>
                        </a:rPr>
                        <a:t>早稲田大学</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グローバルソフトウェア</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エンジニアリング研究所所長</a:t>
                      </a:r>
                    </a:p>
                    <a:p>
                      <a:r>
                        <a:rPr kumimoji="1" lang="ja-JP" altLang="en-US" sz="1000" b="1" dirty="0">
                          <a:latin typeface="Meiryo UI" panose="020B0604030504040204" pitchFamily="50" charset="-128"/>
                          <a:ea typeface="Meiryo UI" panose="020B0604030504040204" pitchFamily="50" charset="-128"/>
                        </a:rPr>
                        <a:t>スマート</a:t>
                      </a:r>
                      <a:r>
                        <a:rPr kumimoji="1" lang="en-US" altLang="ja-JP" sz="1000" b="1" dirty="0">
                          <a:latin typeface="Meiryo UI" panose="020B0604030504040204" pitchFamily="50" charset="-128"/>
                          <a:ea typeface="Meiryo UI" panose="020B0604030504040204" pitchFamily="50" charset="-128"/>
                        </a:rPr>
                        <a:t>SE</a:t>
                      </a:r>
                      <a:r>
                        <a:rPr kumimoji="1" lang="ja-JP" altLang="en-US" sz="1000" b="1" dirty="0">
                          <a:latin typeface="Meiryo UI" panose="020B0604030504040204" pitchFamily="50" charset="-128"/>
                          <a:ea typeface="Meiryo UI" panose="020B0604030504040204" pitchFamily="50" charset="-128"/>
                        </a:rPr>
                        <a:t>コンソーシアム会長</a:t>
                      </a:r>
                      <a:endParaRPr kumimoji="1" lang="en-US" altLang="ja-JP" sz="1000" b="1" dirty="0">
                        <a:latin typeface="Meiryo UI" panose="020B0604030504040204" pitchFamily="50" charset="-128"/>
                        <a:ea typeface="Meiryo UI" panose="020B0604030504040204" pitchFamily="50" charset="-128"/>
                      </a:endParaRPr>
                    </a:p>
                    <a:p>
                      <a:r>
                        <a:rPr kumimoji="1" lang="ja-JP" altLang="en-US" sz="1700" b="1" dirty="0">
                          <a:latin typeface="Meiryo UI" panose="020B0604030504040204" pitchFamily="50" charset="-128"/>
                          <a:ea typeface="Meiryo UI" panose="020B0604030504040204" pitchFamily="50" charset="-128"/>
                        </a:rPr>
                        <a:t>鷲崎　弘宜</a:t>
                      </a:r>
                      <a:r>
                        <a:rPr kumimoji="1" lang="ja-JP" altLang="en-US" sz="1000" b="1" dirty="0">
                          <a:latin typeface="Meiryo UI" panose="020B0604030504040204" pitchFamily="50" charset="-128"/>
                          <a:ea typeface="Meiryo UI" panose="020B0604030504040204" pitchFamily="50" charset="-128"/>
                        </a:rPr>
                        <a:t>　氏</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6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・経済産業省 「デジタル産業への変革に向けた研究会」</a:t>
                      </a:r>
                    </a:p>
                    <a:p>
                      <a:r>
                        <a:rPr kumimoji="1" lang="ja-JP" altLang="en-US" sz="900" b="0" dirty="0">
                          <a:latin typeface="Meiryo UI" panose="020B0604030504040204" pitchFamily="50" charset="-128"/>
                          <a:ea typeface="Meiryo UI" panose="020B0604030504040204" pitchFamily="50" charset="-128"/>
                        </a:rPr>
                        <a:t>　委員</a:t>
                      </a:r>
                    </a:p>
                    <a:p>
                      <a:r>
                        <a:rPr kumimoji="1" lang="ja-JP" altLang="en-US" sz="900" b="0" dirty="0">
                          <a:latin typeface="Meiryo UI" panose="020B0604030504040204" pitchFamily="50" charset="-128"/>
                          <a:ea typeface="Meiryo UI" panose="020B0604030504040204" pitchFamily="50" charset="-128"/>
                        </a:rPr>
                        <a:t>・世界最大級のコンピュータ学会である</a:t>
                      </a:r>
                      <a:r>
                        <a:rPr kumimoji="1" lang="en-US" altLang="ja-JP" sz="900" b="0" dirty="0">
                          <a:latin typeface="Meiryo UI" panose="020B0604030504040204" pitchFamily="50" charset="-128"/>
                          <a:ea typeface="Meiryo UI" panose="020B0604030504040204" pitchFamily="50" charset="-128"/>
                        </a:rPr>
                        <a:t>IEEE Computer </a:t>
                      </a:r>
                      <a:r>
                        <a:rPr kumimoji="1" lang="ja-JP" altLang="en-US" sz="900" b="0" dirty="0">
                          <a:latin typeface="Meiryo UI" panose="020B0604030504040204" pitchFamily="50" charset="-128"/>
                          <a:ea typeface="Meiryo UI" panose="020B0604030504040204" pitchFamily="50" charset="-128"/>
                        </a:rPr>
                        <a:t>　</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a:t>
                      </a:r>
                      <a:r>
                        <a:rPr kumimoji="1" lang="en-US" altLang="ja-JP" sz="900" b="0" dirty="0">
                          <a:latin typeface="Meiryo UI" panose="020B0604030504040204" pitchFamily="50" charset="-128"/>
                          <a:ea typeface="Meiryo UI" panose="020B0604030504040204" pitchFamily="50" charset="-128"/>
                        </a:rPr>
                        <a:t>Society </a:t>
                      </a:r>
                      <a:r>
                        <a:rPr kumimoji="1" lang="ja-JP" altLang="en-US" sz="900" b="0" dirty="0">
                          <a:latin typeface="Meiryo UI" panose="020B0604030504040204" pitchFamily="50" charset="-128"/>
                          <a:ea typeface="Meiryo UI" panose="020B0604030504040204" pitchFamily="50" charset="-128"/>
                        </a:rPr>
                        <a:t>会長</a:t>
                      </a:r>
                      <a:endParaRPr kumimoji="1" lang="en-US" altLang="ja-JP" sz="900" b="0" dirty="0">
                        <a:latin typeface="Meiryo UI" panose="020B0604030504040204" pitchFamily="50" charset="-128"/>
                        <a:ea typeface="Meiryo UI" panose="020B0604030504040204" pitchFamily="50" charset="-128"/>
                      </a:endParaRPr>
                    </a:p>
                    <a:p>
                      <a:endParaRPr kumimoji="1" lang="en-US" altLang="ja-JP" sz="5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株式会社チェンジビジョン</a:t>
                      </a:r>
                      <a:endParaRPr kumimoji="1" lang="en-US" altLang="ja-JP" sz="1000" b="1" dirty="0">
                        <a:latin typeface="Meiryo UI" panose="020B0604030504040204" pitchFamily="50" charset="-128"/>
                        <a:ea typeface="Meiryo UI" panose="020B0604030504040204" pitchFamily="50" charset="-128"/>
                      </a:endParaRPr>
                    </a:p>
                    <a:p>
                      <a:r>
                        <a:rPr kumimoji="1" lang="ja-JP" altLang="en-US" sz="1700" b="1" dirty="0">
                          <a:latin typeface="Meiryo UI" panose="020B0604030504040204" pitchFamily="50" charset="-128"/>
                          <a:ea typeface="Meiryo UI" panose="020B0604030504040204" pitchFamily="50" charset="-128"/>
                        </a:rPr>
                        <a:t>久保秋　真 </a:t>
                      </a:r>
                      <a:r>
                        <a:rPr kumimoji="1" lang="ja-JP" altLang="en-US" sz="1000" b="1" dirty="0">
                          <a:latin typeface="Meiryo UI" panose="020B0604030504040204" pitchFamily="50" charset="-128"/>
                          <a:ea typeface="Meiryo UI" panose="020B0604030504040204" pitchFamily="50" charset="-128"/>
                        </a:rPr>
                        <a:t>氏</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6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・モデリングツール「</a:t>
                      </a:r>
                      <a:r>
                        <a:rPr kumimoji="1" lang="en-US" altLang="ja-JP" sz="900" b="0" dirty="0" err="1">
                          <a:latin typeface="Meiryo UI" panose="020B0604030504040204" pitchFamily="50" charset="-128"/>
                          <a:ea typeface="Meiryo UI" panose="020B0604030504040204" pitchFamily="50" charset="-128"/>
                        </a:rPr>
                        <a:t>astah</a:t>
                      </a:r>
                      <a:r>
                        <a:rPr kumimoji="1" lang="en-US" altLang="ja-JP" sz="900" b="0" dirty="0">
                          <a:latin typeface="Meiryo UI" panose="020B0604030504040204" pitchFamily="50" charset="-128"/>
                          <a:ea typeface="Meiryo UI" panose="020B0604030504040204" pitchFamily="50" charset="-128"/>
                        </a:rPr>
                        <a:t>*</a:t>
                      </a:r>
                      <a:r>
                        <a:rPr kumimoji="1" lang="ja-JP" altLang="en-US" sz="900" b="0" dirty="0">
                          <a:latin typeface="Meiryo UI" panose="020B0604030504040204" pitchFamily="50" charset="-128"/>
                          <a:ea typeface="Meiryo UI" panose="020B0604030504040204" pitchFamily="50" charset="-128"/>
                        </a:rPr>
                        <a:t>」の開発支援、</a:t>
                      </a:r>
                      <a:r>
                        <a:rPr kumimoji="1" lang="en-US" altLang="ja-JP" sz="900" b="0" dirty="0">
                          <a:latin typeface="Meiryo UI" panose="020B0604030504040204" pitchFamily="50" charset="-128"/>
                          <a:ea typeface="Meiryo UI" panose="020B0604030504040204" pitchFamily="50" charset="-128"/>
                        </a:rPr>
                        <a:t>UML</a:t>
                      </a:r>
                      <a:r>
                        <a:rPr kumimoji="1" lang="ja-JP" altLang="en-US" sz="900" b="0" dirty="0">
                          <a:latin typeface="Meiryo UI" panose="020B0604030504040204" pitchFamily="50" charset="-128"/>
                          <a:ea typeface="Meiryo UI" panose="020B0604030504040204" pitchFamily="50" charset="-128"/>
                        </a:rPr>
                        <a:t>や</a:t>
                      </a:r>
                      <a:r>
                        <a:rPr kumimoji="1" lang="en-US" altLang="ja-JP" sz="900" b="0" dirty="0" err="1">
                          <a:latin typeface="Meiryo UI" panose="020B0604030504040204" pitchFamily="50" charset="-128"/>
                          <a:ea typeface="Meiryo UI" panose="020B0604030504040204" pitchFamily="50" charset="-128"/>
                        </a:rPr>
                        <a:t>SysML</a:t>
                      </a:r>
                      <a:r>
                        <a:rPr kumimoji="1" lang="ja-JP" altLang="en-US" sz="900" b="0" dirty="0">
                          <a:latin typeface="Meiryo UI" panose="020B0604030504040204" pitchFamily="50" charset="-128"/>
                          <a:ea typeface="Meiryo UI" panose="020B0604030504040204" pitchFamily="50" charset="-128"/>
                        </a:rPr>
                        <a:t>を</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使ったモデリングのコンサルティングや技術教育の開発・講師</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の実績がある</a:t>
                      </a:r>
                      <a:endParaRPr kumimoji="1" lang="en-US" altLang="ja-JP" sz="900" b="0" dirty="0">
                        <a:latin typeface="Meiryo UI" panose="020B0604030504040204" pitchFamily="50" charset="-128"/>
                        <a:ea typeface="Meiryo UI" panose="020B0604030504040204" pitchFamily="50" charset="-128"/>
                      </a:endParaRPr>
                    </a:p>
                    <a:p>
                      <a:endParaRPr kumimoji="1" lang="en-US" altLang="ja-JP" sz="9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モバイルコンピューティング</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推進コンソーシアム（ＭＣＰＣ）</a:t>
                      </a:r>
                      <a:endParaRPr kumimoji="1" lang="en-US" altLang="ja-JP" sz="1000" b="1" dirty="0">
                        <a:latin typeface="Meiryo UI" panose="020B0604030504040204" pitchFamily="50" charset="-128"/>
                        <a:ea typeface="Meiryo UI" panose="020B0604030504040204" pitchFamily="50" charset="-128"/>
                      </a:endParaRPr>
                    </a:p>
                    <a:p>
                      <a:r>
                        <a:rPr kumimoji="1" lang="ja-JP" altLang="en-US" sz="1700" b="1" dirty="0">
                          <a:latin typeface="Meiryo UI" panose="020B0604030504040204" pitchFamily="50" charset="-128"/>
                          <a:ea typeface="Meiryo UI" panose="020B0604030504040204" pitchFamily="50" charset="-128"/>
                        </a:rPr>
                        <a:t>岡崎　正一　</a:t>
                      </a:r>
                      <a:r>
                        <a:rPr kumimoji="1" lang="ja-JP" altLang="en-US" sz="1000" b="1" dirty="0">
                          <a:latin typeface="Meiryo UI" panose="020B0604030504040204" pitchFamily="50" charset="-128"/>
                          <a:ea typeface="Meiryo UI" panose="020B0604030504040204" pitchFamily="50" charset="-128"/>
                        </a:rPr>
                        <a:t>氏　　</a:t>
                      </a:r>
                      <a:r>
                        <a:rPr kumimoji="1" lang="ja-JP" altLang="en-US" sz="1700" b="1" dirty="0">
                          <a:latin typeface="Meiryo UI" panose="020B0604030504040204" pitchFamily="50" charset="-128"/>
                          <a:ea typeface="Meiryo UI" panose="020B0604030504040204" pitchFamily="50" charset="-128"/>
                        </a:rPr>
                        <a:t>増倉　孝一　</a:t>
                      </a:r>
                      <a:r>
                        <a:rPr kumimoji="1" lang="ja-JP" altLang="en-US" sz="1000" b="1" dirty="0">
                          <a:latin typeface="Meiryo UI" panose="020B0604030504040204" pitchFamily="50" charset="-128"/>
                          <a:ea typeface="Meiryo UI" panose="020B0604030504040204" pitchFamily="50" charset="-128"/>
                        </a:rPr>
                        <a:t>氏</a:t>
                      </a: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・ＭＣＰＣでは、コンピュータハードメーカ・ソフトメーカ等が連</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携し、モバイルコンピューティングシステム実現、発展、普及啓</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発を実施</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ja-JP" altLang="en-US" sz="500" b="1" dirty="0">
                        <a:latin typeface="Meiryo UI" panose="020B0604030504040204" pitchFamily="50" charset="-128"/>
                        <a:ea typeface="Meiryo UI" panose="020B0604030504040204" pitchFamily="50" charset="-128"/>
                      </a:endParaRPr>
                    </a:p>
                  </a:txBody>
                  <a:tcPr marL="90212" marR="90212" marT="45106" marB="45106">
                    <a:solidFill>
                      <a:schemeClr val="accent1">
                        <a:lumMod val="20000"/>
                        <a:lumOff val="80000"/>
                      </a:schemeClr>
                    </a:solidFill>
                  </a:tcPr>
                </a:tc>
                <a:extLst>
                  <a:ext uri="{0D108BD9-81ED-4DB2-BD59-A6C34878D82A}">
                    <a16:rowId xmlns:a16="http://schemas.microsoft.com/office/drawing/2014/main" val="1402216213"/>
                  </a:ext>
                </a:extLst>
              </a:tr>
              <a:tr h="936104">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11/14</a:t>
                      </a:r>
                      <a:r>
                        <a:rPr kumimoji="1" lang="ja-JP" altLang="en-US" sz="1400" b="1" dirty="0">
                          <a:latin typeface="Meiryo UI" panose="020B0604030504040204" pitchFamily="50" charset="-128"/>
                          <a:ea typeface="Meiryo UI" panose="020B0604030504040204" pitchFamily="50" charset="-128"/>
                        </a:rPr>
                        <a:t>（金）</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rPr>
                        <a:t>データ解析・機械学習の手法を学ぶ</a:t>
                      </a:r>
                    </a:p>
                    <a:p>
                      <a:r>
                        <a:rPr kumimoji="1" lang="ja-JP" altLang="en-US" sz="1000" b="0" dirty="0">
                          <a:solidFill>
                            <a:schemeClr val="tx1"/>
                          </a:solidFill>
                          <a:latin typeface="Meiryo UI" panose="020B0604030504040204" pitchFamily="50" charset="-128"/>
                          <a:ea typeface="Meiryo UI" panose="020B0604030504040204" pitchFamily="50" charset="-128"/>
                        </a:rPr>
                        <a:t>●異常検知　（座学・個人演習）</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●深層学習　（座学・個人演習）</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92901613"/>
                  </a:ext>
                </a:extLst>
              </a:tr>
              <a:tr h="936104">
                <a:tc rowSpan="2">
                  <a:txBody>
                    <a:bodyPr/>
                    <a:lstStyle/>
                    <a:p>
                      <a:pPr algn="ctr"/>
                      <a:r>
                        <a:rPr kumimoji="1" lang="ja-JP" altLang="en-US" sz="1400" b="0" dirty="0">
                          <a:latin typeface="Meiryo UI" panose="020B0604030504040204" pitchFamily="50" charset="-128"/>
                          <a:ea typeface="Meiryo UI" panose="020B0604030504040204" pitchFamily="50" charset="-128"/>
                        </a:rPr>
                        <a:t>後　半</a:t>
                      </a:r>
                    </a:p>
                  </a:txBody>
                  <a:tcPr marL="90212" marR="90212" marT="45106" marB="45106" vert="eaVert"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11/26</a:t>
                      </a:r>
                      <a:r>
                        <a:rPr kumimoji="1" lang="ja-JP" altLang="en-US" sz="1400" b="1" dirty="0">
                          <a:latin typeface="Meiryo UI" panose="020B0604030504040204" pitchFamily="50" charset="-128"/>
                          <a:ea typeface="Meiryo UI" panose="020B0604030504040204" pitchFamily="50" charset="-128"/>
                        </a:rPr>
                        <a:t>（水）</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 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chemeClr val="accent1">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eiryo UI" panose="020B0604030504040204" pitchFamily="50" charset="-128"/>
                          <a:ea typeface="Meiryo UI" panose="020B0604030504040204" pitchFamily="50" charset="-128"/>
                        </a:rPr>
                        <a:t>データ解析・機械学習の手法を学ぶ</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●機械学習応用　（座学・個人演習）</a:t>
                      </a:r>
                    </a:p>
                  </a:txBody>
                  <a:tcPr marL="90212" marR="90212" marT="45106" marB="45106" anchor="ctr">
                    <a:solidFill>
                      <a:schemeClr val="accent1">
                        <a:lumMod val="20000"/>
                        <a:lumOff val="80000"/>
                      </a:schemeClr>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55861840"/>
                  </a:ext>
                </a:extLst>
              </a:tr>
              <a:tr h="1154402">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11/26</a:t>
                      </a:r>
                      <a:r>
                        <a:rPr kumimoji="1" lang="ja-JP" altLang="en-US" sz="1400" b="1" dirty="0">
                          <a:latin typeface="Meiryo UI" panose="020B0604030504040204" pitchFamily="50" charset="-128"/>
                          <a:ea typeface="Meiryo UI" panose="020B0604030504040204" pitchFamily="50" charset="-128"/>
                        </a:rPr>
                        <a:t>（木）</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rPr>
                        <a:t>チームで課題設定し、機械学習を活用した課題解決策の試作開発に取り組む</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●機械学習を活用した試作システムの制作</a:t>
                      </a:r>
                      <a:r>
                        <a:rPr kumimoji="1" lang="ja-JP" altLang="en-US" sz="1000" b="0" dirty="0">
                          <a:solidFill>
                            <a:schemeClr val="tx1"/>
                          </a:solidFill>
                          <a:latin typeface="Meiryo UI" panose="020B0604030504040204" pitchFamily="50" charset="-128"/>
                          <a:ea typeface="Meiryo UI" panose="020B0604030504040204" pitchFamily="50" charset="-128"/>
                        </a:rPr>
                        <a:t>（チーム演習）</a:t>
                      </a:r>
                    </a:p>
                  </a:txBody>
                  <a:tcPr marL="90212" marR="90212" marT="45106" marB="45106" anchor="ctr">
                    <a:solidFill>
                      <a:srgbClr val="EDF2F9"/>
                    </a:solidFill>
                  </a:tcPr>
                </a:tc>
                <a:tc vMerge="1">
                  <a:txBody>
                    <a:bodyPr/>
                    <a:lstStyle/>
                    <a:p>
                      <a:endParaRPr kumimoji="1" lang="en-US" altLang="ja-JP"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20243444"/>
                  </a:ext>
                </a:extLst>
              </a:tr>
            </a:tbl>
          </a:graphicData>
        </a:graphic>
      </p:graphicFrame>
      <p:sp>
        <p:nvSpPr>
          <p:cNvPr id="3" name="テキスト ボックス 2"/>
          <p:cNvSpPr txBox="1"/>
          <p:nvPr/>
        </p:nvSpPr>
        <p:spPr>
          <a:xfrm>
            <a:off x="0" y="-1"/>
            <a:ext cx="7200899" cy="936000"/>
          </a:xfrm>
          <a:prstGeom prst="rect">
            <a:avLst/>
          </a:prstGeom>
          <a:solidFill>
            <a:srgbClr val="0070C0"/>
          </a:solidFill>
        </p:spPr>
        <p:txBody>
          <a:bodyPr wrap="square" rtlCol="0">
            <a:noAutofit/>
          </a:bodyPr>
          <a:lstStyle/>
          <a:p>
            <a:pPr marL="0" marR="0" lvl="0" indent="0" algn="l" defTabSz="916245" rtl="0" eaLnBrk="1" fontAlgn="auto" latinLnBrk="0" hangingPunct="1">
              <a:lnSpc>
                <a:spcPct val="9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スマートエスイー</a:t>
            </a:r>
            <a:r>
              <a:rPr kumimoji="1" lang="en-US" altLang="ja-JP" sz="1800" b="1" i="0" u="none" strike="noStrike" kern="1200" cap="none" spc="0" normalizeH="0" baseline="0" noProof="0" dirty="0" err="1">
                <a:ln>
                  <a:noFill/>
                </a:ln>
                <a:solidFill>
                  <a:prstClr val="white"/>
                </a:solidFill>
                <a:effectLst/>
                <a:uLnTx/>
                <a:uFillTx/>
                <a:latin typeface="Meiryo UI" panose="020B0604030504040204" pitchFamily="50" charset="-128"/>
                <a:ea typeface="Meiryo UI" panose="020B0604030504040204" pitchFamily="50" charset="-128"/>
                <a:cs typeface="+mn-cs"/>
              </a:rPr>
              <a:t>IoT</a:t>
            </a:r>
            <a:r>
              <a:rPr kumimoji="1" lang="en-US" altLang="ja-JP"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/AI</a:t>
            </a: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石川スクール　</a:t>
            </a:r>
            <a:endParaRPr kumimoji="1" lang="en-US" altLang="ja-JP"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6245" rtl="0" eaLnBrk="1" fontAlgn="auto" latinLnBrk="0" hangingPunct="1">
              <a:lnSpc>
                <a:spcPct val="90000"/>
              </a:lnSpc>
              <a:spcBef>
                <a:spcPts val="0"/>
              </a:spcBef>
              <a:spcAft>
                <a:spcPts val="0"/>
              </a:spcAft>
              <a:buClrTx/>
              <a:buSzTx/>
              <a:buFontTx/>
              <a:buNone/>
              <a:tabLst/>
              <a:defRPr/>
            </a:pPr>
            <a:r>
              <a:rPr kumimoji="1" lang="ja-JP" altLang="en-US" sz="27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③技術者向け </a:t>
            </a:r>
            <a:r>
              <a:rPr kumimoji="1" lang="en-US" altLang="ja-JP" sz="27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IoT/AI</a:t>
            </a:r>
            <a:r>
              <a:rPr kumimoji="1" lang="ja-JP" altLang="en-US" sz="27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研修（</a:t>
            </a:r>
            <a:r>
              <a:rPr kumimoji="1" lang="en-US" altLang="ja-JP" sz="27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AI</a:t>
            </a:r>
            <a:r>
              <a:rPr kumimoji="1" lang="ja-JP" altLang="en-US" sz="27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中心）</a:t>
            </a:r>
            <a:r>
              <a:rPr kumimoji="1" lang="en-US" altLang="ja-JP" sz="27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:3.5</a:t>
            </a:r>
            <a:r>
              <a:rPr kumimoji="1" lang="ja-JP" altLang="en-US" sz="27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日</a:t>
            </a:r>
            <a:endParaRPr kumimoji="1" lang="en-US" altLang="ja-JP" sz="27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6245" rtl="0" eaLnBrk="1" fontAlgn="auto" latinLnBrk="0" hangingPunct="1">
              <a:lnSpc>
                <a:spcPct val="9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800" b="0" i="0" u="none" strike="noStrike" kern="1200" cap="none" spc="0" normalizeH="0" baseline="0" noProof="0" dirty="0" err="1">
                <a:ln>
                  <a:noFill/>
                </a:ln>
                <a:solidFill>
                  <a:prstClr val="white"/>
                </a:solidFill>
                <a:effectLst/>
                <a:uLnTx/>
                <a:uFillTx/>
                <a:latin typeface="Meiryo UI" panose="020B0604030504040204" pitchFamily="50" charset="-128"/>
                <a:ea typeface="Meiryo UI" panose="020B0604030504040204" pitchFamily="50" charset="-128"/>
                <a:cs typeface="+mn-cs"/>
              </a:rPr>
              <a:t>IoT</a:t>
            </a:r>
            <a:r>
              <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AI</a:t>
            </a:r>
            <a:r>
              <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を活用した画期的な製品開発につながる！～</a:t>
            </a:r>
            <a:endParaRPr kumimoji="1" lang="en-US" altLang="ja-JP"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6245" rtl="0" eaLnBrk="1" fontAlgn="auto" latinLnBrk="0" hangingPunct="1">
              <a:lnSpc>
                <a:spcPct val="80000"/>
              </a:lnSpc>
              <a:spcBef>
                <a:spcPts val="0"/>
              </a:spcBef>
              <a:spcAft>
                <a:spcPts val="0"/>
              </a:spcAft>
              <a:buClrTx/>
              <a:buSzTx/>
              <a:buFontTx/>
              <a:buNone/>
              <a:tabLst/>
              <a:defRPr/>
            </a:pPr>
            <a:r>
              <a:rPr kumimoji="1" lang="ja-JP" altLang="en-US" sz="276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ja-JP" altLang="en-US" sz="2763"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endParaRPr kumimoji="1" lang="en-US" altLang="ja-JP" sz="2763"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51" name="テキスト ボックス 50"/>
          <p:cNvSpPr txBox="1"/>
          <p:nvPr/>
        </p:nvSpPr>
        <p:spPr>
          <a:xfrm>
            <a:off x="0" y="10027344"/>
            <a:ext cx="7198378" cy="264496"/>
          </a:xfrm>
          <a:prstGeom prst="rect">
            <a:avLst/>
          </a:prstGeom>
          <a:solidFill>
            <a:schemeClr val="tx2">
              <a:lumMod val="60000"/>
              <a:lumOff val="40000"/>
            </a:schemeClr>
          </a:solidFill>
        </p:spPr>
        <p:txBody>
          <a:bodyPr wrap="square" rtlCol="0">
            <a:spAutoFit/>
          </a:bodyPr>
          <a:lstStyle/>
          <a:p>
            <a:pPr marL="0" marR="0" lvl="0" indent="0" algn="ctr" defTabSz="928698" rtl="0" eaLnBrk="1" fontAlgn="auto" latinLnBrk="0" hangingPunct="1">
              <a:lnSpc>
                <a:spcPct val="90000"/>
              </a:lnSpc>
              <a:spcBef>
                <a:spcPts val="0"/>
              </a:spcBef>
              <a:spcAft>
                <a:spcPts val="0"/>
              </a:spcAft>
              <a:buClrTx/>
              <a:buSzTx/>
              <a:buFontTx/>
              <a:buNone/>
              <a:tabLst/>
              <a:defRPr/>
            </a:pPr>
            <a:r>
              <a:rPr kumimoji="1" lang="ja-JP" altLang="en-US" sz="124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「スマートエスイー</a:t>
            </a:r>
            <a:r>
              <a:rPr kumimoji="1" lang="en-US" altLang="ja-JP" sz="1243" b="1" i="0" u="none" strike="noStrike" kern="1200" cap="none" spc="0" normalizeH="0" baseline="0" noProof="0" dirty="0" err="1">
                <a:ln>
                  <a:noFill/>
                </a:ln>
                <a:solidFill>
                  <a:prstClr val="white"/>
                </a:solidFill>
                <a:effectLst/>
                <a:uLnTx/>
                <a:uFillTx/>
                <a:latin typeface="Meiryo UI" panose="020B0604030504040204" pitchFamily="50" charset="-128"/>
                <a:ea typeface="Meiryo UI" panose="020B0604030504040204" pitchFamily="50" charset="-128"/>
                <a:cs typeface="+mn-cs"/>
              </a:rPr>
              <a:t>IoT</a:t>
            </a:r>
            <a:r>
              <a:rPr kumimoji="1" lang="en-US" altLang="ja-JP" sz="124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/AI</a:t>
            </a:r>
            <a:r>
              <a:rPr kumimoji="1" lang="ja-JP" altLang="en-US" sz="124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石川スクール」運営コンソーシアム</a:t>
            </a:r>
            <a:endParaRPr kumimoji="1" lang="en-US" altLang="ja-JP" sz="1243"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p:cNvSpPr/>
          <p:nvPr/>
        </p:nvSpPr>
        <p:spPr>
          <a:xfrm>
            <a:off x="1008162" y="1831664"/>
            <a:ext cx="6741006" cy="850864"/>
          </a:xfrm>
          <a:prstGeom prst="rect">
            <a:avLst/>
          </a:prstGeom>
        </p:spPr>
        <p:txBody>
          <a:bodyPr wrap="square">
            <a:spAutoFit/>
          </a:bodyPr>
          <a:lstStyle/>
          <a:p>
            <a:pPr marL="0" marR="0" lvl="0" indent="0" algn="l" defTabSz="916245" rtl="0" eaLnBrk="1" fontAlgn="auto" latinLnBrk="0" hangingPunct="1">
              <a:lnSpc>
                <a:spcPct val="100000"/>
              </a:lnSpc>
              <a:spcBef>
                <a:spcPts val="0"/>
              </a:spcBef>
              <a:spcAft>
                <a:spcPts val="0"/>
              </a:spcAft>
              <a:buClrTx/>
              <a:buSzTx/>
              <a:buFontTx/>
              <a:buNone/>
              <a:tabLst/>
              <a:defRPr/>
            </a:pPr>
            <a:r>
              <a:rPr kumimoji="1" lang="ja-JP" altLang="en-US"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579"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ja-JP" altLang="en-US"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1" lang="ja-JP" altLang="en-US"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を効果的に活用した</a:t>
            </a:r>
            <a:r>
              <a:rPr kumimoji="1" lang="ja-JP" altLang="en-US" sz="157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新製品を開発したい</a:t>
            </a:r>
            <a:endParaRPr kumimoji="1" lang="en-US" altLang="ja-JP" sz="157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6245" rtl="0" eaLnBrk="1" fontAlgn="auto" latinLnBrk="0" hangingPunct="1">
              <a:lnSpc>
                <a:spcPct val="100000"/>
              </a:lnSpc>
              <a:spcBef>
                <a:spcPts val="0"/>
              </a:spcBef>
              <a:spcAft>
                <a:spcPts val="0"/>
              </a:spcAft>
              <a:buClrTx/>
              <a:buSzTx/>
              <a:buFontTx/>
              <a:buNone/>
              <a:tabLst/>
              <a:defRPr/>
            </a:pPr>
            <a:r>
              <a:rPr kumimoji="1" lang="ja-JP" altLang="en-US"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現在の</a:t>
            </a:r>
            <a:r>
              <a:rPr kumimoji="1" lang="en-US" altLang="ja-JP" sz="1579"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ja-JP" altLang="en-US"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1" lang="ja-JP" altLang="en-US"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を活用した</a:t>
            </a:r>
            <a:r>
              <a:rPr kumimoji="1" lang="ja-JP" altLang="en-US" sz="157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自社製品の改良のヒントが欲しい</a:t>
            </a:r>
            <a:endParaRPr kumimoji="1" lang="en-US" altLang="ja-JP" sz="157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6245" rtl="0" eaLnBrk="1" fontAlgn="auto" latinLnBrk="0" hangingPunct="1">
              <a:lnSpc>
                <a:spcPct val="100000"/>
              </a:lnSpc>
              <a:spcBef>
                <a:spcPts val="0"/>
              </a:spcBef>
              <a:spcAft>
                <a:spcPts val="0"/>
              </a:spcAft>
              <a:buClrTx/>
              <a:buSzTx/>
              <a:buFontTx/>
              <a:buNone/>
              <a:tabLst/>
              <a:defRPr/>
            </a:pPr>
            <a:r>
              <a:rPr kumimoji="1" lang="ja-JP" altLang="en-US"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57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他社の</a:t>
            </a:r>
            <a:r>
              <a:rPr kumimoji="1" lang="en-US" altLang="ja-JP" sz="1579" b="1"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IoT</a:t>
            </a:r>
            <a:r>
              <a:rPr kumimoji="1" lang="ja-JP" altLang="en-US" sz="157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57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AI</a:t>
            </a:r>
            <a:r>
              <a:rPr kumimoji="1" lang="ja-JP" altLang="en-US" sz="157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を活用した製品開発の手法、事例に触れてみたい</a:t>
            </a:r>
            <a:endParaRPr kumimoji="1" lang="en-US" altLang="ja-JP"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21" name="図 20"/>
          <p:cNvPicPr>
            <a:picLocks noChangeAspect="1"/>
          </p:cNvPicPr>
          <p:nvPr/>
        </p:nvPicPr>
        <p:blipFill rotWithShape="1">
          <a:blip r:embed="rId3"/>
          <a:srcRect l="6824" t="13710" r="6298" b="4646"/>
          <a:stretch/>
        </p:blipFill>
        <p:spPr>
          <a:xfrm>
            <a:off x="6192738" y="6138912"/>
            <a:ext cx="756269" cy="907522"/>
          </a:xfrm>
          <a:prstGeom prst="rect">
            <a:avLst/>
          </a:prstGeom>
        </p:spPr>
      </p:pic>
      <p:sp>
        <p:nvSpPr>
          <p:cNvPr id="23" name="大かっこ 22"/>
          <p:cNvSpPr/>
          <p:nvPr/>
        </p:nvSpPr>
        <p:spPr>
          <a:xfrm>
            <a:off x="4296740" y="7038754"/>
            <a:ext cx="2670896" cy="612326"/>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6245" rtl="0" eaLnBrk="1" fontAlgn="auto" latinLnBrk="0" hangingPunct="1">
              <a:lnSpc>
                <a:spcPct val="100000"/>
              </a:lnSpc>
              <a:spcBef>
                <a:spcPts val="0"/>
              </a:spcBef>
              <a:spcAft>
                <a:spcPts val="0"/>
              </a:spcAft>
              <a:buClrTx/>
              <a:buSzTx/>
              <a:buFontTx/>
              <a:buNone/>
              <a:tabLst/>
              <a:defRPr/>
            </a:pPr>
            <a:endParaRPr kumimoji="1" lang="ja-JP" altLang="en-US" sz="187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4" name="大かっこ 23"/>
          <p:cNvSpPr/>
          <p:nvPr/>
        </p:nvSpPr>
        <p:spPr>
          <a:xfrm>
            <a:off x="4321391" y="9451280"/>
            <a:ext cx="2845551" cy="476111"/>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6245" rtl="0" eaLnBrk="1" fontAlgn="auto" latinLnBrk="0" hangingPunct="1">
              <a:lnSpc>
                <a:spcPct val="100000"/>
              </a:lnSpc>
              <a:spcBef>
                <a:spcPts val="0"/>
              </a:spcBef>
              <a:spcAft>
                <a:spcPts val="0"/>
              </a:spcAft>
              <a:buClrTx/>
              <a:buSzTx/>
              <a:buFontTx/>
              <a:buNone/>
              <a:tabLst/>
              <a:defRPr/>
            </a:pPr>
            <a:endParaRPr kumimoji="1" lang="ja-JP" altLang="en-US" sz="187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ホームベース 21"/>
          <p:cNvSpPr/>
          <p:nvPr/>
        </p:nvSpPr>
        <p:spPr>
          <a:xfrm>
            <a:off x="50" y="1668845"/>
            <a:ext cx="1008112" cy="1693853"/>
          </a:xfrm>
          <a:prstGeom prst="homePlate">
            <a:avLst>
              <a:gd name="adj" fmla="val 1287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1069" rtl="0" eaLnBrk="1" fontAlgn="auto" latinLnBrk="0" hangingPunct="1">
              <a:lnSpc>
                <a:spcPct val="130000"/>
              </a:lnSpc>
              <a:spcBef>
                <a:spcPts val="0"/>
              </a:spcBef>
              <a:spcAft>
                <a:spcPts val="0"/>
              </a:spcAft>
              <a:buClrTx/>
              <a:buSzTx/>
              <a:buFontTx/>
              <a:buNone/>
              <a:tabLst/>
              <a:defRPr/>
            </a:pPr>
            <a:r>
              <a:rPr kumimoji="1" lang="ja-JP" altLang="en-US"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受講</a:t>
            </a:r>
            <a:endParaRPr kumimoji="1" lang="en-US" altLang="ja-JP"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dist" defTabSz="451069" rtl="0" eaLnBrk="1" fontAlgn="auto" latinLnBrk="0" hangingPunct="1">
              <a:lnSpc>
                <a:spcPct val="130000"/>
              </a:lnSpc>
              <a:spcBef>
                <a:spcPts val="0"/>
              </a:spcBef>
              <a:spcAft>
                <a:spcPts val="0"/>
              </a:spcAft>
              <a:buClrTx/>
              <a:buSzTx/>
              <a:buFontTx/>
              <a:buNone/>
              <a:tabLst/>
              <a:defRPr/>
            </a:pPr>
            <a:r>
              <a:rPr kumimoji="1" lang="ja-JP" altLang="en-US"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対象者</a:t>
            </a:r>
          </a:p>
        </p:txBody>
      </p:sp>
      <p:sp>
        <p:nvSpPr>
          <p:cNvPr id="26" name="ホームベース 25"/>
          <p:cNvSpPr/>
          <p:nvPr/>
        </p:nvSpPr>
        <p:spPr>
          <a:xfrm>
            <a:off x="-12382" y="3494192"/>
            <a:ext cx="1032926" cy="898731"/>
          </a:xfrm>
          <a:prstGeom prst="homePlate">
            <a:avLst>
              <a:gd name="adj" fmla="val 1450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1069" rtl="0" eaLnBrk="1" fontAlgn="auto" latinLnBrk="0" hangingPunct="1">
              <a:lnSpc>
                <a:spcPct val="130000"/>
              </a:lnSpc>
              <a:spcBef>
                <a:spcPts val="0"/>
              </a:spcBef>
              <a:spcAft>
                <a:spcPts val="0"/>
              </a:spcAft>
              <a:buClrTx/>
              <a:buSzTx/>
              <a:buFontTx/>
              <a:buNone/>
              <a:tabLst/>
              <a:defRPr/>
            </a:pPr>
            <a:r>
              <a:rPr kumimoji="1" lang="ja-JP" altLang="en-US"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日時</a:t>
            </a:r>
            <a:endParaRPr kumimoji="1" lang="en-US" altLang="ja-JP"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dist" defTabSz="451069" rtl="0" eaLnBrk="1" fontAlgn="auto" latinLnBrk="0" hangingPunct="1">
              <a:lnSpc>
                <a:spcPct val="130000"/>
              </a:lnSpc>
              <a:spcBef>
                <a:spcPts val="0"/>
              </a:spcBef>
              <a:spcAft>
                <a:spcPts val="0"/>
              </a:spcAft>
              <a:buClrTx/>
              <a:buSzTx/>
              <a:buFontTx/>
              <a:buNone/>
              <a:tabLst/>
              <a:defRPr/>
            </a:pPr>
            <a:r>
              <a:rPr kumimoji="1" lang="ja-JP" altLang="en-US"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場所</a:t>
            </a:r>
          </a:p>
        </p:txBody>
      </p:sp>
      <p:sp>
        <p:nvSpPr>
          <p:cNvPr id="28" name="テキスト ボックス 27"/>
          <p:cNvSpPr txBox="1"/>
          <p:nvPr/>
        </p:nvSpPr>
        <p:spPr>
          <a:xfrm>
            <a:off x="1017572" y="3456670"/>
            <a:ext cx="6192738" cy="966611"/>
          </a:xfrm>
          <a:prstGeom prst="rect">
            <a:avLst/>
          </a:prstGeom>
          <a:noFill/>
        </p:spPr>
        <p:txBody>
          <a:bodyPr wrap="square" rtlCol="0">
            <a:spAutoFit/>
          </a:bodyPr>
          <a:lstStyle/>
          <a:p>
            <a:pPr marL="0" marR="0" lvl="0" indent="0" algn="l" defTabSz="928698" rtl="0" eaLnBrk="1" fontAlgn="auto" latinLnBrk="0" hangingPunct="1">
              <a:lnSpc>
                <a:spcPts val="25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前半</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令和７年</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１１</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１３</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木</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１１</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１４</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金</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28698" rtl="0" eaLnBrk="1" fontAlgn="auto" latinLnBrk="0" hangingPunct="1">
              <a:lnSpc>
                <a:spcPts val="25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後半</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２ 日）</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令和７年</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１１</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２６</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水</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１１</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２７</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木</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28698" rtl="0" eaLnBrk="1" fontAlgn="auto" latinLnBrk="0" hangingPunct="1">
              <a:lnSpc>
                <a:spcPts val="2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場　所：石川県地場産業振興センター　本館３階第５研修室</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9" name="ホームベース 28"/>
          <p:cNvSpPr/>
          <p:nvPr/>
        </p:nvSpPr>
        <p:spPr>
          <a:xfrm>
            <a:off x="0" y="4502452"/>
            <a:ext cx="1008162" cy="417137"/>
          </a:xfrm>
          <a:prstGeom prst="homePlate">
            <a:avLst>
              <a:gd name="adj" fmla="val 25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1069" rtl="0" eaLnBrk="1" fontAlgn="auto" latinLnBrk="0" hangingPunct="1">
              <a:lnSpc>
                <a:spcPct val="130000"/>
              </a:lnSpc>
              <a:spcBef>
                <a:spcPts val="0"/>
              </a:spcBef>
              <a:spcAft>
                <a:spcPts val="0"/>
              </a:spcAft>
              <a:buClrTx/>
              <a:buSzTx/>
              <a:buFontTx/>
              <a:buNone/>
              <a:tabLst/>
              <a:defRPr/>
            </a:pPr>
            <a:r>
              <a:rPr kumimoji="1" lang="ja-JP" altLang="en-US"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受講料</a:t>
            </a:r>
          </a:p>
        </p:txBody>
      </p:sp>
      <p:sp>
        <p:nvSpPr>
          <p:cNvPr id="31" name="テキスト ボックス 30"/>
          <p:cNvSpPr txBox="1"/>
          <p:nvPr/>
        </p:nvSpPr>
        <p:spPr>
          <a:xfrm>
            <a:off x="1036101" y="4464260"/>
            <a:ext cx="2395709" cy="351186"/>
          </a:xfrm>
          <a:prstGeom prst="rect">
            <a:avLst/>
          </a:prstGeom>
          <a:noFill/>
        </p:spPr>
        <p:txBody>
          <a:bodyPr wrap="square" rtlCol="0">
            <a:spAutoFit/>
          </a:bodyPr>
          <a:lstStyle/>
          <a:p>
            <a:pPr marL="0" marR="0" lvl="0" indent="0" algn="l" defTabSz="916245" rtl="0" eaLnBrk="1" fontAlgn="auto" latinLnBrk="0" hangingPunct="1">
              <a:lnSpc>
                <a:spcPct val="120000"/>
              </a:lnSpc>
              <a:spcBef>
                <a:spcPts val="0"/>
              </a:spcBef>
              <a:spcAft>
                <a:spcPts val="0"/>
              </a:spcAft>
              <a:buClrTx/>
              <a:buSzTx/>
              <a:buFontTx/>
              <a:buNone/>
              <a:tabLst/>
              <a:defRPr/>
            </a:pPr>
            <a:r>
              <a:rPr kumimoji="1" lang="ja-JP" altLang="en-US"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１５，０００円</a:t>
            </a:r>
            <a:r>
              <a:rPr kumimoji="1" lang="en-US" altLang="ja-JP"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579"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名</a:t>
            </a:r>
          </a:p>
        </p:txBody>
      </p:sp>
      <p:sp>
        <p:nvSpPr>
          <p:cNvPr id="32" name="ホームベース 31"/>
          <p:cNvSpPr/>
          <p:nvPr/>
        </p:nvSpPr>
        <p:spPr>
          <a:xfrm>
            <a:off x="3316518" y="4503214"/>
            <a:ext cx="1008162" cy="417137"/>
          </a:xfrm>
          <a:prstGeom prst="homePlate">
            <a:avLst>
              <a:gd name="adj" fmla="val 25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1069" rtl="0" eaLnBrk="1" fontAlgn="auto" latinLnBrk="0" hangingPunct="1">
              <a:lnSpc>
                <a:spcPct val="130000"/>
              </a:lnSpc>
              <a:spcBef>
                <a:spcPts val="0"/>
              </a:spcBef>
              <a:spcAft>
                <a:spcPts val="0"/>
              </a:spcAft>
              <a:buClrTx/>
              <a:buSzTx/>
              <a:buFontTx/>
              <a:buNone/>
              <a:tabLst/>
              <a:defRPr/>
            </a:pPr>
            <a:r>
              <a:rPr kumimoji="1" lang="ja-JP" altLang="en-US" sz="177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持ち物</a:t>
            </a:r>
          </a:p>
        </p:txBody>
      </p:sp>
      <p:sp>
        <p:nvSpPr>
          <p:cNvPr id="30" name="正方形/長方形 29"/>
          <p:cNvSpPr/>
          <p:nvPr/>
        </p:nvSpPr>
        <p:spPr>
          <a:xfrm>
            <a:off x="1007427" y="4778131"/>
            <a:ext cx="2564075" cy="646331"/>
          </a:xfrm>
          <a:prstGeom prst="rect">
            <a:avLst/>
          </a:prstGeom>
        </p:spPr>
        <p:txBody>
          <a:bodyPr wrap="square">
            <a:sp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技術者向け研修全３コースを</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一括申込</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7/31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迄）</a:t>
            </a: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する場合、</a:t>
            </a:r>
            <a:endPar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１コース＠</a:t>
            </a: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８</a:t>
            </a:r>
            <a:r>
              <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３３３</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4" name="テキスト ボックス 33"/>
          <p:cNvSpPr txBox="1"/>
          <p:nvPr/>
        </p:nvSpPr>
        <p:spPr>
          <a:xfrm>
            <a:off x="4378665" y="4449783"/>
            <a:ext cx="3039194" cy="947952"/>
          </a:xfrm>
          <a:prstGeom prst="rect">
            <a:avLst/>
          </a:prstGeom>
          <a:noFill/>
        </p:spPr>
        <p:txBody>
          <a:bodyPr wrap="square" rtlCol="0">
            <a:spAutoFit/>
          </a:bodyPr>
          <a:lstStyle/>
          <a:p>
            <a:pPr marL="0" marR="0" lvl="0" indent="0" algn="l" defTabSz="916245" rtl="0" eaLnBrk="1" fontAlgn="auto" latinLnBrk="0" hangingPunct="1">
              <a:lnSpc>
                <a:spcPct val="12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Wi-Fi</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接続可能なノートパソコン</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6245" rtl="0" eaLnBrk="1" fontAlgn="auto" latinLnBrk="0" hangingPunct="1">
              <a:lnSpc>
                <a:spcPct val="12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電源アダプタ</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6245"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事後ご案内しますソフトウェアの</a:t>
            </a:r>
            <a:endParaRPr kumimoji="1" lang="en-US" altLang="ja-JP"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6245"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インストールを行ってからご受講ください</a:t>
            </a:r>
          </a:p>
        </p:txBody>
      </p:sp>
      <p:sp>
        <p:nvSpPr>
          <p:cNvPr id="36" name="大かっこ 35"/>
          <p:cNvSpPr/>
          <p:nvPr/>
        </p:nvSpPr>
        <p:spPr>
          <a:xfrm>
            <a:off x="1008965" y="4781073"/>
            <a:ext cx="2239119" cy="646331"/>
          </a:xfrm>
          <a:prstGeom prst="bracketPair">
            <a:avLst>
              <a:gd name="adj" fmla="val 993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28698"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大かっこ 4">
            <a:extLst>
              <a:ext uri="{FF2B5EF4-FFF2-40B4-BE49-F238E27FC236}">
                <a16:creationId xmlns:a16="http://schemas.microsoft.com/office/drawing/2014/main" id="{365A772F-0A86-5F34-29E8-C34B232E6A0C}"/>
              </a:ext>
            </a:extLst>
          </p:cNvPr>
          <p:cNvSpPr/>
          <p:nvPr/>
        </p:nvSpPr>
        <p:spPr>
          <a:xfrm>
            <a:off x="4313930" y="8263288"/>
            <a:ext cx="2845550" cy="476110"/>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6245" rtl="0" eaLnBrk="1" fontAlgn="auto" latinLnBrk="0" hangingPunct="1">
              <a:lnSpc>
                <a:spcPct val="100000"/>
              </a:lnSpc>
              <a:spcBef>
                <a:spcPts val="0"/>
              </a:spcBef>
              <a:spcAft>
                <a:spcPts val="0"/>
              </a:spcAft>
              <a:buClrTx/>
              <a:buSzTx/>
              <a:buFontTx/>
              <a:buNone/>
              <a:tabLst/>
              <a:defRPr/>
            </a:pPr>
            <a:endParaRPr kumimoji="1" lang="ja-JP" altLang="en-US" sz="187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540864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カレンダー&#10;&#10;自動的に生成された説明">
            <a:extLst>
              <a:ext uri="{FF2B5EF4-FFF2-40B4-BE49-F238E27FC236}">
                <a16:creationId xmlns:a16="http://schemas.microsoft.com/office/drawing/2014/main" id="{F5B822E8-D1B8-D36D-5FF5-0EB2621F16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534617" y="1529556"/>
            <a:ext cx="10270136" cy="7200898"/>
          </a:xfrm>
          <a:prstGeom prst="rect">
            <a:avLst/>
          </a:prstGeom>
        </p:spPr>
      </p:pic>
    </p:spTree>
    <p:extLst>
      <p:ext uri="{BB962C8B-B14F-4D97-AF65-F5344CB8AC3E}">
        <p14:creationId xmlns:p14="http://schemas.microsoft.com/office/powerpoint/2010/main" val="5856496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tIns="288000" rtlCol="0" anchor="ctr"/>
      <a:lstStyle>
        <a:defPPr algn="ctr">
          <a:defRPr kumimoji="0" sz="2400" kern="0" dirty="0" smtClean="0">
            <a:solidFill>
              <a:srgbClr val="FFFFFF"/>
            </a:solidFill>
            <a:latin typeface="Meiryo UI" panose="020B0604030504040204" pitchFamily="50" charset="-128"/>
            <a:ea typeface="Meiryo UI" panose="020B0604030504040204" pitchFamily="50" charset="-128"/>
            <a:cs typeface="Aria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3149</TotalTime>
  <Words>2344</Words>
  <Application>Microsoft Office PowerPoint</Application>
  <PresentationFormat>ユーザー設定</PresentationFormat>
  <Paragraphs>322</Paragraphs>
  <Slides>6</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Meiryo UI</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大村　明裕</dc:creator>
  <cp:lastModifiedBy>HW53750</cp:lastModifiedBy>
  <cp:revision>91</cp:revision>
  <cp:lastPrinted>2025-05-15T10:28:55Z</cp:lastPrinted>
  <dcterms:modified xsi:type="dcterms:W3CDTF">2025-05-16T06:54:23Z</dcterms:modified>
</cp:coreProperties>
</file>