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6" r:id="rId2"/>
    <p:sldId id="287" r:id="rId3"/>
  </p:sldIdLst>
  <p:sldSz cx="6858000" cy="9906000" type="A4"/>
  <p:notesSz cx="6735763" cy="9866313"/>
  <p:defaultTextStyle>
    <a:defPPr>
      <a:defRPr lang="ja-JP"/>
    </a:defPPr>
    <a:lvl1pPr marL="0" algn="l" defTabSz="991112" rtl="0" eaLnBrk="1" latinLnBrk="0" hangingPunct="1">
      <a:defRPr kumimoji="1" sz="2000" kern="1200">
        <a:solidFill>
          <a:schemeClr val="tx1"/>
        </a:solidFill>
        <a:latin typeface="+mn-lt"/>
        <a:ea typeface="+mn-ea"/>
        <a:cs typeface="+mn-cs"/>
      </a:defRPr>
    </a:lvl1pPr>
    <a:lvl2pPr marL="495556" algn="l" defTabSz="991112" rtl="0" eaLnBrk="1" latinLnBrk="0" hangingPunct="1">
      <a:defRPr kumimoji="1" sz="2000" kern="1200">
        <a:solidFill>
          <a:schemeClr val="tx1"/>
        </a:solidFill>
        <a:latin typeface="+mn-lt"/>
        <a:ea typeface="+mn-ea"/>
        <a:cs typeface="+mn-cs"/>
      </a:defRPr>
    </a:lvl2pPr>
    <a:lvl3pPr marL="991112" algn="l" defTabSz="991112" rtl="0" eaLnBrk="1" latinLnBrk="0" hangingPunct="1">
      <a:defRPr kumimoji="1" sz="2000" kern="1200">
        <a:solidFill>
          <a:schemeClr val="tx1"/>
        </a:solidFill>
        <a:latin typeface="+mn-lt"/>
        <a:ea typeface="+mn-ea"/>
        <a:cs typeface="+mn-cs"/>
      </a:defRPr>
    </a:lvl3pPr>
    <a:lvl4pPr marL="1486668" algn="l" defTabSz="991112" rtl="0" eaLnBrk="1" latinLnBrk="0" hangingPunct="1">
      <a:defRPr kumimoji="1" sz="2000" kern="1200">
        <a:solidFill>
          <a:schemeClr val="tx1"/>
        </a:solidFill>
        <a:latin typeface="+mn-lt"/>
        <a:ea typeface="+mn-ea"/>
        <a:cs typeface="+mn-cs"/>
      </a:defRPr>
    </a:lvl4pPr>
    <a:lvl5pPr marL="1982224" algn="l" defTabSz="991112" rtl="0" eaLnBrk="1" latinLnBrk="0" hangingPunct="1">
      <a:defRPr kumimoji="1" sz="2000" kern="1200">
        <a:solidFill>
          <a:schemeClr val="tx1"/>
        </a:solidFill>
        <a:latin typeface="+mn-lt"/>
        <a:ea typeface="+mn-ea"/>
        <a:cs typeface="+mn-cs"/>
      </a:defRPr>
    </a:lvl5pPr>
    <a:lvl6pPr marL="2477780" algn="l" defTabSz="991112" rtl="0" eaLnBrk="1" latinLnBrk="0" hangingPunct="1">
      <a:defRPr kumimoji="1" sz="2000" kern="1200">
        <a:solidFill>
          <a:schemeClr val="tx1"/>
        </a:solidFill>
        <a:latin typeface="+mn-lt"/>
        <a:ea typeface="+mn-ea"/>
        <a:cs typeface="+mn-cs"/>
      </a:defRPr>
    </a:lvl6pPr>
    <a:lvl7pPr marL="2973335" algn="l" defTabSz="991112" rtl="0" eaLnBrk="1" latinLnBrk="0" hangingPunct="1">
      <a:defRPr kumimoji="1" sz="2000" kern="1200">
        <a:solidFill>
          <a:schemeClr val="tx1"/>
        </a:solidFill>
        <a:latin typeface="+mn-lt"/>
        <a:ea typeface="+mn-ea"/>
        <a:cs typeface="+mn-cs"/>
      </a:defRPr>
    </a:lvl7pPr>
    <a:lvl8pPr marL="3468891" algn="l" defTabSz="991112" rtl="0" eaLnBrk="1" latinLnBrk="0" hangingPunct="1">
      <a:defRPr kumimoji="1" sz="2000" kern="1200">
        <a:solidFill>
          <a:schemeClr val="tx1"/>
        </a:solidFill>
        <a:latin typeface="+mn-lt"/>
        <a:ea typeface="+mn-ea"/>
        <a:cs typeface="+mn-cs"/>
      </a:defRPr>
    </a:lvl8pPr>
    <a:lvl9pPr marL="3964447" algn="l" defTabSz="991112"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2" pos="2160" userDrawn="1">
          <p15:clr>
            <a:srgbClr val="A4A3A4"/>
          </p15:clr>
        </p15:guide>
        <p15:guide id="3" orient="horz" pos="49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FF"/>
    <a:srgbClr val="FFFFB3"/>
    <a:srgbClr val="FF9900"/>
    <a:srgbClr val="0000FF"/>
    <a:srgbClr val="990033"/>
    <a:srgbClr val="EAEAEA"/>
    <a:srgbClr val="F8F8F8"/>
    <a:srgbClr val="FFCC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26" autoAdjust="0"/>
    <p:restoredTop sz="95803" autoAdjust="0"/>
  </p:normalViewPr>
  <p:slideViewPr>
    <p:cSldViewPr>
      <p:cViewPr varScale="1">
        <p:scale>
          <a:sx n="48" d="100"/>
          <a:sy n="48" d="100"/>
        </p:scale>
        <p:origin x="2736" y="66"/>
      </p:cViewPr>
      <p:guideLst>
        <p:guide pos="2160"/>
        <p:guide orient="horz" pos="4934"/>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11342B44-3961-4408-9D52-5F0B09096E40}" type="datetimeFigureOut">
              <a:rPr kumimoji="1" lang="ja-JP" altLang="en-US" smtClean="0"/>
              <a:t>2020/9/25</a:t>
            </a:fld>
            <a:endParaRPr kumimoji="1" lang="ja-JP" altLang="en-US"/>
          </a:p>
        </p:txBody>
      </p:sp>
      <p:sp>
        <p:nvSpPr>
          <p:cNvPr id="4" name="スライド イメージ プレースホルダー 3"/>
          <p:cNvSpPr>
            <a:spLocks noGrp="1" noRot="1" noChangeAspect="1"/>
          </p:cNvSpPr>
          <p:nvPr>
            <p:ph type="sldImg" idx="2"/>
          </p:nvPr>
        </p:nvSpPr>
        <p:spPr>
          <a:xfrm>
            <a:off x="2089150" y="741363"/>
            <a:ext cx="25574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61A3C886-168D-4E42-9C0F-86587633F0A4}" type="slidenum">
              <a:rPr kumimoji="1" lang="ja-JP" altLang="en-US" smtClean="0"/>
              <a:t>‹#›</a:t>
            </a:fld>
            <a:endParaRPr kumimoji="1" lang="ja-JP" altLang="en-US"/>
          </a:p>
        </p:txBody>
      </p:sp>
    </p:spTree>
    <p:extLst>
      <p:ext uri="{BB962C8B-B14F-4D97-AF65-F5344CB8AC3E}">
        <p14:creationId xmlns:p14="http://schemas.microsoft.com/office/powerpoint/2010/main" val="12679886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8713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1"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1" y="5613403"/>
            <a:ext cx="4800600" cy="2531533"/>
          </a:xfrm>
        </p:spPr>
        <p:txBody>
          <a:bodyPr/>
          <a:lstStyle>
            <a:lvl1pPr marL="0" indent="0" algn="ctr">
              <a:buNone/>
              <a:defRPr>
                <a:solidFill>
                  <a:schemeClr val="tx1">
                    <a:tint val="75000"/>
                  </a:schemeClr>
                </a:solidFill>
              </a:defRPr>
            </a:lvl1pPr>
            <a:lvl2pPr marL="442246" indent="0" algn="ctr">
              <a:buNone/>
              <a:defRPr>
                <a:solidFill>
                  <a:schemeClr val="tx1">
                    <a:tint val="75000"/>
                  </a:schemeClr>
                </a:solidFill>
              </a:defRPr>
            </a:lvl2pPr>
            <a:lvl3pPr marL="884492" indent="0" algn="ctr">
              <a:buNone/>
              <a:defRPr>
                <a:solidFill>
                  <a:schemeClr val="tx1">
                    <a:tint val="75000"/>
                  </a:schemeClr>
                </a:solidFill>
              </a:defRPr>
            </a:lvl3pPr>
            <a:lvl4pPr marL="1326737" indent="0" algn="ctr">
              <a:buNone/>
              <a:defRPr>
                <a:solidFill>
                  <a:schemeClr val="tx1">
                    <a:tint val="75000"/>
                  </a:schemeClr>
                </a:solidFill>
              </a:defRPr>
            </a:lvl4pPr>
            <a:lvl5pPr marL="1768983" indent="0" algn="ctr">
              <a:buNone/>
              <a:defRPr>
                <a:solidFill>
                  <a:schemeClr val="tx1">
                    <a:tint val="75000"/>
                  </a:schemeClr>
                </a:solidFill>
              </a:defRPr>
            </a:lvl5pPr>
            <a:lvl6pPr marL="2211229" indent="0" algn="ctr">
              <a:buNone/>
              <a:defRPr>
                <a:solidFill>
                  <a:schemeClr val="tx1">
                    <a:tint val="75000"/>
                  </a:schemeClr>
                </a:solidFill>
              </a:defRPr>
            </a:lvl6pPr>
            <a:lvl7pPr marL="2653475" indent="0" algn="ctr">
              <a:buNone/>
              <a:defRPr>
                <a:solidFill>
                  <a:schemeClr val="tx1">
                    <a:tint val="75000"/>
                  </a:schemeClr>
                </a:solidFill>
              </a:defRPr>
            </a:lvl7pPr>
            <a:lvl8pPr marL="3095720" indent="0" algn="ctr">
              <a:buNone/>
              <a:defRPr>
                <a:solidFill>
                  <a:schemeClr val="tx1">
                    <a:tint val="75000"/>
                  </a:schemeClr>
                </a:solidFill>
              </a:defRPr>
            </a:lvl8pPr>
            <a:lvl9pPr marL="353796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9157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66144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700"/>
            <a:ext cx="1157289"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9" y="529700"/>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131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022432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1" cy="1967442"/>
          </a:xfrm>
        </p:spPr>
        <p:txBody>
          <a:bodyPr anchor="t"/>
          <a:lstStyle>
            <a:lvl1pPr algn="l">
              <a:defRPr sz="3905"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1" cy="2166937"/>
          </a:xfrm>
        </p:spPr>
        <p:txBody>
          <a:bodyPr anchor="b"/>
          <a:lstStyle>
            <a:lvl1pPr marL="0" indent="0">
              <a:buNone/>
              <a:defRPr sz="1905">
                <a:solidFill>
                  <a:schemeClr val="tx1">
                    <a:tint val="75000"/>
                  </a:schemeClr>
                </a:solidFill>
              </a:defRPr>
            </a:lvl1pPr>
            <a:lvl2pPr marL="442246" indent="0">
              <a:buNone/>
              <a:defRPr sz="1810">
                <a:solidFill>
                  <a:schemeClr val="tx1">
                    <a:tint val="75000"/>
                  </a:schemeClr>
                </a:solidFill>
              </a:defRPr>
            </a:lvl2pPr>
            <a:lvl3pPr marL="884492" indent="0">
              <a:buNone/>
              <a:defRPr sz="1524">
                <a:solidFill>
                  <a:schemeClr val="tx1">
                    <a:tint val="75000"/>
                  </a:schemeClr>
                </a:solidFill>
              </a:defRPr>
            </a:lvl3pPr>
            <a:lvl4pPr marL="1326737" indent="0">
              <a:buNone/>
              <a:defRPr sz="1333">
                <a:solidFill>
                  <a:schemeClr val="tx1">
                    <a:tint val="75000"/>
                  </a:schemeClr>
                </a:solidFill>
              </a:defRPr>
            </a:lvl4pPr>
            <a:lvl5pPr marL="1768983" indent="0">
              <a:buNone/>
              <a:defRPr sz="1333">
                <a:solidFill>
                  <a:schemeClr val="tx1">
                    <a:tint val="75000"/>
                  </a:schemeClr>
                </a:solidFill>
              </a:defRPr>
            </a:lvl5pPr>
            <a:lvl6pPr marL="2211229" indent="0">
              <a:buNone/>
              <a:defRPr sz="1333">
                <a:solidFill>
                  <a:schemeClr val="tx1">
                    <a:tint val="75000"/>
                  </a:schemeClr>
                </a:solidFill>
              </a:defRPr>
            </a:lvl6pPr>
            <a:lvl7pPr marL="2653475" indent="0">
              <a:buNone/>
              <a:defRPr sz="1333">
                <a:solidFill>
                  <a:schemeClr val="tx1">
                    <a:tint val="75000"/>
                  </a:schemeClr>
                </a:solidFill>
              </a:defRPr>
            </a:lvl7pPr>
            <a:lvl8pPr marL="3095720" indent="0">
              <a:buNone/>
              <a:defRPr sz="1333">
                <a:solidFill>
                  <a:schemeClr val="tx1">
                    <a:tint val="75000"/>
                  </a:schemeClr>
                </a:solidFill>
              </a:defRPr>
            </a:lvl8pPr>
            <a:lvl9pPr marL="3537966" indent="0">
              <a:buNone/>
              <a:defRPr sz="1333">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8404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8" y="3081869"/>
            <a:ext cx="2257425" cy="8715905"/>
          </a:xfrm>
        </p:spPr>
        <p:txBody>
          <a:bodyPr/>
          <a:lstStyle>
            <a:lvl1pPr>
              <a:defRPr sz="2667"/>
            </a:lvl1pPr>
            <a:lvl2pPr>
              <a:defRPr sz="2286"/>
            </a:lvl2pPr>
            <a:lvl3pPr>
              <a:defRPr sz="1905"/>
            </a:lvl3pPr>
            <a:lvl4pPr>
              <a:defRPr sz="1810"/>
            </a:lvl4pPr>
            <a:lvl5pPr>
              <a:defRPr sz="1810"/>
            </a:lvl5pPr>
            <a:lvl6pPr>
              <a:defRPr sz="1810"/>
            </a:lvl6pPr>
            <a:lvl7pPr>
              <a:defRPr sz="1810"/>
            </a:lvl7pPr>
            <a:lvl8pPr>
              <a:defRPr sz="1810"/>
            </a:lvl8pPr>
            <a:lvl9pPr>
              <a:defRPr sz="181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3" y="3081869"/>
            <a:ext cx="2257425" cy="8715905"/>
          </a:xfrm>
        </p:spPr>
        <p:txBody>
          <a:bodyPr/>
          <a:lstStyle>
            <a:lvl1pPr>
              <a:defRPr sz="2667"/>
            </a:lvl1pPr>
            <a:lvl2pPr>
              <a:defRPr sz="2286"/>
            </a:lvl2pPr>
            <a:lvl3pPr>
              <a:defRPr sz="1905"/>
            </a:lvl3pPr>
            <a:lvl4pPr>
              <a:defRPr sz="1810"/>
            </a:lvl4pPr>
            <a:lvl5pPr>
              <a:defRPr sz="1810"/>
            </a:lvl5pPr>
            <a:lvl6pPr>
              <a:defRPr sz="1810"/>
            </a:lvl6pPr>
            <a:lvl7pPr>
              <a:defRPr sz="1810"/>
            </a:lvl7pPr>
            <a:lvl8pPr>
              <a:defRPr sz="1810"/>
            </a:lvl8pPr>
            <a:lvl9pPr>
              <a:defRPr sz="181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1647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6703"/>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3" y="2217391"/>
            <a:ext cx="3030141" cy="924100"/>
          </a:xfrm>
        </p:spPr>
        <p:txBody>
          <a:bodyPr anchor="b"/>
          <a:lstStyle>
            <a:lvl1pPr marL="0" indent="0">
              <a:buNone/>
              <a:defRPr sz="2286" b="1"/>
            </a:lvl1pPr>
            <a:lvl2pPr marL="442246" indent="0">
              <a:buNone/>
              <a:defRPr sz="1905" b="1"/>
            </a:lvl2pPr>
            <a:lvl3pPr marL="884492" indent="0">
              <a:buNone/>
              <a:defRPr sz="1810" b="1"/>
            </a:lvl3pPr>
            <a:lvl4pPr marL="1326737" indent="0">
              <a:buNone/>
              <a:defRPr sz="1524" b="1"/>
            </a:lvl4pPr>
            <a:lvl5pPr marL="1768983" indent="0">
              <a:buNone/>
              <a:defRPr sz="1524" b="1"/>
            </a:lvl5pPr>
            <a:lvl6pPr marL="2211229" indent="0">
              <a:buNone/>
              <a:defRPr sz="1524" b="1"/>
            </a:lvl6pPr>
            <a:lvl7pPr marL="2653475" indent="0">
              <a:buNone/>
              <a:defRPr sz="1524" b="1"/>
            </a:lvl7pPr>
            <a:lvl8pPr marL="3095720" indent="0">
              <a:buNone/>
              <a:defRPr sz="1524" b="1"/>
            </a:lvl8pPr>
            <a:lvl9pPr marL="3537966" indent="0">
              <a:buNone/>
              <a:defRPr sz="152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3" y="3141486"/>
            <a:ext cx="3030141" cy="5707415"/>
          </a:xfrm>
        </p:spPr>
        <p:txBody>
          <a:bodyPr/>
          <a:lstStyle>
            <a:lvl1pPr>
              <a:defRPr sz="2286"/>
            </a:lvl1pPr>
            <a:lvl2pPr>
              <a:defRPr sz="1905"/>
            </a:lvl2pPr>
            <a:lvl3pPr>
              <a:defRPr sz="1810"/>
            </a:lvl3pPr>
            <a:lvl4pPr>
              <a:defRPr sz="1524"/>
            </a:lvl4pPr>
            <a:lvl5pPr>
              <a:defRPr sz="1524"/>
            </a:lvl5pPr>
            <a:lvl6pPr>
              <a:defRPr sz="1524"/>
            </a:lvl6pPr>
            <a:lvl7pPr>
              <a:defRPr sz="1524"/>
            </a:lvl7pPr>
            <a:lvl8pPr>
              <a:defRPr sz="1524"/>
            </a:lvl8pPr>
            <a:lvl9pPr>
              <a:defRPr sz="15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2" y="2217391"/>
            <a:ext cx="3031331" cy="924100"/>
          </a:xfrm>
        </p:spPr>
        <p:txBody>
          <a:bodyPr anchor="b"/>
          <a:lstStyle>
            <a:lvl1pPr marL="0" indent="0">
              <a:buNone/>
              <a:defRPr sz="2286" b="1"/>
            </a:lvl1pPr>
            <a:lvl2pPr marL="442246" indent="0">
              <a:buNone/>
              <a:defRPr sz="1905" b="1"/>
            </a:lvl2pPr>
            <a:lvl3pPr marL="884492" indent="0">
              <a:buNone/>
              <a:defRPr sz="1810" b="1"/>
            </a:lvl3pPr>
            <a:lvl4pPr marL="1326737" indent="0">
              <a:buNone/>
              <a:defRPr sz="1524" b="1"/>
            </a:lvl4pPr>
            <a:lvl5pPr marL="1768983" indent="0">
              <a:buNone/>
              <a:defRPr sz="1524" b="1"/>
            </a:lvl5pPr>
            <a:lvl6pPr marL="2211229" indent="0">
              <a:buNone/>
              <a:defRPr sz="1524" b="1"/>
            </a:lvl6pPr>
            <a:lvl7pPr marL="2653475" indent="0">
              <a:buNone/>
              <a:defRPr sz="1524" b="1"/>
            </a:lvl7pPr>
            <a:lvl8pPr marL="3095720" indent="0">
              <a:buNone/>
              <a:defRPr sz="1524" b="1"/>
            </a:lvl8pPr>
            <a:lvl9pPr marL="3537966" indent="0">
              <a:buNone/>
              <a:defRPr sz="152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5"/>
          </a:xfrm>
        </p:spPr>
        <p:txBody>
          <a:bodyPr/>
          <a:lstStyle>
            <a:lvl1pPr>
              <a:defRPr sz="2286"/>
            </a:lvl1pPr>
            <a:lvl2pPr>
              <a:defRPr sz="1905"/>
            </a:lvl2pPr>
            <a:lvl3pPr>
              <a:defRPr sz="1810"/>
            </a:lvl3pPr>
            <a:lvl4pPr>
              <a:defRPr sz="1524"/>
            </a:lvl4pPr>
            <a:lvl5pPr>
              <a:defRPr sz="1524"/>
            </a:lvl5pPr>
            <a:lvl6pPr>
              <a:defRPr sz="1524"/>
            </a:lvl6pPr>
            <a:lvl7pPr>
              <a:defRPr sz="1524"/>
            </a:lvl7pPr>
            <a:lvl8pPr>
              <a:defRPr sz="1524"/>
            </a:lvl8pPr>
            <a:lvl9pPr>
              <a:defRPr sz="15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4444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6325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6847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4" y="394408"/>
            <a:ext cx="2256235" cy="1678517"/>
          </a:xfrm>
        </p:spPr>
        <p:txBody>
          <a:bodyPr anchor="b"/>
          <a:lstStyle>
            <a:lvl1pPr algn="l">
              <a:defRPr sz="190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1" y="394411"/>
            <a:ext cx="3833813" cy="8454496"/>
          </a:xfrm>
        </p:spPr>
        <p:txBody>
          <a:bodyPr/>
          <a:lstStyle>
            <a:lvl1pPr>
              <a:defRPr sz="3143"/>
            </a:lvl1pPr>
            <a:lvl2pPr>
              <a:defRPr sz="2667"/>
            </a:lvl2pPr>
            <a:lvl3pPr>
              <a:defRPr sz="2286"/>
            </a:lvl3pPr>
            <a:lvl4pPr>
              <a:defRPr sz="1905"/>
            </a:lvl4pPr>
            <a:lvl5pPr>
              <a:defRPr sz="1905"/>
            </a:lvl5pPr>
            <a:lvl6pPr>
              <a:defRPr sz="1905"/>
            </a:lvl6pPr>
            <a:lvl7pPr>
              <a:defRPr sz="1905"/>
            </a:lvl7pPr>
            <a:lvl8pPr>
              <a:defRPr sz="1905"/>
            </a:lvl8pPr>
            <a:lvl9pPr>
              <a:defRPr sz="19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4" y="2072924"/>
            <a:ext cx="2256235" cy="6775981"/>
          </a:xfrm>
        </p:spPr>
        <p:txBody>
          <a:bodyPr/>
          <a:lstStyle>
            <a:lvl1pPr marL="0" indent="0">
              <a:buNone/>
              <a:defRPr sz="1333"/>
            </a:lvl1pPr>
            <a:lvl2pPr marL="442246" indent="0">
              <a:buNone/>
              <a:defRPr sz="1143"/>
            </a:lvl2pPr>
            <a:lvl3pPr marL="884492" indent="0">
              <a:buNone/>
              <a:defRPr sz="952"/>
            </a:lvl3pPr>
            <a:lvl4pPr marL="1326737" indent="0">
              <a:buNone/>
              <a:defRPr sz="857"/>
            </a:lvl4pPr>
            <a:lvl5pPr marL="1768983" indent="0">
              <a:buNone/>
              <a:defRPr sz="857"/>
            </a:lvl5pPr>
            <a:lvl6pPr marL="2211229" indent="0">
              <a:buNone/>
              <a:defRPr sz="857"/>
            </a:lvl6pPr>
            <a:lvl7pPr marL="2653475" indent="0">
              <a:buNone/>
              <a:defRPr sz="857"/>
            </a:lvl7pPr>
            <a:lvl8pPr marL="3095720" indent="0">
              <a:buNone/>
              <a:defRPr sz="857"/>
            </a:lvl8pPr>
            <a:lvl9pPr marL="3537966" indent="0">
              <a:buNone/>
              <a:defRPr sz="85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350415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5" y="6934202"/>
            <a:ext cx="4114800" cy="818623"/>
          </a:xfrm>
        </p:spPr>
        <p:txBody>
          <a:bodyPr anchor="b"/>
          <a:lstStyle>
            <a:lvl1pPr algn="l">
              <a:defRPr sz="190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5" y="885119"/>
            <a:ext cx="4114800" cy="5943600"/>
          </a:xfrm>
        </p:spPr>
        <p:txBody>
          <a:bodyPr/>
          <a:lstStyle>
            <a:lvl1pPr marL="0" indent="0">
              <a:buNone/>
              <a:defRPr sz="3143"/>
            </a:lvl1pPr>
            <a:lvl2pPr marL="442246" indent="0">
              <a:buNone/>
              <a:defRPr sz="2667"/>
            </a:lvl2pPr>
            <a:lvl3pPr marL="884492" indent="0">
              <a:buNone/>
              <a:defRPr sz="2286"/>
            </a:lvl3pPr>
            <a:lvl4pPr marL="1326737" indent="0">
              <a:buNone/>
              <a:defRPr sz="1905"/>
            </a:lvl4pPr>
            <a:lvl5pPr marL="1768983" indent="0">
              <a:buNone/>
              <a:defRPr sz="1905"/>
            </a:lvl5pPr>
            <a:lvl6pPr marL="2211229" indent="0">
              <a:buNone/>
              <a:defRPr sz="1905"/>
            </a:lvl6pPr>
            <a:lvl7pPr marL="2653475" indent="0">
              <a:buNone/>
              <a:defRPr sz="1905"/>
            </a:lvl7pPr>
            <a:lvl8pPr marL="3095720" indent="0">
              <a:buNone/>
              <a:defRPr sz="1905"/>
            </a:lvl8pPr>
            <a:lvl9pPr marL="3537966" indent="0">
              <a:buNone/>
              <a:defRPr sz="1905"/>
            </a:lvl9pPr>
          </a:lstStyle>
          <a:p>
            <a:endParaRPr kumimoji="1" lang="ja-JP" altLang="en-US"/>
          </a:p>
        </p:txBody>
      </p:sp>
      <p:sp>
        <p:nvSpPr>
          <p:cNvPr id="4" name="テキスト プレースホルダー 3"/>
          <p:cNvSpPr>
            <a:spLocks noGrp="1"/>
          </p:cNvSpPr>
          <p:nvPr>
            <p:ph type="body" sz="half" idx="2"/>
          </p:nvPr>
        </p:nvSpPr>
        <p:spPr>
          <a:xfrm>
            <a:off x="1344215" y="7752826"/>
            <a:ext cx="4114800" cy="1162577"/>
          </a:xfrm>
        </p:spPr>
        <p:txBody>
          <a:bodyPr/>
          <a:lstStyle>
            <a:lvl1pPr marL="0" indent="0">
              <a:buNone/>
              <a:defRPr sz="1333"/>
            </a:lvl1pPr>
            <a:lvl2pPr marL="442246" indent="0">
              <a:buNone/>
              <a:defRPr sz="1143"/>
            </a:lvl2pPr>
            <a:lvl3pPr marL="884492" indent="0">
              <a:buNone/>
              <a:defRPr sz="952"/>
            </a:lvl3pPr>
            <a:lvl4pPr marL="1326737" indent="0">
              <a:buNone/>
              <a:defRPr sz="857"/>
            </a:lvl4pPr>
            <a:lvl5pPr marL="1768983" indent="0">
              <a:buNone/>
              <a:defRPr sz="857"/>
            </a:lvl5pPr>
            <a:lvl6pPr marL="2211229" indent="0">
              <a:buNone/>
              <a:defRPr sz="857"/>
            </a:lvl6pPr>
            <a:lvl7pPr marL="2653475" indent="0">
              <a:buNone/>
              <a:defRPr sz="857"/>
            </a:lvl7pPr>
            <a:lvl8pPr marL="3095720" indent="0">
              <a:buNone/>
              <a:defRPr sz="857"/>
            </a:lvl8pPr>
            <a:lvl9pPr marL="3537966" indent="0">
              <a:buNone/>
              <a:defRPr sz="85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2020/9/25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05958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1" y="396703"/>
            <a:ext cx="6172200" cy="1651000"/>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311407"/>
            <a:ext cx="6172200" cy="653750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2" y="9181398"/>
            <a:ext cx="1600201" cy="527402"/>
          </a:xfrm>
          <a:prstGeom prst="rect">
            <a:avLst/>
          </a:prstGeom>
        </p:spPr>
        <p:txBody>
          <a:bodyPr vert="horz" lIns="92870" tIns="46435" rIns="92870" bIns="46435" rtlCol="0" anchor="ctr"/>
          <a:lstStyle>
            <a:lvl1pPr algn="l">
              <a:defRPr sz="1143">
                <a:solidFill>
                  <a:schemeClr val="tx1">
                    <a:tint val="75000"/>
                  </a:schemeClr>
                </a:solidFill>
              </a:defRPr>
            </a:lvl1pPr>
          </a:lstStyle>
          <a:p>
            <a:fld id="{5CA056CF-0E2A-49ED-A903-9217649B0161}" type="datetimeFigureOut">
              <a:rPr kumimoji="1" lang="ja-JP" altLang="en-US" smtClean="0"/>
              <a:t>2020/9/25</a:t>
            </a:fld>
            <a:endParaRPr kumimoji="1" lang="ja-JP" altLang="en-US"/>
          </a:p>
        </p:txBody>
      </p:sp>
      <p:sp>
        <p:nvSpPr>
          <p:cNvPr id="5" name="フッター プレースホルダー 4"/>
          <p:cNvSpPr>
            <a:spLocks noGrp="1"/>
          </p:cNvSpPr>
          <p:nvPr>
            <p:ph type="ftr" sz="quarter" idx="3"/>
          </p:nvPr>
        </p:nvSpPr>
        <p:spPr>
          <a:xfrm>
            <a:off x="2343153" y="9181398"/>
            <a:ext cx="2171700" cy="527402"/>
          </a:xfrm>
          <a:prstGeom prst="rect">
            <a:avLst/>
          </a:prstGeom>
        </p:spPr>
        <p:txBody>
          <a:bodyPr vert="horz" lIns="92870" tIns="46435" rIns="92870" bIns="46435" rtlCol="0" anchor="ctr"/>
          <a:lstStyle>
            <a:lvl1pPr algn="ctr">
              <a:defRPr sz="114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1" y="9181398"/>
            <a:ext cx="1600201" cy="527402"/>
          </a:xfrm>
          <a:prstGeom prst="rect">
            <a:avLst/>
          </a:prstGeom>
        </p:spPr>
        <p:txBody>
          <a:bodyPr vert="horz" lIns="92870" tIns="46435" rIns="92870" bIns="46435" rtlCol="0" anchor="ctr"/>
          <a:lstStyle>
            <a:lvl1pPr algn="r">
              <a:defRPr sz="1143">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7501761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84492" rtl="0" eaLnBrk="1" latinLnBrk="0" hangingPunct="1">
        <a:spcBef>
          <a:spcPct val="0"/>
        </a:spcBef>
        <a:buNone/>
        <a:defRPr kumimoji="1" sz="4286" kern="1200">
          <a:solidFill>
            <a:schemeClr val="tx1"/>
          </a:solidFill>
          <a:latin typeface="+mj-lt"/>
          <a:ea typeface="+mj-ea"/>
          <a:cs typeface="+mj-cs"/>
        </a:defRPr>
      </a:lvl1pPr>
    </p:titleStyle>
    <p:bodyStyle>
      <a:lvl1pPr marL="331684" indent="-331684" algn="l" defTabSz="884492" rtl="0" eaLnBrk="1" latinLnBrk="0" hangingPunct="1">
        <a:spcBef>
          <a:spcPct val="20000"/>
        </a:spcBef>
        <a:buFont typeface="Arial" panose="020B0604020202020204" pitchFamily="34" charset="0"/>
        <a:buChar char="•"/>
        <a:defRPr kumimoji="1" sz="3143" kern="1200">
          <a:solidFill>
            <a:schemeClr val="tx1"/>
          </a:solidFill>
          <a:latin typeface="+mn-lt"/>
          <a:ea typeface="+mn-ea"/>
          <a:cs typeface="+mn-cs"/>
        </a:defRPr>
      </a:lvl1pPr>
      <a:lvl2pPr marL="718650" indent="-276404" algn="l" defTabSz="884492" rtl="0" eaLnBrk="1" latinLnBrk="0" hangingPunct="1">
        <a:spcBef>
          <a:spcPct val="20000"/>
        </a:spcBef>
        <a:buFont typeface="Arial" panose="020B0604020202020204" pitchFamily="34" charset="0"/>
        <a:buChar char="–"/>
        <a:defRPr kumimoji="1" sz="2667" kern="1200">
          <a:solidFill>
            <a:schemeClr val="tx1"/>
          </a:solidFill>
          <a:latin typeface="+mn-lt"/>
          <a:ea typeface="+mn-ea"/>
          <a:cs typeface="+mn-cs"/>
        </a:defRPr>
      </a:lvl2pPr>
      <a:lvl3pPr marL="1105614" indent="-221123" algn="l" defTabSz="884492" rtl="0" eaLnBrk="1" latinLnBrk="0" hangingPunct="1">
        <a:spcBef>
          <a:spcPct val="20000"/>
        </a:spcBef>
        <a:buFont typeface="Arial" panose="020B0604020202020204" pitchFamily="34" charset="0"/>
        <a:buChar char="•"/>
        <a:defRPr kumimoji="1" sz="2286" kern="1200">
          <a:solidFill>
            <a:schemeClr val="tx1"/>
          </a:solidFill>
          <a:latin typeface="+mn-lt"/>
          <a:ea typeface="+mn-ea"/>
          <a:cs typeface="+mn-cs"/>
        </a:defRPr>
      </a:lvl3pPr>
      <a:lvl4pPr marL="1547860"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4pPr>
      <a:lvl5pPr marL="1990106"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5pPr>
      <a:lvl6pPr marL="2432352"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6pPr>
      <a:lvl7pPr marL="2874597"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7pPr>
      <a:lvl8pPr marL="3316843"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8pPr>
      <a:lvl9pPr marL="3759088" indent="-221123" algn="l" defTabSz="884492" rtl="0" eaLnBrk="1" latinLnBrk="0" hangingPunct="1">
        <a:spcBef>
          <a:spcPct val="20000"/>
        </a:spcBef>
        <a:buFont typeface="Arial" panose="020B0604020202020204" pitchFamily="34" charset="0"/>
        <a:buChar char="•"/>
        <a:defRPr kumimoji="1" sz="1905" kern="1200">
          <a:solidFill>
            <a:schemeClr val="tx1"/>
          </a:solidFill>
          <a:latin typeface="+mn-lt"/>
          <a:ea typeface="+mn-ea"/>
          <a:cs typeface="+mn-cs"/>
        </a:defRPr>
      </a:lvl9pPr>
    </p:bodyStyle>
    <p:otherStyle>
      <a:defPPr>
        <a:defRPr lang="ja-JP"/>
      </a:defPPr>
      <a:lvl1pPr marL="0" algn="l" defTabSz="884492" rtl="0" eaLnBrk="1" latinLnBrk="0" hangingPunct="1">
        <a:defRPr kumimoji="1" sz="1810" kern="1200">
          <a:solidFill>
            <a:schemeClr val="tx1"/>
          </a:solidFill>
          <a:latin typeface="+mn-lt"/>
          <a:ea typeface="+mn-ea"/>
          <a:cs typeface="+mn-cs"/>
        </a:defRPr>
      </a:lvl1pPr>
      <a:lvl2pPr marL="442246" algn="l" defTabSz="884492" rtl="0" eaLnBrk="1" latinLnBrk="0" hangingPunct="1">
        <a:defRPr kumimoji="1" sz="1810" kern="1200">
          <a:solidFill>
            <a:schemeClr val="tx1"/>
          </a:solidFill>
          <a:latin typeface="+mn-lt"/>
          <a:ea typeface="+mn-ea"/>
          <a:cs typeface="+mn-cs"/>
        </a:defRPr>
      </a:lvl2pPr>
      <a:lvl3pPr marL="884492" algn="l" defTabSz="884492" rtl="0" eaLnBrk="1" latinLnBrk="0" hangingPunct="1">
        <a:defRPr kumimoji="1" sz="1810" kern="1200">
          <a:solidFill>
            <a:schemeClr val="tx1"/>
          </a:solidFill>
          <a:latin typeface="+mn-lt"/>
          <a:ea typeface="+mn-ea"/>
          <a:cs typeface="+mn-cs"/>
        </a:defRPr>
      </a:lvl3pPr>
      <a:lvl4pPr marL="1326737" algn="l" defTabSz="884492" rtl="0" eaLnBrk="1" latinLnBrk="0" hangingPunct="1">
        <a:defRPr kumimoji="1" sz="1810" kern="1200">
          <a:solidFill>
            <a:schemeClr val="tx1"/>
          </a:solidFill>
          <a:latin typeface="+mn-lt"/>
          <a:ea typeface="+mn-ea"/>
          <a:cs typeface="+mn-cs"/>
        </a:defRPr>
      </a:lvl4pPr>
      <a:lvl5pPr marL="1768983" algn="l" defTabSz="884492" rtl="0" eaLnBrk="1" latinLnBrk="0" hangingPunct="1">
        <a:defRPr kumimoji="1" sz="1810" kern="1200">
          <a:solidFill>
            <a:schemeClr val="tx1"/>
          </a:solidFill>
          <a:latin typeface="+mn-lt"/>
          <a:ea typeface="+mn-ea"/>
          <a:cs typeface="+mn-cs"/>
        </a:defRPr>
      </a:lvl5pPr>
      <a:lvl6pPr marL="2211229" algn="l" defTabSz="884492" rtl="0" eaLnBrk="1" latinLnBrk="0" hangingPunct="1">
        <a:defRPr kumimoji="1" sz="1810" kern="1200">
          <a:solidFill>
            <a:schemeClr val="tx1"/>
          </a:solidFill>
          <a:latin typeface="+mn-lt"/>
          <a:ea typeface="+mn-ea"/>
          <a:cs typeface="+mn-cs"/>
        </a:defRPr>
      </a:lvl6pPr>
      <a:lvl7pPr marL="2653475" algn="l" defTabSz="884492" rtl="0" eaLnBrk="1" latinLnBrk="0" hangingPunct="1">
        <a:defRPr kumimoji="1" sz="1810" kern="1200">
          <a:solidFill>
            <a:schemeClr val="tx1"/>
          </a:solidFill>
          <a:latin typeface="+mn-lt"/>
          <a:ea typeface="+mn-ea"/>
          <a:cs typeface="+mn-cs"/>
        </a:defRPr>
      </a:lvl7pPr>
      <a:lvl8pPr marL="3095720" algn="l" defTabSz="884492" rtl="0" eaLnBrk="1" latinLnBrk="0" hangingPunct="1">
        <a:defRPr kumimoji="1" sz="1810" kern="1200">
          <a:solidFill>
            <a:schemeClr val="tx1"/>
          </a:solidFill>
          <a:latin typeface="+mn-lt"/>
          <a:ea typeface="+mn-ea"/>
          <a:cs typeface="+mn-cs"/>
        </a:defRPr>
      </a:lvl8pPr>
      <a:lvl9pPr marL="3537966" algn="l" defTabSz="884492" rtl="0" eaLnBrk="1" latinLnBrk="0" hangingPunct="1">
        <a:defRPr kumimoji="1" sz="18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9868" y="813162"/>
            <a:ext cx="6822380" cy="778424"/>
          </a:xfrm>
          <a:prstGeom prst="rect">
            <a:avLst/>
          </a:prstGeom>
          <a:noFill/>
        </p:spPr>
        <p:txBody>
          <a:bodyPr wrap="square" rtlCol="0">
            <a:noAutofit/>
          </a:bodyPr>
          <a:lstStyle/>
          <a:p>
            <a:pPr defTabSz="884492"/>
            <a:r>
              <a:rPr lang="ja-JP" altLang="en-US" sz="1333" dirty="0">
                <a:solidFill>
                  <a:prstClr val="black"/>
                </a:solidFill>
                <a:latin typeface="Meiryo UI" panose="020B0604030504040204" pitchFamily="50" charset="-128"/>
                <a:ea typeface="Meiryo UI" panose="020B0604030504040204" pitchFamily="50" charset="-128"/>
              </a:rPr>
              <a:t>　　</a:t>
            </a:r>
            <a:r>
              <a:rPr lang="en-US" altLang="ja-JP" sz="1905" b="1" u="sng" dirty="0" err="1">
                <a:solidFill>
                  <a:srgbClr val="FF0000"/>
                </a:solidFill>
                <a:latin typeface="Meiryo UI" panose="020B0604030504040204" pitchFamily="50" charset="-128"/>
                <a:ea typeface="Meiryo UI" panose="020B0604030504040204" pitchFamily="50" charset="-128"/>
              </a:rPr>
              <a:t>IoT</a:t>
            </a:r>
            <a:r>
              <a:rPr lang="ja-JP" altLang="en-US" sz="1905" b="1" u="sng" dirty="0">
                <a:solidFill>
                  <a:srgbClr val="FF0000"/>
                </a:solidFill>
                <a:latin typeface="Meiryo UI" panose="020B0604030504040204" pitchFamily="50" charset="-128"/>
                <a:ea typeface="Meiryo UI" panose="020B0604030504040204" pitchFamily="50" charset="-128"/>
              </a:rPr>
              <a:t>の活用</a:t>
            </a:r>
            <a:r>
              <a:rPr lang="ja-JP" altLang="en-US" sz="1905" b="1" u="sng" dirty="0">
                <a:solidFill>
                  <a:prstClr val="black"/>
                </a:solidFill>
                <a:latin typeface="Meiryo UI" panose="020B0604030504040204" pitchFamily="50" charset="-128"/>
                <a:ea typeface="Meiryo UI" panose="020B0604030504040204" pitchFamily="50" charset="-128"/>
              </a:rPr>
              <a:t>によって</a:t>
            </a:r>
            <a:r>
              <a:rPr lang="ja-JP" altLang="en-US" sz="1905" b="1" u="sng" dirty="0">
                <a:solidFill>
                  <a:srgbClr val="FF0000"/>
                </a:solidFill>
                <a:latin typeface="Meiryo UI" panose="020B0604030504040204" pitchFamily="50" charset="-128"/>
                <a:ea typeface="Meiryo UI" panose="020B0604030504040204" pitchFamily="50" charset="-128"/>
              </a:rPr>
              <a:t>自社の製造現場の現場改善</a:t>
            </a:r>
            <a:r>
              <a:rPr lang="ja-JP" altLang="en-US" sz="1905" b="1" u="sng" dirty="0">
                <a:solidFill>
                  <a:prstClr val="black"/>
                </a:solidFill>
                <a:latin typeface="Meiryo UI" panose="020B0604030504040204" pitchFamily="50" charset="-128"/>
                <a:ea typeface="Meiryo UI" panose="020B0604030504040204" pitchFamily="50" charset="-128"/>
              </a:rPr>
              <a:t>をしたい</a:t>
            </a:r>
            <a:r>
              <a:rPr lang="ja-JP" altLang="en-US" sz="1905" b="1" u="sng" dirty="0">
                <a:solidFill>
                  <a:srgbClr val="FF0000"/>
                </a:solidFill>
                <a:latin typeface="Meiryo UI" panose="020B0604030504040204" pitchFamily="50" charset="-128"/>
                <a:ea typeface="Meiryo UI" panose="020B0604030504040204" pitchFamily="50" charset="-128"/>
              </a:rPr>
              <a:t>生産技術担当者</a:t>
            </a:r>
            <a:r>
              <a:rPr lang="ja-JP" altLang="en-US" sz="1905" b="1" u="sng" dirty="0">
                <a:solidFill>
                  <a:prstClr val="black"/>
                </a:solidFill>
                <a:latin typeface="Meiryo UI" panose="020B0604030504040204" pitchFamily="50" charset="-128"/>
                <a:ea typeface="Meiryo UI" panose="020B0604030504040204" pitchFamily="50" charset="-128"/>
              </a:rPr>
              <a:t>のための研修を開催します！</a:t>
            </a:r>
            <a:endParaRPr lang="en-US" altLang="ja-JP" sz="1905" b="1" dirty="0">
              <a:solidFill>
                <a:prstClr val="black"/>
              </a:solidFill>
              <a:latin typeface="Meiryo UI" panose="020B0604030504040204" pitchFamily="50" charset="-128"/>
              <a:ea typeface="Meiryo UI" panose="020B0604030504040204" pitchFamily="50" charset="-128"/>
            </a:endParaRPr>
          </a:p>
          <a:p>
            <a:pPr defTabSz="884492"/>
            <a:r>
              <a:rPr lang="ja-JP" altLang="en-US" sz="1524" b="1" dirty="0">
                <a:solidFill>
                  <a:prstClr val="black"/>
                </a:solidFill>
                <a:latin typeface="Meiryo UI" panose="020B0604030504040204" pitchFamily="50" charset="-128"/>
                <a:ea typeface="Meiryo UI" panose="020B0604030504040204" pitchFamily="50" charset="-128"/>
              </a:rPr>
              <a:t>　　　　　　　</a:t>
            </a:r>
            <a:r>
              <a:rPr lang="ja-JP" altLang="en-US" sz="1238" dirty="0">
                <a:solidFill>
                  <a:prstClr val="black"/>
                </a:solidFill>
                <a:latin typeface="Meiryo UI" panose="020B0604030504040204" pitchFamily="50" charset="-128"/>
                <a:ea typeface="Meiryo UI" panose="020B0604030504040204" pitchFamily="50" charset="-128"/>
              </a:rPr>
              <a:t>　　</a:t>
            </a:r>
          </a:p>
        </p:txBody>
      </p:sp>
      <p:sp>
        <p:nvSpPr>
          <p:cNvPr id="30" name="ホームベース 29"/>
          <p:cNvSpPr/>
          <p:nvPr/>
        </p:nvSpPr>
        <p:spPr>
          <a:xfrm>
            <a:off x="128149" y="3150783"/>
            <a:ext cx="1644601" cy="325120"/>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場所</a:t>
            </a:r>
          </a:p>
        </p:txBody>
      </p:sp>
      <p:sp>
        <p:nvSpPr>
          <p:cNvPr id="42" name="テキスト ボックス 41"/>
          <p:cNvSpPr txBox="1"/>
          <p:nvPr/>
        </p:nvSpPr>
        <p:spPr>
          <a:xfrm>
            <a:off x="102587" y="3443502"/>
            <a:ext cx="6782797" cy="609398"/>
          </a:xfrm>
          <a:prstGeom prst="rect">
            <a:avLst/>
          </a:prstGeom>
          <a:noFill/>
        </p:spPr>
        <p:txBody>
          <a:bodyPr wrap="square" rtlCol="0">
            <a:spAutoFit/>
          </a:bodyPr>
          <a:lstStyle/>
          <a:p>
            <a:pPr>
              <a:lnSpc>
                <a:spcPct val="120000"/>
              </a:lnSpc>
            </a:pPr>
            <a:r>
              <a:rPr lang="en-US" altLang="ja-JP" sz="1400" dirty="0">
                <a:latin typeface="Meiryo UI" panose="020B0604030504040204" pitchFamily="50" charset="-128"/>
                <a:ea typeface="Meiryo UI" panose="020B0604030504040204" pitchFamily="50" charset="-128"/>
              </a:rPr>
              <a:t>TKP</a:t>
            </a:r>
            <a:r>
              <a:rPr lang="ja-JP" altLang="en-US" sz="1400" dirty="0">
                <a:latin typeface="Meiryo UI" panose="020B0604030504040204" pitchFamily="50" charset="-128"/>
                <a:ea typeface="Meiryo UI" panose="020B0604030504040204" pitchFamily="50" charset="-128"/>
              </a:rPr>
              <a:t>ガーデンシティ</a:t>
            </a:r>
            <a:r>
              <a:rPr lang="en-US" altLang="ja-JP" sz="1400" dirty="0">
                <a:latin typeface="Meiryo UI" panose="020B0604030504040204" pitchFamily="50" charset="-128"/>
                <a:ea typeface="Meiryo UI" panose="020B0604030504040204" pitchFamily="50" charset="-128"/>
              </a:rPr>
              <a:t>PREMIUM</a:t>
            </a:r>
            <a:r>
              <a:rPr lang="ja-JP" altLang="en-US" sz="1400" dirty="0">
                <a:latin typeface="Meiryo UI" panose="020B0604030504040204" pitchFamily="50" charset="-128"/>
                <a:ea typeface="Meiryo UI" panose="020B0604030504040204" pitchFamily="50" charset="-128"/>
              </a:rPr>
              <a:t>金沢駅西口３</a:t>
            </a:r>
            <a:r>
              <a:rPr lang="en-US" altLang="ja-JP" sz="1400" dirty="0">
                <a:latin typeface="Meiryo UI" panose="020B0604030504040204" pitchFamily="50" charset="-128"/>
                <a:ea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rPr>
              <a:t>会議室</a:t>
            </a:r>
            <a:endParaRPr lang="en-US" altLang="ja-JP" sz="1400" dirty="0">
              <a:latin typeface="Meiryo UI" panose="020B0604030504040204" pitchFamily="50" charset="-128"/>
              <a:ea typeface="Meiryo UI" panose="020B0604030504040204" pitchFamily="50" charset="-128"/>
            </a:endParaRPr>
          </a:p>
          <a:p>
            <a:pPr>
              <a:lnSpc>
                <a:spcPct val="120000"/>
              </a:lnSpc>
            </a:pPr>
            <a:r>
              <a:rPr lang="ja-JP" altLang="en-US" sz="1400" dirty="0">
                <a:latin typeface="Meiryo UI" panose="020B0604030504040204" pitchFamily="50" charset="-128"/>
                <a:ea typeface="Meiryo UI" panose="020B0604030504040204" pitchFamily="50" charset="-128"/>
              </a:rPr>
              <a:t>（金沢市広岡二丁目 </a:t>
            </a:r>
            <a:r>
              <a:rPr lang="en-US" altLang="ja-JP" sz="1400" dirty="0">
                <a:latin typeface="Meiryo UI" panose="020B0604030504040204" pitchFamily="50" charset="-128"/>
                <a:ea typeface="Meiryo UI" panose="020B0604030504040204" pitchFamily="50" charset="-128"/>
              </a:rPr>
              <a:t>13 </a:t>
            </a:r>
            <a:r>
              <a:rPr lang="ja-JP" altLang="en-US" sz="1400" dirty="0">
                <a:latin typeface="Meiryo UI" panose="020B0604030504040204" pitchFamily="50" charset="-128"/>
                <a:ea typeface="Meiryo UI" panose="020B0604030504040204" pitchFamily="50" charset="-128"/>
              </a:rPr>
              <a:t>番 </a:t>
            </a:r>
            <a:r>
              <a:rPr lang="en-US" altLang="ja-JP" sz="1400" dirty="0">
                <a:latin typeface="Meiryo UI" panose="020B0604030504040204" pitchFamily="50" charset="-128"/>
                <a:ea typeface="Meiryo UI" panose="020B0604030504040204" pitchFamily="50" charset="-128"/>
              </a:rPr>
              <a:t>33 </a:t>
            </a:r>
            <a:r>
              <a:rPr lang="ja-JP" altLang="en-US" sz="1400" dirty="0">
                <a:latin typeface="Meiryo UI" panose="020B0604030504040204" pitchFamily="50" charset="-128"/>
                <a:ea typeface="Meiryo UI" panose="020B0604030504040204" pitchFamily="50" charset="-128"/>
              </a:rPr>
              <a:t>号 </a:t>
            </a:r>
            <a:r>
              <a:rPr lang="en-US" altLang="ja-JP" sz="1400" dirty="0">
                <a:latin typeface="Meiryo UI" panose="020B0604030504040204" pitchFamily="50" charset="-128"/>
                <a:ea typeface="Meiryo UI" panose="020B0604030504040204" pitchFamily="50" charset="-128"/>
              </a:rPr>
              <a:t>JR </a:t>
            </a:r>
            <a:r>
              <a:rPr lang="ja-JP" altLang="en-US" sz="1400" dirty="0">
                <a:latin typeface="Meiryo UI" panose="020B0604030504040204" pitchFamily="50" charset="-128"/>
                <a:ea typeface="Meiryo UI" panose="020B0604030504040204" pitchFamily="50" charset="-128"/>
              </a:rPr>
              <a:t>金沢駅西第三 </a:t>
            </a:r>
            <a:r>
              <a:rPr lang="en-US" altLang="ja-JP" sz="1400" dirty="0">
                <a:latin typeface="Meiryo UI" panose="020B0604030504040204" pitchFamily="50" charset="-128"/>
                <a:ea typeface="Meiryo UI" panose="020B0604030504040204" pitchFamily="50" charset="-128"/>
              </a:rPr>
              <a:t>NK </a:t>
            </a:r>
            <a:r>
              <a:rPr lang="ja-JP" altLang="en-US" sz="1400" dirty="0">
                <a:latin typeface="Meiryo UI" panose="020B0604030504040204" pitchFamily="50" charset="-128"/>
                <a:ea typeface="Meiryo UI" panose="020B0604030504040204" pitchFamily="50" charset="-128"/>
              </a:rPr>
              <a:t>ビル）</a:t>
            </a:r>
          </a:p>
        </p:txBody>
      </p:sp>
      <p:sp>
        <p:nvSpPr>
          <p:cNvPr id="47" name="ホームベース 46"/>
          <p:cNvSpPr/>
          <p:nvPr/>
        </p:nvSpPr>
        <p:spPr>
          <a:xfrm>
            <a:off x="134517" y="1530803"/>
            <a:ext cx="1644601" cy="325120"/>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受講対象者</a:t>
            </a:r>
          </a:p>
        </p:txBody>
      </p:sp>
      <p:sp>
        <p:nvSpPr>
          <p:cNvPr id="48" name="テキスト ボックス 47"/>
          <p:cNvSpPr txBox="1"/>
          <p:nvPr/>
        </p:nvSpPr>
        <p:spPr>
          <a:xfrm>
            <a:off x="226198" y="2635417"/>
            <a:ext cx="6911213" cy="795859"/>
          </a:xfrm>
          <a:prstGeom prst="rect">
            <a:avLst/>
          </a:prstGeom>
          <a:noFill/>
        </p:spPr>
        <p:txBody>
          <a:bodyPr wrap="square" rtlCol="0">
            <a:spAutoFit/>
          </a:bodyPr>
          <a:lstStyle/>
          <a:p>
            <a:pPr defTabSz="884492">
              <a:lnSpc>
                <a:spcPct val="120000"/>
              </a:lnSpc>
            </a:pPr>
            <a:r>
              <a:rPr lang="ja-JP" altLang="en-US" sz="1905" b="1" dirty="0">
                <a:solidFill>
                  <a:prstClr val="black"/>
                </a:solidFill>
                <a:latin typeface="Meiryo UI" panose="020B0604030504040204" pitchFamily="50" charset="-128"/>
                <a:ea typeface="Meiryo UI" panose="020B0604030504040204" pitchFamily="50" charset="-128"/>
              </a:rPr>
              <a:t>　に関心がある県内企業の生産技術担当者など</a:t>
            </a:r>
            <a:endParaRPr lang="en-US" altLang="ja-JP" sz="1905" b="1" dirty="0">
              <a:solidFill>
                <a:prstClr val="black"/>
              </a:solidFill>
              <a:latin typeface="Meiryo UI" panose="020B0604030504040204" pitchFamily="50" charset="-128"/>
              <a:ea typeface="Meiryo UI" panose="020B0604030504040204" pitchFamily="50" charset="-128"/>
            </a:endParaRPr>
          </a:p>
          <a:p>
            <a:pPr defTabSz="884492">
              <a:lnSpc>
                <a:spcPct val="120000"/>
              </a:lnSpc>
            </a:pPr>
            <a:r>
              <a:rPr lang="ja-JP" altLang="en-US" sz="1905" b="1" dirty="0">
                <a:solidFill>
                  <a:prstClr val="black"/>
                </a:solidFill>
                <a:latin typeface="Meiryo UI" panose="020B0604030504040204" pitchFamily="50" charset="-128"/>
                <a:ea typeface="Meiryo UI" panose="020B0604030504040204" pitchFamily="50" charset="-128"/>
              </a:rPr>
              <a:t>　　　　　　　　　　　　　　　　　　　　　　　</a:t>
            </a:r>
            <a:r>
              <a:rPr lang="ja-JP" altLang="en-US" sz="1905" b="1" dirty="0" smtClean="0">
                <a:solidFill>
                  <a:prstClr val="black"/>
                </a:solidFill>
                <a:latin typeface="Meiryo UI" panose="020B0604030504040204" pitchFamily="50" charset="-128"/>
                <a:ea typeface="Meiryo UI" panose="020B0604030504040204" pitchFamily="50" charset="-128"/>
              </a:rPr>
              <a:t>　　　３０名</a:t>
            </a:r>
            <a:r>
              <a:rPr lang="ja-JP" altLang="en-US" sz="1905" b="1" dirty="0">
                <a:solidFill>
                  <a:prstClr val="black"/>
                </a:solidFill>
                <a:latin typeface="Meiryo UI" panose="020B0604030504040204" pitchFamily="50" charset="-128"/>
                <a:ea typeface="Meiryo UI" panose="020B0604030504040204" pitchFamily="50" charset="-128"/>
              </a:rPr>
              <a:t>程度</a:t>
            </a:r>
            <a:r>
              <a:rPr lang="ja-JP" altLang="en-US" sz="1714" b="1" dirty="0">
                <a:solidFill>
                  <a:prstClr val="black"/>
                </a:solidFill>
                <a:latin typeface="Meiryo UI" panose="020B0604030504040204" pitchFamily="50" charset="-128"/>
                <a:ea typeface="Meiryo UI" panose="020B0604030504040204" pitchFamily="50" charset="-128"/>
              </a:rPr>
              <a:t>（先着）</a:t>
            </a:r>
          </a:p>
        </p:txBody>
      </p:sp>
      <p:sp>
        <p:nvSpPr>
          <p:cNvPr id="50" name="ホームベース 49"/>
          <p:cNvSpPr/>
          <p:nvPr/>
        </p:nvSpPr>
        <p:spPr>
          <a:xfrm>
            <a:off x="137206" y="4558647"/>
            <a:ext cx="2990120" cy="325120"/>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講義日時・講師・講義内容</a:t>
            </a:r>
          </a:p>
        </p:txBody>
      </p:sp>
      <p:graphicFrame>
        <p:nvGraphicFramePr>
          <p:cNvPr id="2" name="表 1"/>
          <p:cNvGraphicFramePr>
            <a:graphicFrameLocks noGrp="1"/>
          </p:cNvGraphicFramePr>
          <p:nvPr>
            <p:extLst>
              <p:ext uri="{D42A27DB-BD31-4B8C-83A1-F6EECF244321}">
                <p14:modId xmlns:p14="http://schemas.microsoft.com/office/powerpoint/2010/main" val="236152755"/>
              </p:ext>
            </p:extLst>
          </p:nvPr>
        </p:nvGraphicFramePr>
        <p:xfrm>
          <a:off x="134516" y="4931264"/>
          <a:ext cx="6723483" cy="4888412"/>
        </p:xfrm>
        <a:graphic>
          <a:graphicData uri="http://schemas.openxmlformats.org/drawingml/2006/table">
            <a:tbl>
              <a:tblPr firstRow="1" bandRow="1">
                <a:tableStyleId>{5C22544A-7EE6-4342-B048-85BDC9FD1C3A}</a:tableStyleId>
              </a:tblPr>
              <a:tblGrid>
                <a:gridCol w="1752937">
                  <a:extLst>
                    <a:ext uri="{9D8B030D-6E8A-4147-A177-3AD203B41FA5}">
                      <a16:colId xmlns:a16="http://schemas.microsoft.com/office/drawing/2014/main" val="4204409680"/>
                    </a:ext>
                  </a:extLst>
                </a:gridCol>
                <a:gridCol w="2501653">
                  <a:extLst>
                    <a:ext uri="{9D8B030D-6E8A-4147-A177-3AD203B41FA5}">
                      <a16:colId xmlns:a16="http://schemas.microsoft.com/office/drawing/2014/main" val="3353110381"/>
                    </a:ext>
                  </a:extLst>
                </a:gridCol>
                <a:gridCol w="2468893">
                  <a:extLst>
                    <a:ext uri="{9D8B030D-6E8A-4147-A177-3AD203B41FA5}">
                      <a16:colId xmlns:a16="http://schemas.microsoft.com/office/drawing/2014/main" val="2726377860"/>
                    </a:ext>
                  </a:extLst>
                </a:gridCol>
              </a:tblGrid>
              <a:tr h="290286">
                <a:tc>
                  <a:txBody>
                    <a:bodyPr/>
                    <a:lstStyle/>
                    <a:p>
                      <a:pPr algn="ctr"/>
                      <a:r>
                        <a:rPr kumimoji="1" lang="ja-JP" altLang="en-US" sz="1300" dirty="0">
                          <a:latin typeface="Meiryo UI" panose="020B0604030504040204" pitchFamily="50" charset="-128"/>
                          <a:ea typeface="Meiryo UI" panose="020B0604030504040204" pitchFamily="50" charset="-128"/>
                        </a:rPr>
                        <a:t>日時</a:t>
                      </a:r>
                    </a:p>
                  </a:txBody>
                  <a:tcPr marL="87086" marR="87086" marT="43543" marB="43543">
                    <a:solidFill>
                      <a:srgbClr val="00B050"/>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講義内容（予定）</a:t>
                      </a:r>
                    </a:p>
                  </a:txBody>
                  <a:tcPr marL="87086" marR="87086" marT="43543" marB="43543">
                    <a:solidFill>
                      <a:srgbClr val="00B050"/>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講師</a:t>
                      </a:r>
                    </a:p>
                  </a:txBody>
                  <a:tcPr marL="87086" marR="87086" marT="43543" marB="43543">
                    <a:solidFill>
                      <a:srgbClr val="00B050"/>
                    </a:solidFill>
                  </a:tcPr>
                </a:tc>
                <a:extLst>
                  <a:ext uri="{0D108BD9-81ED-4DB2-BD59-A6C34878D82A}">
                    <a16:rowId xmlns:a16="http://schemas.microsoft.com/office/drawing/2014/main" val="1270140633"/>
                  </a:ext>
                </a:extLst>
              </a:tr>
              <a:tr h="759482">
                <a:tc>
                  <a:txBody>
                    <a:bodyPr/>
                    <a:lstStyle/>
                    <a:p>
                      <a:r>
                        <a:rPr kumimoji="1" lang="en-US" altLang="ja-JP" sz="1500" b="1" dirty="0">
                          <a:latin typeface="Meiryo UI" panose="020B0604030504040204" pitchFamily="50" charset="-128"/>
                          <a:ea typeface="Meiryo UI" panose="020B0604030504040204" pitchFamily="50" charset="-128"/>
                        </a:rPr>
                        <a:t>10/12</a:t>
                      </a:r>
                      <a:r>
                        <a:rPr kumimoji="1" lang="ja-JP" altLang="en-US" sz="1500" b="1" dirty="0">
                          <a:latin typeface="Meiryo UI" panose="020B0604030504040204" pitchFamily="50" charset="-128"/>
                          <a:ea typeface="Meiryo UI" panose="020B0604030504040204" pitchFamily="50" charset="-128"/>
                        </a:rPr>
                        <a:t>（月）</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13:00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18:00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solidFill>
                      <a:schemeClr val="accent3">
                        <a:lumMod val="40000"/>
                        <a:lumOff val="60000"/>
                      </a:schemeClr>
                    </a:solidFill>
                  </a:tcPr>
                </a:tc>
                <a:tc>
                  <a:txBody>
                    <a:bodyPr/>
                    <a:lstStyle/>
                    <a:p>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システムの基礎知識について学ぶ</a:t>
                      </a:r>
                    </a:p>
                    <a:p>
                      <a:r>
                        <a:rPr kumimoji="1" lang="ja-JP" altLang="en-US" sz="1000" b="1" dirty="0">
                          <a:latin typeface="Meiryo UI" panose="020B0604030504040204" pitchFamily="50" charset="-128"/>
                          <a:ea typeface="Meiryo UI" panose="020B0604030504040204" pitchFamily="50" charset="-128"/>
                        </a:rPr>
                        <a:t> 　　①</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システム・ビジネス入門（座学）</a:t>
                      </a:r>
                    </a:p>
                    <a:p>
                      <a:r>
                        <a:rPr kumimoji="1" lang="ja-JP" altLang="en-US" sz="1000" b="1" dirty="0">
                          <a:latin typeface="Meiryo UI" panose="020B0604030504040204" pitchFamily="50" charset="-128"/>
                          <a:ea typeface="Meiryo UI" panose="020B0604030504040204" pitchFamily="50" charset="-128"/>
                        </a:rPr>
                        <a:t> 　　②</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システム構築基礎（座学）</a:t>
                      </a:r>
                      <a:endParaRPr kumimoji="1" lang="en-US" altLang="ja-JP" sz="1000" b="1" dirty="0">
                        <a:latin typeface="Meiryo UI" panose="020B0604030504040204" pitchFamily="50" charset="-128"/>
                        <a:ea typeface="Meiryo UI" panose="020B0604030504040204" pitchFamily="50" charset="-128"/>
                      </a:endParaRPr>
                    </a:p>
                  </a:txBody>
                  <a:tcPr marL="87086" marR="87086" marT="43543" marB="43543" anchor="ctr">
                    <a:solidFill>
                      <a:schemeClr val="accent3">
                        <a:lumMod val="40000"/>
                        <a:lumOff val="60000"/>
                      </a:schemeClr>
                    </a:solidFill>
                  </a:tcPr>
                </a:tc>
                <a:tc rowSpan="4">
                  <a:txBody>
                    <a:bodyPr/>
                    <a:lstStyle/>
                    <a:p>
                      <a:r>
                        <a:rPr kumimoji="1" lang="ja-JP" altLang="en-US" sz="1000" b="1" dirty="0">
                          <a:latin typeface="Meiryo UI" panose="020B0604030504040204" pitchFamily="50" charset="-128"/>
                          <a:ea typeface="Meiryo UI" panose="020B0604030504040204" pitchFamily="50" charset="-128"/>
                        </a:rPr>
                        <a:t>早稲田大学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グローバルソフトウェア</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エンジニアリング研究所所長</a:t>
                      </a:r>
                    </a:p>
                    <a:p>
                      <a:r>
                        <a:rPr kumimoji="1" lang="ja-JP" altLang="en-US" sz="1000" b="1" dirty="0">
                          <a:latin typeface="Meiryo UI" panose="020B0604030504040204" pitchFamily="50" charset="-128"/>
                          <a:ea typeface="Meiryo UI" panose="020B0604030504040204" pitchFamily="50" charset="-128"/>
                        </a:rPr>
                        <a:t>スマート</a:t>
                      </a:r>
                      <a:r>
                        <a:rPr kumimoji="1" lang="en-US" altLang="ja-JP" sz="1000" b="1" dirty="0">
                          <a:latin typeface="Meiryo UI" panose="020B0604030504040204" pitchFamily="50" charset="-128"/>
                          <a:ea typeface="Meiryo UI" panose="020B0604030504040204" pitchFamily="50" charset="-128"/>
                        </a:rPr>
                        <a:t>SE</a:t>
                      </a:r>
                      <a:r>
                        <a:rPr kumimoji="1" lang="ja-JP" altLang="en-US" sz="1000" b="1" dirty="0" smtClean="0">
                          <a:latin typeface="Meiryo UI" panose="020B0604030504040204" pitchFamily="50" charset="-128"/>
                          <a:ea typeface="Meiryo UI" panose="020B0604030504040204" pitchFamily="50" charset="-128"/>
                        </a:rPr>
                        <a:t>コンソーシアム会長</a:t>
                      </a:r>
                      <a:endParaRPr kumimoji="1" lang="en-US" altLang="ja-JP" sz="1000" b="1" dirty="0">
                        <a:latin typeface="Meiryo UI" panose="020B0604030504040204" pitchFamily="50" charset="-128"/>
                        <a:ea typeface="Meiryo UI" panose="020B0604030504040204" pitchFamily="50" charset="-128"/>
                      </a:endParaRPr>
                    </a:p>
                    <a:p>
                      <a:r>
                        <a:rPr kumimoji="1" lang="ja-JP" altLang="en-US" sz="1900" b="1" dirty="0">
                          <a:latin typeface="Meiryo UI" panose="020B0604030504040204" pitchFamily="50" charset="-128"/>
                          <a:ea typeface="Meiryo UI" panose="020B0604030504040204" pitchFamily="50" charset="-128"/>
                        </a:rPr>
                        <a:t>鷲崎　弘宜</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経済産業省 デジタルトランスフォー</a:t>
                      </a:r>
                      <a:endParaRPr kumimoji="1" lang="en-US" altLang="ja-JP" sz="1000" b="1" dirty="0">
                        <a:latin typeface="Meiryo UI" panose="020B0604030504040204" pitchFamily="50" charset="-128"/>
                        <a:ea typeface="Meiryo UI" panose="020B0604030504040204" pitchFamily="50" charset="-128"/>
                      </a:endParaRPr>
                    </a:p>
                    <a:p>
                      <a:r>
                        <a:rPr kumimoji="1" lang="en-US" altLang="ja-JP" sz="1000" b="1" dirty="0">
                          <a:latin typeface="Meiryo UI" panose="020B0604030504040204" pitchFamily="50" charset="-128"/>
                          <a:ea typeface="Meiryo UI" panose="020B0604030504040204" pitchFamily="50" charset="-128"/>
                        </a:rPr>
                        <a:t>  </a:t>
                      </a:r>
                      <a:r>
                        <a:rPr kumimoji="1" lang="ja-JP" altLang="en-US" sz="1000" b="1" dirty="0">
                          <a:latin typeface="Meiryo UI" panose="020B0604030504040204" pitchFamily="50" charset="-128"/>
                          <a:ea typeface="Meiryo UI" panose="020B0604030504040204" pitchFamily="50" charset="-128"/>
                        </a:rPr>
                        <a:t>メーション加速委員会 委員</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・ソフトウェア工学研究の第一人者として</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研究を実施</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5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モバイルコンピューティング</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推進コンソーシアム（ＭＣＰＣ）</a:t>
                      </a:r>
                      <a:endParaRPr kumimoji="1" lang="en-US" altLang="ja-JP" sz="1000" b="1" dirty="0">
                        <a:latin typeface="Meiryo UI" panose="020B0604030504040204" pitchFamily="50" charset="-128"/>
                        <a:ea typeface="Meiryo UI" panose="020B0604030504040204" pitchFamily="50" charset="-128"/>
                      </a:endParaRPr>
                    </a:p>
                    <a:p>
                      <a:r>
                        <a:rPr kumimoji="1" lang="ja-JP" altLang="en-US" sz="1900" b="1" dirty="0">
                          <a:latin typeface="Meiryo UI" panose="020B0604030504040204" pitchFamily="50" charset="-128"/>
                          <a:ea typeface="Meiryo UI" panose="020B0604030504040204" pitchFamily="50" charset="-128"/>
                        </a:rPr>
                        <a:t>岡崎　正一</a:t>
                      </a:r>
                      <a:r>
                        <a:rPr kumimoji="1" lang="ja-JP" altLang="en-US" sz="1000" b="1" dirty="0">
                          <a:latin typeface="Meiryo UI" panose="020B0604030504040204" pitchFamily="50" charset="-128"/>
                          <a:ea typeface="Meiryo UI" panose="020B0604030504040204" pitchFamily="50" charset="-128"/>
                        </a:rPr>
                        <a:t>　氏</a:t>
                      </a:r>
                      <a:endParaRPr kumimoji="1" lang="en-US" altLang="ja-JP" sz="1900" b="1" dirty="0">
                        <a:latin typeface="Meiryo UI" panose="020B0604030504040204" pitchFamily="50" charset="-128"/>
                        <a:ea typeface="Meiryo UI" panose="020B0604030504040204" pitchFamily="50" charset="-128"/>
                      </a:endParaRPr>
                    </a:p>
                    <a:p>
                      <a:r>
                        <a:rPr kumimoji="1" lang="ja-JP" altLang="en-US" sz="1900" b="1" dirty="0">
                          <a:latin typeface="Meiryo UI" panose="020B0604030504040204" pitchFamily="50" charset="-128"/>
                          <a:ea typeface="Meiryo UI" panose="020B0604030504040204" pitchFamily="50" charset="-128"/>
                        </a:rPr>
                        <a:t>大黒　　篤</a:t>
                      </a:r>
                      <a:r>
                        <a:rPr kumimoji="1" lang="ja-JP" altLang="en-US" sz="1000" b="1" dirty="0">
                          <a:latin typeface="Meiryo UI" panose="020B0604030504040204" pitchFamily="50" charset="-128"/>
                          <a:ea typeface="Meiryo UI" panose="020B0604030504040204" pitchFamily="50" charset="-128"/>
                        </a:rPr>
                        <a:t>　氏</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・ＭＣＰＣでは、コンピュータハードメーカ・ソフトメーカ等が連携し、モバイルコンピューティングシステム実現、発展、普及啓発を実施</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5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北陸先端科学技術大学院</a:t>
                      </a:r>
                      <a:endParaRPr kumimoji="1" lang="en-US" altLang="ja-JP" sz="1000" b="1" dirty="0">
                        <a:latin typeface="Meiryo UI" panose="020B0604030504040204" pitchFamily="50" charset="-128"/>
                        <a:ea typeface="Meiryo UI" panose="020B0604030504040204" pitchFamily="50" charset="-128"/>
                      </a:endParaRP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大学　副学長</a:t>
                      </a: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900" b="1" dirty="0">
                          <a:latin typeface="Meiryo UI" panose="020B0604030504040204" pitchFamily="50" charset="-128"/>
                          <a:ea typeface="Meiryo UI" panose="020B0604030504040204" pitchFamily="50" charset="-128"/>
                        </a:rPr>
                        <a:t>内平　直志　</a:t>
                      </a:r>
                      <a:r>
                        <a:rPr kumimoji="1" lang="ja-JP" altLang="en-US" sz="1000" b="1" dirty="0">
                          <a:latin typeface="Meiryo UI" panose="020B0604030504040204" pitchFamily="50" charset="-128"/>
                          <a:ea typeface="Meiryo UI" panose="020B0604030504040204" pitchFamily="50" charset="-128"/>
                        </a:rPr>
                        <a:t>氏</a:t>
                      </a:r>
                    </a:p>
                    <a:p>
                      <a:pPr marL="0" marR="0" lvl="0" indent="0" algn="l" defTabSz="884492"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a:t>
                      </a:r>
                      <a:r>
                        <a:rPr kumimoji="1" lang="en-US" altLang="ja-JP" sz="1000" b="1" dirty="0">
                          <a:latin typeface="Meiryo UI" panose="020B0604030504040204" pitchFamily="50" charset="-128"/>
                          <a:ea typeface="Meiryo UI" panose="020B0604030504040204" pitchFamily="50" charset="-128"/>
                        </a:rPr>
                        <a:t>※10/28(</a:t>
                      </a:r>
                      <a:r>
                        <a:rPr kumimoji="1" lang="ja-JP" altLang="en-US" sz="1000" b="1" dirty="0">
                          <a:latin typeface="Meiryo UI" panose="020B0604030504040204" pitchFamily="50" charset="-128"/>
                          <a:ea typeface="Meiryo UI" panose="020B0604030504040204" pitchFamily="50" charset="-128"/>
                        </a:rPr>
                        <a:t>水</a:t>
                      </a:r>
                      <a:r>
                        <a:rPr kumimoji="1" lang="en-US" altLang="ja-JP" sz="1000" b="1" dirty="0">
                          <a:latin typeface="Meiryo UI" panose="020B0604030504040204" pitchFamily="50" charset="-128"/>
                          <a:ea typeface="Meiryo UI" panose="020B0604030504040204" pitchFamily="50" charset="-128"/>
                        </a:rPr>
                        <a:t>)PM</a:t>
                      </a:r>
                      <a:r>
                        <a:rPr kumimoji="1" lang="ja-JP" altLang="en-US" sz="1000" b="1" dirty="0" smtClean="0">
                          <a:latin typeface="Meiryo UI" panose="020B0604030504040204" pitchFamily="50" charset="-128"/>
                          <a:ea typeface="Meiryo UI" panose="020B0604030504040204" pitchFamily="50" charset="-128"/>
                        </a:rPr>
                        <a:t>）</a:t>
                      </a:r>
                      <a:endParaRPr kumimoji="1" lang="en-US" altLang="ja-JP" sz="1000" b="1" dirty="0" smtClean="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・著書 「戦略的</a:t>
                      </a:r>
                      <a:r>
                        <a:rPr kumimoji="1" lang="en-US" altLang="ja-JP" sz="1000" b="1"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マネジメント」 </a:t>
                      </a:r>
                      <a:r>
                        <a:rPr kumimoji="1" lang="ja-JP" altLang="en-US" sz="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ミネルバ書房</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・日本経済新聞 「やさしい経済学」 連載</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84492" rtl="0" eaLnBrk="1" fontAlgn="auto" latinLnBrk="0" hangingPunct="1">
                        <a:lnSpc>
                          <a:spcPct val="100000"/>
                        </a:lnSpc>
                        <a:spcBef>
                          <a:spcPts val="0"/>
                        </a:spcBef>
                        <a:spcAft>
                          <a:spcPts val="0"/>
                        </a:spcAft>
                        <a:buClrTx/>
                        <a:buSzTx/>
                        <a:buFontTx/>
                        <a:buNone/>
                        <a:tabLst/>
                        <a:defRPr/>
                      </a:pPr>
                      <a:endParaRPr kumimoji="1" lang="ja-JP" altLang="en-US" sz="1000" b="0" dirty="0">
                        <a:latin typeface="Meiryo UI" panose="020B0604030504040204" pitchFamily="50" charset="-128"/>
                        <a:ea typeface="Meiryo UI" panose="020B0604030504040204" pitchFamily="50" charset="-128"/>
                      </a:endParaRPr>
                    </a:p>
                  </a:txBody>
                  <a:tcPr marL="87086" marR="87086" marT="43543" marB="43543">
                    <a:solidFill>
                      <a:schemeClr val="accent3">
                        <a:lumMod val="40000"/>
                        <a:lumOff val="60000"/>
                      </a:schemeClr>
                    </a:solidFill>
                  </a:tcPr>
                </a:tc>
                <a:extLst>
                  <a:ext uri="{0D108BD9-81ED-4DB2-BD59-A6C34878D82A}">
                    <a16:rowId xmlns:a16="http://schemas.microsoft.com/office/drawing/2014/main" val="1402216213"/>
                  </a:ext>
                </a:extLst>
              </a:tr>
              <a:tr h="1028686">
                <a:tc>
                  <a:txBody>
                    <a:bodyPr/>
                    <a:lstStyle/>
                    <a:p>
                      <a:r>
                        <a:rPr kumimoji="1" lang="en-US" altLang="ja-JP" sz="1500" b="1" dirty="0">
                          <a:latin typeface="Meiryo UI" panose="020B0604030504040204" pitchFamily="50" charset="-128"/>
                          <a:ea typeface="Meiryo UI" panose="020B0604030504040204" pitchFamily="50" charset="-128"/>
                        </a:rPr>
                        <a:t>10/13</a:t>
                      </a:r>
                      <a:r>
                        <a:rPr kumimoji="1" lang="ja-JP" altLang="en-US" sz="1500" b="1" dirty="0">
                          <a:latin typeface="Meiryo UI" panose="020B0604030504040204" pitchFamily="50" charset="-128"/>
                          <a:ea typeface="Meiryo UI" panose="020B0604030504040204" pitchFamily="50" charset="-128"/>
                        </a:rPr>
                        <a:t>（火）</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9:00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solidFill>
                      <a:schemeClr val="accent3">
                        <a:lumMod val="40000"/>
                        <a:lumOff val="60000"/>
                      </a:schemeClr>
                    </a:solidFill>
                  </a:tcPr>
                </a:tc>
                <a:tc>
                  <a:txBody>
                    <a:bodyPr/>
                    <a:lstStyle/>
                    <a:p>
                      <a:r>
                        <a:rPr kumimoji="1" lang="ja-JP" altLang="en-US" sz="1000" b="1" dirty="0">
                          <a:latin typeface="Meiryo UI" panose="020B0604030504040204" pitchFamily="50" charset="-128"/>
                          <a:ea typeface="Meiryo UI" panose="020B0604030504040204" pitchFamily="50" charset="-128"/>
                        </a:rPr>
                        <a:t>小型コンピュータ（</a:t>
                      </a:r>
                      <a:r>
                        <a:rPr kumimoji="1" lang="en-US" altLang="ja-JP" sz="1000" b="1" dirty="0" err="1">
                          <a:latin typeface="Meiryo UI" panose="020B0604030504040204" pitchFamily="50" charset="-128"/>
                          <a:ea typeface="Meiryo UI" panose="020B0604030504040204" pitchFamily="50" charset="-128"/>
                        </a:rPr>
                        <a:t>Rasberry</a:t>
                      </a:r>
                      <a:r>
                        <a:rPr kumimoji="1" lang="en-US" altLang="ja-JP" sz="1000" b="1" dirty="0">
                          <a:latin typeface="Meiryo UI" panose="020B0604030504040204" pitchFamily="50" charset="-128"/>
                          <a:ea typeface="Meiryo UI" panose="020B0604030504040204" pitchFamily="50" charset="-128"/>
                        </a:rPr>
                        <a:t>  Pi</a:t>
                      </a:r>
                      <a:r>
                        <a:rPr kumimoji="1" lang="ja-JP" altLang="en-US" sz="1000" b="1" dirty="0">
                          <a:latin typeface="Meiryo UI" panose="020B0604030504040204" pitchFamily="50" charset="-128"/>
                          <a:ea typeface="Meiryo UI" panose="020B0604030504040204" pitchFamily="50" charset="-128"/>
                        </a:rPr>
                        <a:t>等）を用いた各種センサの扱いやサーバとの通信、簡単なプログラミングの演習を行う</a:t>
                      </a:r>
                    </a:p>
                    <a:p>
                      <a:r>
                        <a:rPr kumimoji="1" lang="ja-JP" altLang="en-US" sz="1000" b="1" dirty="0">
                          <a:latin typeface="Meiryo UI" panose="020B0604030504040204" pitchFamily="50" charset="-128"/>
                          <a:ea typeface="Meiryo UI" panose="020B0604030504040204" pitchFamily="50" charset="-128"/>
                        </a:rPr>
                        <a:t> 　　③プロトタイピング演習</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（座学、個人演習）</a:t>
                      </a:r>
                    </a:p>
                  </a:txBody>
                  <a:tcPr marL="87086" marR="87086" marT="43543" marB="43543" anchor="ctr">
                    <a:solidFill>
                      <a:schemeClr val="accent3">
                        <a:lumMod val="40000"/>
                        <a:lumOff val="60000"/>
                      </a:schemeClr>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2192901613"/>
                  </a:ext>
                </a:extLst>
              </a:tr>
              <a:tr h="1303002">
                <a:tc>
                  <a:txBody>
                    <a:bodyPr/>
                    <a:lstStyle/>
                    <a:p>
                      <a:r>
                        <a:rPr kumimoji="1" lang="en-US" altLang="ja-JP" sz="1500" b="1" dirty="0">
                          <a:latin typeface="Meiryo UI" panose="020B0604030504040204" pitchFamily="50" charset="-128"/>
                          <a:ea typeface="Meiryo UI" panose="020B0604030504040204" pitchFamily="50" charset="-128"/>
                        </a:rPr>
                        <a:t>10/28</a:t>
                      </a:r>
                      <a:r>
                        <a:rPr kumimoji="1" lang="ja-JP" altLang="en-US" sz="1500" b="1" dirty="0">
                          <a:latin typeface="Meiryo UI" panose="020B0604030504040204" pitchFamily="50" charset="-128"/>
                          <a:ea typeface="Meiryo UI" panose="020B0604030504040204" pitchFamily="50" charset="-128"/>
                        </a:rPr>
                        <a:t>（水）</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13:00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18:00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solidFill>
                      <a:schemeClr val="accent3">
                        <a:lumMod val="40000"/>
                        <a:lumOff val="60000"/>
                      </a:schemeClr>
                    </a:solidFill>
                  </a:tcPr>
                </a:tc>
                <a:tc>
                  <a:txBody>
                    <a:bodyPr/>
                    <a:lstStyle/>
                    <a:p>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の事例および適した開発手法を学び、製造現場を想定して模した対象を題材にチームで</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システムの設計、実装、検証に取り組む</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④</a:t>
                      </a:r>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石川事例（座学）</a:t>
                      </a:r>
                    </a:p>
                    <a:p>
                      <a:r>
                        <a:rPr kumimoji="1" lang="ja-JP" altLang="en-US" sz="1000" b="1" dirty="0">
                          <a:latin typeface="Meiryo UI" panose="020B0604030504040204" pitchFamily="50" charset="-128"/>
                          <a:ea typeface="Meiryo UI" panose="020B0604030504040204" pitchFamily="50" charset="-128"/>
                        </a:rPr>
                        <a:t> 　　⑤アジャイル開発（座学）　</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a:t>
                      </a:r>
                      <a:r>
                        <a:rPr kumimoji="1" lang="ja-JP" altLang="en-US" sz="1000" b="1" baseline="0" dirty="0">
                          <a:latin typeface="Meiryo UI" panose="020B0604030504040204" pitchFamily="50" charset="-128"/>
                          <a:ea typeface="Meiryo UI" panose="020B0604030504040204" pitchFamily="50" charset="-128"/>
                        </a:rPr>
                        <a:t> ⑥</a:t>
                      </a:r>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システム制作１（チーム演習）</a:t>
                      </a:r>
                    </a:p>
                  </a:txBody>
                  <a:tcPr marL="87086" marR="87086" marT="43543" marB="43543" anchor="ctr">
                    <a:solidFill>
                      <a:schemeClr val="accent3">
                        <a:lumMod val="40000"/>
                        <a:lumOff val="60000"/>
                      </a:schemeClr>
                    </a:solidFill>
                  </a:tcPr>
                </a:tc>
                <a:tc vMerge="1">
                  <a:txBody>
                    <a:bodyPr/>
                    <a:lstStyle/>
                    <a:p>
                      <a:endParaRPr kumimoji="1" lang="ja-JP" altLang="en-US"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3355861840"/>
                  </a:ext>
                </a:extLst>
              </a:tr>
              <a:tr h="1234423">
                <a:tc>
                  <a:txBody>
                    <a:bodyPr/>
                    <a:lstStyle/>
                    <a:p>
                      <a:r>
                        <a:rPr kumimoji="1" lang="en-US" altLang="ja-JP" sz="1500" b="1" dirty="0">
                          <a:latin typeface="Meiryo UI" panose="020B0604030504040204" pitchFamily="50" charset="-128"/>
                          <a:ea typeface="Meiryo UI" panose="020B0604030504040204" pitchFamily="50" charset="-128"/>
                        </a:rPr>
                        <a:t>10/29</a:t>
                      </a:r>
                      <a:r>
                        <a:rPr kumimoji="1" lang="ja-JP" altLang="en-US" sz="1500" b="1" dirty="0">
                          <a:latin typeface="Meiryo UI" panose="020B0604030504040204" pitchFamily="50" charset="-128"/>
                          <a:ea typeface="Meiryo UI" panose="020B0604030504040204" pitchFamily="50" charset="-128"/>
                        </a:rPr>
                        <a:t>（木）</a:t>
                      </a:r>
                      <a:endParaRPr kumimoji="1" lang="en-US" altLang="ja-JP" sz="1500" b="1" dirty="0">
                        <a:latin typeface="Meiryo UI" panose="020B0604030504040204" pitchFamily="50" charset="-128"/>
                        <a:ea typeface="Meiryo UI" panose="020B0604030504040204" pitchFamily="50" charset="-128"/>
                      </a:endParaRPr>
                    </a:p>
                    <a:p>
                      <a:r>
                        <a:rPr kumimoji="1" lang="en-US" altLang="ja-JP" sz="1500" b="1" dirty="0">
                          <a:latin typeface="Meiryo UI" panose="020B0604030504040204" pitchFamily="50" charset="-128"/>
                          <a:ea typeface="Meiryo UI" panose="020B0604030504040204" pitchFamily="50" charset="-128"/>
                        </a:rPr>
                        <a:t>9:00</a:t>
                      </a:r>
                      <a:r>
                        <a:rPr kumimoji="1" lang="ja-JP" altLang="en-US" sz="1500" b="1" dirty="0">
                          <a:latin typeface="Meiryo UI" panose="020B0604030504040204" pitchFamily="50" charset="-128"/>
                          <a:ea typeface="Meiryo UI" panose="020B0604030504040204" pitchFamily="50" charset="-128"/>
                        </a:rPr>
                        <a:t>～</a:t>
                      </a:r>
                      <a:r>
                        <a:rPr kumimoji="1" lang="en-US" altLang="ja-JP" sz="1500" b="1" dirty="0">
                          <a:latin typeface="Meiryo UI" panose="020B0604030504040204" pitchFamily="50" charset="-128"/>
                          <a:ea typeface="Meiryo UI" panose="020B0604030504040204" pitchFamily="50" charset="-128"/>
                        </a:rPr>
                        <a:t>17:00</a:t>
                      </a:r>
                      <a:endParaRPr kumimoji="1" lang="ja-JP" altLang="en-US" sz="1500" b="1" dirty="0">
                        <a:latin typeface="Meiryo UI" panose="020B0604030504040204" pitchFamily="50" charset="-128"/>
                        <a:ea typeface="Meiryo UI" panose="020B0604030504040204" pitchFamily="50" charset="-128"/>
                      </a:endParaRPr>
                    </a:p>
                  </a:txBody>
                  <a:tcPr marL="87086" marR="87086" marT="43543" marB="43543" anchor="ctr">
                    <a:solidFill>
                      <a:schemeClr val="accent3">
                        <a:lumMod val="40000"/>
                        <a:lumOff val="60000"/>
                      </a:schemeClr>
                    </a:solidFill>
                  </a:tcPr>
                </a:tc>
                <a:tc>
                  <a:txBody>
                    <a:bodyPr/>
                    <a:lstStyle/>
                    <a:p>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システムの導入事例について学び、製造現場を想定して模した対象を題材にチームで</a:t>
                      </a:r>
                      <a:r>
                        <a:rPr kumimoji="1" lang="en-US" altLang="ja-JP" sz="1000" b="1" dirty="0" err="1">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システムの設計、実装、検証に取り組む　　</a:t>
                      </a:r>
                    </a:p>
                    <a:p>
                      <a:r>
                        <a:rPr kumimoji="1" lang="ja-JP" altLang="en-US" sz="1000" b="1" dirty="0">
                          <a:latin typeface="Meiryo UI" panose="020B0604030504040204" pitchFamily="50" charset="-128"/>
                          <a:ea typeface="Meiryo UI" panose="020B0604030504040204" pitchFamily="50" charset="-128"/>
                        </a:rPr>
                        <a:t>　　 ⑦</a:t>
                      </a:r>
                      <a:r>
                        <a:rPr kumimoji="1" lang="en-US" altLang="ja-JP" sz="1000" b="1" dirty="0">
                          <a:latin typeface="Meiryo UI" panose="020B0604030504040204" pitchFamily="50" charset="-128"/>
                          <a:ea typeface="Meiryo UI" panose="020B0604030504040204" pitchFamily="50" charset="-128"/>
                        </a:rPr>
                        <a:t>IoT</a:t>
                      </a:r>
                      <a:r>
                        <a:rPr kumimoji="1" lang="ja-JP" altLang="en-US" sz="1000" b="1" dirty="0">
                          <a:latin typeface="Meiryo UI" panose="020B0604030504040204" pitchFamily="50" charset="-128"/>
                          <a:ea typeface="Meiryo UI" panose="020B0604030504040204" pitchFamily="50" charset="-128"/>
                        </a:rPr>
                        <a:t>システム制作２（チーム演習）</a:t>
                      </a:r>
                    </a:p>
                  </a:txBody>
                  <a:tcPr marL="87086" marR="87086" marT="43543" marB="43543" anchor="ctr">
                    <a:solidFill>
                      <a:schemeClr val="accent3">
                        <a:lumMod val="40000"/>
                        <a:lumOff val="60000"/>
                      </a:schemeClr>
                    </a:solidFill>
                  </a:tcPr>
                </a:tc>
                <a:tc vMerge="1">
                  <a:txBody>
                    <a:bodyPr/>
                    <a:lstStyle/>
                    <a:p>
                      <a:endParaRPr kumimoji="1" lang="en-US" altLang="ja-JP" sz="1100" b="1" dirty="0">
                        <a:latin typeface="Meiryo UI" panose="020B0604030504040204" pitchFamily="50" charset="-128"/>
                        <a:ea typeface="Meiryo UI" panose="020B0604030504040204" pitchFamily="50" charset="-128"/>
                      </a:endParaRPr>
                    </a:p>
                  </a:txBody>
                  <a:tcPr anchor="ctr">
                    <a:solidFill>
                      <a:schemeClr val="accent3">
                        <a:lumMod val="40000"/>
                        <a:lumOff val="60000"/>
                      </a:schemeClr>
                    </a:solidFill>
                  </a:tcPr>
                </a:tc>
                <a:extLst>
                  <a:ext uri="{0D108BD9-81ED-4DB2-BD59-A6C34878D82A}">
                    <a16:rowId xmlns:a16="http://schemas.microsoft.com/office/drawing/2014/main" val="1720243444"/>
                  </a:ext>
                </a:extLst>
              </a:tr>
            </a:tbl>
          </a:graphicData>
        </a:graphic>
      </p:graphicFrame>
      <p:sp>
        <p:nvSpPr>
          <p:cNvPr id="3" name="テキスト ボックス 2"/>
          <p:cNvSpPr txBox="1"/>
          <p:nvPr/>
        </p:nvSpPr>
        <p:spPr>
          <a:xfrm>
            <a:off x="-14865" y="20452"/>
            <a:ext cx="6872866" cy="703154"/>
          </a:xfrm>
          <a:prstGeom prst="rect">
            <a:avLst/>
          </a:prstGeom>
          <a:solidFill>
            <a:srgbClr val="00B050"/>
          </a:solidFill>
        </p:spPr>
        <p:txBody>
          <a:bodyPr wrap="square" rtlCol="0">
            <a:noAutofit/>
          </a:bodyPr>
          <a:lstStyle/>
          <a:p>
            <a:pPr algn="ctr" defTabSz="884492">
              <a:lnSpc>
                <a:spcPct val="80000"/>
              </a:lnSpc>
            </a:pPr>
            <a:r>
              <a:rPr lang="ja-JP" altLang="en-US" sz="2476" b="1" dirty="0">
                <a:solidFill>
                  <a:prstClr val="white"/>
                </a:solidFill>
                <a:latin typeface="Meiryo UI" panose="020B0604030504040204" pitchFamily="50" charset="-128"/>
                <a:ea typeface="Meiryo UI" panose="020B0604030504040204" pitchFamily="50" charset="-128"/>
              </a:rPr>
              <a:t>　</a:t>
            </a:r>
            <a:r>
              <a:rPr lang="ja-JP" altLang="en-US" sz="1714" b="1" dirty="0">
                <a:solidFill>
                  <a:prstClr val="white"/>
                </a:solidFill>
                <a:latin typeface="Meiryo UI" panose="020B0604030504040204" pitchFamily="50" charset="-128"/>
                <a:ea typeface="Meiryo UI" panose="020B0604030504040204" pitchFamily="50" charset="-128"/>
              </a:rPr>
              <a:t>～製造現場における現場改善が進む！～</a:t>
            </a:r>
            <a:endParaRPr lang="en-US" altLang="ja-JP" sz="1714" b="1" dirty="0">
              <a:solidFill>
                <a:prstClr val="white"/>
              </a:solidFill>
              <a:latin typeface="Meiryo UI" panose="020B0604030504040204" pitchFamily="50" charset="-128"/>
              <a:ea typeface="Meiryo UI" panose="020B0604030504040204" pitchFamily="50" charset="-128"/>
            </a:endParaRPr>
          </a:p>
          <a:p>
            <a:pPr algn="ctr" defTabSz="884492">
              <a:lnSpc>
                <a:spcPct val="80000"/>
              </a:lnSpc>
            </a:pPr>
            <a:r>
              <a:rPr lang="ja-JP" altLang="en-US" sz="2667" b="1" dirty="0">
                <a:solidFill>
                  <a:prstClr val="white"/>
                </a:solidFill>
                <a:latin typeface="Meiryo UI" panose="020B0604030504040204" pitchFamily="50" charset="-128"/>
                <a:ea typeface="Meiryo UI" panose="020B0604030504040204" pitchFamily="50" charset="-128"/>
              </a:rPr>
              <a:t>技術者向け</a:t>
            </a:r>
            <a:r>
              <a:rPr lang="en-US" altLang="ja-JP" sz="2667" b="1" dirty="0" err="1">
                <a:solidFill>
                  <a:prstClr val="white"/>
                </a:solidFill>
                <a:latin typeface="Meiryo UI" panose="020B0604030504040204" pitchFamily="50" charset="-128"/>
                <a:ea typeface="Meiryo UI" panose="020B0604030504040204" pitchFamily="50" charset="-128"/>
              </a:rPr>
              <a:t>IoT</a:t>
            </a:r>
            <a:r>
              <a:rPr lang="en-US" altLang="ja-JP" sz="2667" b="1" dirty="0">
                <a:solidFill>
                  <a:prstClr val="white"/>
                </a:solidFill>
                <a:latin typeface="Meiryo UI" panose="020B0604030504040204" pitchFamily="50" charset="-128"/>
                <a:ea typeface="Meiryo UI" panose="020B0604030504040204" pitchFamily="50" charset="-128"/>
              </a:rPr>
              <a:t>/AI</a:t>
            </a:r>
            <a:r>
              <a:rPr lang="ja-JP" altLang="en-US" sz="2667" b="1" dirty="0">
                <a:solidFill>
                  <a:prstClr val="white"/>
                </a:solidFill>
                <a:latin typeface="Meiryo UI" panose="020B0604030504040204" pitchFamily="50" charset="-128"/>
                <a:ea typeface="Meiryo UI" panose="020B0604030504040204" pitchFamily="50" charset="-128"/>
              </a:rPr>
              <a:t>研修（</a:t>
            </a:r>
            <a:r>
              <a:rPr lang="en-US" altLang="ja-JP" sz="2667" b="1" dirty="0" err="1">
                <a:solidFill>
                  <a:prstClr val="white"/>
                </a:solidFill>
                <a:latin typeface="Meiryo UI" panose="020B0604030504040204" pitchFamily="50" charset="-128"/>
                <a:ea typeface="Meiryo UI" panose="020B0604030504040204" pitchFamily="50" charset="-128"/>
              </a:rPr>
              <a:t>IoT</a:t>
            </a:r>
            <a:r>
              <a:rPr lang="ja-JP" altLang="en-US" sz="2667" b="1" dirty="0">
                <a:solidFill>
                  <a:prstClr val="white"/>
                </a:solidFill>
                <a:latin typeface="Meiryo UI" panose="020B0604030504040204" pitchFamily="50" charset="-128"/>
                <a:ea typeface="Meiryo UI" panose="020B0604030504040204" pitchFamily="50" charset="-128"/>
              </a:rPr>
              <a:t>中心）　　</a:t>
            </a:r>
            <a:r>
              <a:rPr lang="ja-JP" altLang="en-US" sz="2667" b="1" u="sng" dirty="0">
                <a:solidFill>
                  <a:prstClr val="white"/>
                </a:solidFill>
                <a:latin typeface="Meiryo UI" panose="020B0604030504040204" pitchFamily="50" charset="-128"/>
                <a:ea typeface="Meiryo UI" panose="020B0604030504040204" pitchFamily="50" charset="-128"/>
              </a:rPr>
              <a:t>　</a:t>
            </a:r>
            <a:endParaRPr lang="en-US" altLang="ja-JP" sz="2667" b="1" u="sng" dirty="0">
              <a:solidFill>
                <a:prstClr val="white"/>
              </a:solidFill>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5185" y="9652570"/>
            <a:ext cx="6869595" cy="244682"/>
          </a:xfrm>
          <a:prstGeom prst="rect">
            <a:avLst/>
          </a:prstGeom>
          <a:solidFill>
            <a:srgbClr val="00B050"/>
          </a:solidFill>
        </p:spPr>
        <p:txBody>
          <a:bodyPr wrap="square" rtlCol="0">
            <a:spAutoFit/>
          </a:bodyPr>
          <a:lstStyle/>
          <a:p>
            <a:pPr algn="ctr">
              <a:lnSpc>
                <a:spcPct val="90000"/>
              </a:lnSpc>
            </a:pPr>
            <a:r>
              <a:rPr lang="ja-JP" altLang="en-US" sz="1100" b="1" dirty="0">
                <a:solidFill>
                  <a:schemeClr val="bg1"/>
                </a:solidFill>
                <a:latin typeface="Meiryo UI" panose="020B0604030504040204" pitchFamily="50" charset="-128"/>
                <a:ea typeface="Meiryo UI" panose="020B0604030504040204" pitchFamily="50" charset="-128"/>
              </a:rPr>
              <a:t>「スマートエスイー</a:t>
            </a:r>
            <a:r>
              <a:rPr lang="en-US" altLang="ja-JP" sz="1100" b="1" dirty="0" err="1">
                <a:solidFill>
                  <a:schemeClr val="bg1"/>
                </a:solidFill>
                <a:latin typeface="Meiryo UI" panose="020B0604030504040204" pitchFamily="50" charset="-128"/>
                <a:ea typeface="Meiryo UI" panose="020B0604030504040204" pitchFamily="50" charset="-128"/>
              </a:rPr>
              <a:t>IoT</a:t>
            </a:r>
            <a:r>
              <a:rPr lang="en-US" altLang="ja-JP" sz="1100" b="1" dirty="0">
                <a:solidFill>
                  <a:schemeClr val="bg1"/>
                </a:solidFill>
                <a:latin typeface="Meiryo UI" panose="020B0604030504040204" pitchFamily="50" charset="-128"/>
                <a:ea typeface="Meiryo UI" panose="020B0604030504040204" pitchFamily="50" charset="-128"/>
              </a:rPr>
              <a:t>/AI</a:t>
            </a:r>
            <a:r>
              <a:rPr lang="ja-JP" altLang="en-US" sz="1100"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145169" y="4060246"/>
            <a:ext cx="1644601" cy="325120"/>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35437">
              <a:lnSpc>
                <a:spcPct val="130000"/>
              </a:lnSpc>
              <a:defRPr/>
            </a:pPr>
            <a:r>
              <a:rPr lang="ja-JP" altLang="en-US" sz="1714" b="1" dirty="0">
                <a:solidFill>
                  <a:prstClr val="white"/>
                </a:solidFill>
                <a:latin typeface="Trebuchet MS" panose="020B0603020202020204"/>
                <a:ea typeface="メイリオ" panose="020B0604030504040204" pitchFamily="50" charset="-128"/>
              </a:rPr>
              <a:t>受講料</a:t>
            </a:r>
          </a:p>
        </p:txBody>
      </p:sp>
      <p:sp>
        <p:nvSpPr>
          <p:cNvPr id="19" name="テキスト ボックス 18"/>
          <p:cNvSpPr txBox="1"/>
          <p:nvPr/>
        </p:nvSpPr>
        <p:spPr>
          <a:xfrm>
            <a:off x="1772750" y="4031931"/>
            <a:ext cx="2312689" cy="373820"/>
          </a:xfrm>
          <a:prstGeom prst="rect">
            <a:avLst/>
          </a:prstGeom>
          <a:noFill/>
        </p:spPr>
        <p:txBody>
          <a:bodyPr wrap="square" rtlCol="0">
            <a:spAutoFit/>
          </a:bodyPr>
          <a:lstStyle/>
          <a:p>
            <a:pPr defTabSz="884492">
              <a:lnSpc>
                <a:spcPct val="120000"/>
              </a:lnSpc>
            </a:pPr>
            <a:r>
              <a:rPr lang="en-US" altLang="ja-JP" sz="1524" dirty="0">
                <a:solidFill>
                  <a:prstClr val="black"/>
                </a:solidFill>
                <a:latin typeface="Meiryo UI" panose="020B0604030504040204" pitchFamily="50" charset="-128"/>
                <a:ea typeface="Meiryo UI" panose="020B0604030504040204" pitchFamily="50" charset="-128"/>
              </a:rPr>
              <a:t>5,000</a:t>
            </a:r>
            <a:r>
              <a:rPr lang="ja-JP" altLang="en-US" sz="1524" dirty="0">
                <a:solidFill>
                  <a:prstClr val="black"/>
                </a:solidFill>
                <a:latin typeface="Meiryo UI" panose="020B0604030504040204" pitchFamily="50" charset="-128"/>
                <a:ea typeface="Meiryo UI" panose="020B0604030504040204" pitchFamily="50" charset="-128"/>
              </a:rPr>
              <a:t>円</a:t>
            </a:r>
            <a:r>
              <a:rPr lang="en-US" altLang="ja-JP" sz="1524" dirty="0">
                <a:solidFill>
                  <a:prstClr val="black"/>
                </a:solidFill>
                <a:latin typeface="Meiryo UI" panose="020B0604030504040204" pitchFamily="50" charset="-128"/>
                <a:ea typeface="Meiryo UI" panose="020B0604030504040204" pitchFamily="50" charset="-128"/>
              </a:rPr>
              <a:t>/</a:t>
            </a:r>
            <a:r>
              <a:rPr lang="ja-JP" altLang="en-US" sz="1524" dirty="0">
                <a:solidFill>
                  <a:prstClr val="black"/>
                </a:solidFill>
                <a:latin typeface="Meiryo UI" panose="020B0604030504040204" pitchFamily="50" charset="-128"/>
                <a:ea typeface="Meiryo UI" panose="020B0604030504040204" pitchFamily="50" charset="-128"/>
              </a:rPr>
              <a:t>名</a:t>
            </a:r>
          </a:p>
        </p:txBody>
      </p:sp>
      <p:sp>
        <p:nvSpPr>
          <p:cNvPr id="10" name="正方形/長方形 9"/>
          <p:cNvSpPr/>
          <p:nvPr/>
        </p:nvSpPr>
        <p:spPr>
          <a:xfrm>
            <a:off x="394840" y="1881001"/>
            <a:ext cx="6507407" cy="795987"/>
          </a:xfrm>
          <a:prstGeom prst="rect">
            <a:avLst/>
          </a:prstGeom>
        </p:spPr>
        <p:txBody>
          <a:bodyPr wrap="square">
            <a:spAutoFit/>
          </a:bodyPr>
          <a:lstStyle/>
          <a:p>
            <a:pPr defTabSz="884492"/>
            <a:r>
              <a:rPr lang="ja-JP" altLang="en-US" sz="1524" b="1" dirty="0">
                <a:solidFill>
                  <a:prstClr val="black"/>
                </a:solidFill>
                <a:latin typeface="Meiryo UI" panose="020B0604030504040204" pitchFamily="50" charset="-128"/>
                <a:ea typeface="Meiryo UI" panose="020B0604030504040204" pitchFamily="50" charset="-128"/>
              </a:rPr>
              <a:t>・</a:t>
            </a:r>
            <a:r>
              <a:rPr lang="en-US" altLang="ja-JP" sz="1524" b="1" dirty="0">
                <a:solidFill>
                  <a:prstClr val="black"/>
                </a:solidFill>
                <a:latin typeface="Meiryo UI" panose="020B0604030504040204" pitchFamily="50" charset="-128"/>
                <a:ea typeface="Meiryo UI" panose="020B0604030504040204" pitchFamily="50" charset="-128"/>
              </a:rPr>
              <a:t> </a:t>
            </a:r>
            <a:r>
              <a:rPr lang="en-US" altLang="ja-JP" sz="1524" b="1" dirty="0" err="1">
                <a:solidFill>
                  <a:prstClr val="black"/>
                </a:solidFill>
                <a:latin typeface="Meiryo UI" panose="020B0604030504040204" pitchFamily="50" charset="-128"/>
                <a:ea typeface="Meiryo UI" panose="020B0604030504040204" pitchFamily="50" charset="-128"/>
              </a:rPr>
              <a:t>IoT</a:t>
            </a:r>
            <a:r>
              <a:rPr lang="ja-JP" altLang="en-US" sz="1524" b="1" dirty="0">
                <a:solidFill>
                  <a:prstClr val="black"/>
                </a:solidFill>
                <a:latin typeface="Meiryo UI" panose="020B0604030504040204" pitchFamily="50" charset="-128"/>
                <a:ea typeface="Meiryo UI" panose="020B0604030504040204" pitchFamily="50" charset="-128"/>
              </a:rPr>
              <a:t>を活用して、</a:t>
            </a:r>
            <a:r>
              <a:rPr lang="ja-JP" altLang="en-US" sz="1524" b="1" dirty="0">
                <a:solidFill>
                  <a:srgbClr val="FF0000"/>
                </a:solidFill>
                <a:latin typeface="Meiryo UI" panose="020B0604030504040204" pitchFamily="50" charset="-128"/>
                <a:ea typeface="Meiryo UI" panose="020B0604030504040204" pitchFamily="50" charset="-128"/>
              </a:rPr>
              <a:t>自社で見える化システムを構築</a:t>
            </a:r>
            <a:r>
              <a:rPr lang="ja-JP" altLang="en-US" sz="1524" b="1" dirty="0">
                <a:solidFill>
                  <a:prstClr val="black"/>
                </a:solidFill>
                <a:latin typeface="Meiryo UI" panose="020B0604030504040204" pitchFamily="50" charset="-128"/>
                <a:ea typeface="Meiryo UI" panose="020B0604030504040204" pitchFamily="50" charset="-128"/>
              </a:rPr>
              <a:t>したい</a:t>
            </a:r>
            <a:endParaRPr lang="en-US" altLang="ja-JP" sz="1524" b="1" dirty="0">
              <a:solidFill>
                <a:prstClr val="black"/>
              </a:solidFill>
              <a:latin typeface="Meiryo UI" panose="020B0604030504040204" pitchFamily="50" charset="-128"/>
              <a:ea typeface="Meiryo UI" panose="020B0604030504040204" pitchFamily="50" charset="-128"/>
            </a:endParaRPr>
          </a:p>
          <a:p>
            <a:pPr defTabSz="884492"/>
            <a:r>
              <a:rPr lang="ja-JP" altLang="en-US" sz="1524" b="1" dirty="0">
                <a:solidFill>
                  <a:prstClr val="black"/>
                </a:solidFill>
                <a:latin typeface="Meiryo UI" panose="020B0604030504040204" pitchFamily="50" charset="-128"/>
                <a:ea typeface="Meiryo UI" panose="020B0604030504040204" pitchFamily="50" charset="-128"/>
              </a:rPr>
              <a:t>・ 外注で対応している</a:t>
            </a:r>
            <a:r>
              <a:rPr lang="en-US" altLang="ja-JP" sz="1524" b="1" dirty="0" err="1">
                <a:solidFill>
                  <a:prstClr val="black"/>
                </a:solidFill>
                <a:latin typeface="Meiryo UI" panose="020B0604030504040204" pitchFamily="50" charset="-128"/>
                <a:ea typeface="Meiryo UI" panose="020B0604030504040204" pitchFamily="50" charset="-128"/>
              </a:rPr>
              <a:t>IoT</a:t>
            </a:r>
            <a:r>
              <a:rPr lang="ja-JP" altLang="en-US" sz="1524" b="1" dirty="0">
                <a:solidFill>
                  <a:prstClr val="black"/>
                </a:solidFill>
                <a:latin typeface="Meiryo UI" panose="020B0604030504040204" pitchFamily="50" charset="-128"/>
                <a:ea typeface="Meiryo UI" panose="020B0604030504040204" pitchFamily="50" charset="-128"/>
              </a:rPr>
              <a:t>システムの</a:t>
            </a:r>
            <a:r>
              <a:rPr lang="ja-JP" altLang="en-US" sz="1524" b="1" dirty="0">
                <a:solidFill>
                  <a:srgbClr val="FF0000"/>
                </a:solidFill>
                <a:latin typeface="Meiryo UI" panose="020B0604030504040204" pitchFamily="50" charset="-128"/>
                <a:ea typeface="Meiryo UI" panose="020B0604030504040204" pitchFamily="50" charset="-128"/>
              </a:rPr>
              <a:t>仕組みを理解し、効果を検証したい</a:t>
            </a:r>
            <a:endParaRPr lang="en-US" altLang="ja-JP" sz="1524" b="1" dirty="0">
              <a:solidFill>
                <a:srgbClr val="FF0000"/>
              </a:solidFill>
              <a:latin typeface="Meiryo UI" panose="020B0604030504040204" pitchFamily="50" charset="-128"/>
              <a:ea typeface="Meiryo UI" panose="020B0604030504040204" pitchFamily="50" charset="-128"/>
            </a:endParaRPr>
          </a:p>
          <a:p>
            <a:pPr defTabSz="884492"/>
            <a:r>
              <a:rPr lang="ja-JP" altLang="en-US" sz="1524" b="1" dirty="0">
                <a:solidFill>
                  <a:prstClr val="black"/>
                </a:solidFill>
                <a:latin typeface="Meiryo UI" panose="020B0604030504040204" pitchFamily="50" charset="-128"/>
                <a:ea typeface="Meiryo UI" panose="020B0604030504040204" pitchFamily="50" charset="-128"/>
              </a:rPr>
              <a:t>・ </a:t>
            </a:r>
            <a:r>
              <a:rPr lang="en-US" altLang="ja-JP" sz="1524" b="1" dirty="0" err="1">
                <a:solidFill>
                  <a:prstClr val="black"/>
                </a:solidFill>
                <a:latin typeface="Meiryo UI" panose="020B0604030504040204" pitchFamily="50" charset="-128"/>
                <a:ea typeface="Meiryo UI" panose="020B0604030504040204" pitchFamily="50" charset="-128"/>
              </a:rPr>
              <a:t>IoT</a:t>
            </a:r>
            <a:r>
              <a:rPr lang="ja-JP" altLang="en-US" sz="1524" b="1" dirty="0">
                <a:solidFill>
                  <a:prstClr val="black"/>
                </a:solidFill>
                <a:latin typeface="Meiryo UI" panose="020B0604030504040204" pitchFamily="50" charset="-128"/>
                <a:ea typeface="Meiryo UI" panose="020B0604030504040204" pitchFamily="50" charset="-128"/>
              </a:rPr>
              <a:t>システムの</a:t>
            </a:r>
            <a:r>
              <a:rPr lang="ja-JP" altLang="en-US" sz="1524" b="1" dirty="0">
                <a:solidFill>
                  <a:srgbClr val="FF0000"/>
                </a:solidFill>
                <a:latin typeface="Meiryo UI" panose="020B0604030504040204" pitchFamily="50" charset="-128"/>
                <a:ea typeface="Meiryo UI" panose="020B0604030504040204" pitchFamily="50" charset="-128"/>
              </a:rPr>
              <a:t>運用、改善にあたり、新たな気付きを得たい</a:t>
            </a:r>
            <a:endParaRPr lang="en-US" altLang="ja-JP" sz="1524" b="1" dirty="0">
              <a:solidFill>
                <a:srgbClr val="FF0000"/>
              </a:solidFill>
              <a:latin typeface="Meiryo UI" panose="020B0604030504040204" pitchFamily="50" charset="-128"/>
              <a:ea typeface="Meiryo UI" panose="020B0604030504040204" pitchFamily="50" charset="-128"/>
            </a:endParaRPr>
          </a:p>
        </p:txBody>
      </p:sp>
      <p:pic>
        <p:nvPicPr>
          <p:cNvPr id="15" name="図 14"/>
          <p:cNvPicPr>
            <a:picLocks noChangeAspect="1"/>
          </p:cNvPicPr>
          <p:nvPr/>
        </p:nvPicPr>
        <p:blipFill rotWithShape="1">
          <a:blip r:embed="rId3"/>
          <a:srcRect l="6824" t="13710" r="6298" b="4646"/>
          <a:stretch/>
        </p:blipFill>
        <p:spPr>
          <a:xfrm>
            <a:off x="6093296" y="5264336"/>
            <a:ext cx="720080" cy="864096"/>
          </a:xfrm>
          <a:prstGeom prst="rect">
            <a:avLst/>
          </a:prstGeom>
        </p:spPr>
      </p:pic>
      <p:pic>
        <p:nvPicPr>
          <p:cNvPr id="16" name="図 15"/>
          <p:cNvPicPr>
            <a:picLocks noChangeAspect="1"/>
          </p:cNvPicPr>
          <p:nvPr/>
        </p:nvPicPr>
        <p:blipFill rotWithShape="1">
          <a:blip r:embed="rId4" cstate="print">
            <a:extLst>
              <a:ext uri="{28A0092B-C50C-407E-A947-70E740481C1C}">
                <a14:useLocalDpi xmlns:a14="http://schemas.microsoft.com/office/drawing/2010/main" val="0"/>
              </a:ext>
            </a:extLst>
          </a:blip>
          <a:srcRect l="5926" t="12690" r="7943" b="5975"/>
          <a:stretch/>
        </p:blipFill>
        <p:spPr>
          <a:xfrm>
            <a:off x="6099646" y="8265368"/>
            <a:ext cx="720080" cy="747465"/>
          </a:xfrm>
          <a:prstGeom prst="rect">
            <a:avLst/>
          </a:prstGeom>
        </p:spPr>
      </p:pic>
      <p:sp>
        <p:nvSpPr>
          <p:cNvPr id="5" name="大かっこ 4"/>
          <p:cNvSpPr/>
          <p:nvPr/>
        </p:nvSpPr>
        <p:spPr>
          <a:xfrm>
            <a:off x="4437223" y="6177136"/>
            <a:ext cx="2392349" cy="612068"/>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84492"/>
            <a:endParaRPr lang="ja-JP" altLang="en-US" sz="1810">
              <a:solidFill>
                <a:prstClr val="black"/>
              </a:solidFill>
              <a:latin typeface="Calibri"/>
              <a:ea typeface="ＭＳ Ｐゴシック" panose="020B0600070205080204" pitchFamily="50" charset="-128"/>
            </a:endParaRPr>
          </a:p>
        </p:txBody>
      </p:sp>
      <p:sp>
        <p:nvSpPr>
          <p:cNvPr id="20" name="大かっこ 19"/>
          <p:cNvSpPr/>
          <p:nvPr/>
        </p:nvSpPr>
        <p:spPr>
          <a:xfrm>
            <a:off x="4437222" y="7753692"/>
            <a:ext cx="2392349" cy="447857"/>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84492"/>
            <a:endParaRPr lang="ja-JP" altLang="en-US" sz="1810">
              <a:solidFill>
                <a:prstClr val="black"/>
              </a:solidFill>
              <a:latin typeface="Calibri"/>
              <a:ea typeface="ＭＳ Ｐゴシック" panose="020B0600070205080204" pitchFamily="50" charset="-128"/>
            </a:endParaRPr>
          </a:p>
        </p:txBody>
      </p:sp>
      <p:sp>
        <p:nvSpPr>
          <p:cNvPr id="21" name="大かっこ 20"/>
          <p:cNvSpPr/>
          <p:nvPr/>
        </p:nvSpPr>
        <p:spPr>
          <a:xfrm>
            <a:off x="4421027" y="9031882"/>
            <a:ext cx="2392349" cy="601638"/>
          </a:xfrm>
          <a:prstGeom prst="bracketPair">
            <a:avLst>
              <a:gd name="adj" fmla="val 1309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84492"/>
            <a:endParaRPr lang="ja-JP" altLang="en-US" sz="181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89595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256492" y="1907685"/>
            <a:ext cx="6342440" cy="307511"/>
          </a:xfrm>
          <a:prstGeom prst="rect">
            <a:avLst/>
          </a:prstGeom>
          <a:solidFill>
            <a:srgbClr val="00B050"/>
          </a:solidFill>
          <a:ln>
            <a:noFill/>
          </a:ln>
          <a:effectLst/>
        </p:spPr>
        <p:txBody>
          <a:bodyPr wrap="none" anchor="ctr"/>
          <a:lstStyle/>
          <a:p>
            <a:pPr defTabSz="884492"/>
            <a:endParaRPr lang="ja-JP" altLang="en-US" sz="1810">
              <a:solidFill>
                <a:prstClr val="black"/>
              </a:solidFill>
              <a:latin typeface="Calibri"/>
              <a:ea typeface="ＭＳ Ｐゴシック" panose="020B0600070205080204" pitchFamily="50" charset="-128"/>
            </a:endParaRPr>
          </a:p>
        </p:txBody>
      </p:sp>
      <p:sp>
        <p:nvSpPr>
          <p:cNvPr id="8" name="Text Box 80"/>
          <p:cNvSpPr txBox="1">
            <a:spLocks noChangeArrowheads="1"/>
          </p:cNvSpPr>
          <p:nvPr/>
        </p:nvSpPr>
        <p:spPr bwMode="auto">
          <a:xfrm>
            <a:off x="2429588" y="1866909"/>
            <a:ext cx="2048959" cy="356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defTabSz="884492" eaLnBrk="1" hangingPunct="1"/>
            <a:r>
              <a:rPr lang="en-US" altLang="ja-JP" sz="1714" u="none" dirty="0">
                <a:solidFill>
                  <a:prstClr val="white"/>
                </a:solidFill>
                <a:ea typeface="HG創英角ｺﾞｼｯｸUB" pitchFamily="49" charset="-128"/>
              </a:rPr>
              <a:t>【 </a:t>
            </a:r>
            <a:r>
              <a:rPr lang="ja-JP" altLang="en-US" sz="1714" u="none" dirty="0">
                <a:solidFill>
                  <a:prstClr val="white"/>
                </a:solidFill>
                <a:ea typeface="HG創英角ｺﾞｼｯｸUB" pitchFamily="49" charset="-128"/>
              </a:rPr>
              <a:t>参 加 申 込 書 </a:t>
            </a:r>
            <a:r>
              <a:rPr lang="en-US" altLang="ja-JP" sz="1714" u="none" dirty="0">
                <a:solidFill>
                  <a:prstClr val="white"/>
                </a:solidFill>
                <a:ea typeface="HG創英角ｺﾞｼｯｸUB" pitchFamily="49" charset="-128"/>
              </a:rPr>
              <a:t>】</a:t>
            </a:r>
          </a:p>
        </p:txBody>
      </p:sp>
      <p:sp>
        <p:nvSpPr>
          <p:cNvPr id="9" name="Text Box 107">
            <a:extLst>
              <a:ext uri="{FF2B5EF4-FFF2-40B4-BE49-F238E27FC236}">
                <a16:creationId xmlns:a16="http://schemas.microsoft.com/office/drawing/2014/main" id="{A518068C-26B2-4893-8E44-D611A67B81BD}"/>
              </a:ext>
            </a:extLst>
          </p:cNvPr>
          <p:cNvSpPr txBox="1">
            <a:spLocks noChangeArrowheads="1"/>
          </p:cNvSpPr>
          <p:nvPr/>
        </p:nvSpPr>
        <p:spPr bwMode="auto">
          <a:xfrm>
            <a:off x="7251" y="683327"/>
            <a:ext cx="6858000" cy="842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defTabSz="884492" eaLnBrk="1" hangingPunct="1">
              <a:lnSpc>
                <a:spcPct val="80000"/>
              </a:lnSpc>
            </a:pPr>
            <a:r>
              <a:rPr lang="ja-JP" altLang="en-US" sz="1714" u="none" dirty="0">
                <a:solidFill>
                  <a:prstClr val="black"/>
                </a:solidFill>
                <a:latin typeface="Meiryo UI" panose="020B0604030504040204" pitchFamily="50" charset="-128"/>
                <a:ea typeface="Meiryo UI" panose="020B0604030504040204" pitchFamily="50" charset="-128"/>
              </a:rPr>
              <a:t>～製造現場における現場改善が進む！～</a:t>
            </a:r>
            <a:endParaRPr lang="en-US" altLang="ja-JP" sz="1714" u="none" dirty="0">
              <a:solidFill>
                <a:prstClr val="black"/>
              </a:solidFill>
              <a:latin typeface="Meiryo UI" panose="020B0604030504040204" pitchFamily="50" charset="-128"/>
              <a:ea typeface="Meiryo UI" panose="020B0604030504040204" pitchFamily="50" charset="-128"/>
            </a:endParaRPr>
          </a:p>
          <a:p>
            <a:pPr algn="ctr" defTabSz="884492" eaLnBrk="1" hangingPunct="1">
              <a:lnSpc>
                <a:spcPct val="80000"/>
              </a:lnSpc>
            </a:pPr>
            <a:endParaRPr lang="en-US" altLang="ja-JP" sz="1714" u="none" dirty="0">
              <a:solidFill>
                <a:prstClr val="black"/>
              </a:solidFill>
              <a:latin typeface="Meiryo UI" panose="020B0604030504040204" pitchFamily="50" charset="-128"/>
              <a:ea typeface="Meiryo UI" panose="020B0604030504040204" pitchFamily="50" charset="-128"/>
            </a:endParaRPr>
          </a:p>
          <a:p>
            <a:pPr algn="ctr" defTabSz="884492" eaLnBrk="1" hangingPunct="1">
              <a:lnSpc>
                <a:spcPct val="80000"/>
              </a:lnSpc>
            </a:pPr>
            <a:r>
              <a:rPr lang="ja-JP" altLang="en-US" sz="2667" u="none" dirty="0">
                <a:solidFill>
                  <a:prstClr val="black"/>
                </a:solidFill>
                <a:latin typeface="Meiryo UI" panose="020B0604030504040204" pitchFamily="50" charset="-128"/>
                <a:ea typeface="Meiryo UI" panose="020B0604030504040204" pitchFamily="50" charset="-128"/>
              </a:rPr>
              <a:t>技術者向け</a:t>
            </a:r>
            <a:r>
              <a:rPr lang="en-US" altLang="ja-JP" sz="2667" u="none" dirty="0" err="1">
                <a:solidFill>
                  <a:prstClr val="black"/>
                </a:solidFill>
                <a:latin typeface="Meiryo UI" panose="020B0604030504040204" pitchFamily="50" charset="-128"/>
                <a:ea typeface="Meiryo UI" panose="020B0604030504040204" pitchFamily="50" charset="-128"/>
              </a:rPr>
              <a:t>IoT</a:t>
            </a:r>
            <a:r>
              <a:rPr lang="en-US" altLang="ja-JP" sz="2667" u="none" dirty="0">
                <a:solidFill>
                  <a:prstClr val="black"/>
                </a:solidFill>
                <a:latin typeface="Meiryo UI" panose="020B0604030504040204" pitchFamily="50" charset="-128"/>
                <a:ea typeface="Meiryo UI" panose="020B0604030504040204" pitchFamily="50" charset="-128"/>
              </a:rPr>
              <a:t>/AI</a:t>
            </a:r>
            <a:r>
              <a:rPr lang="ja-JP" altLang="en-US" sz="2667" u="none" dirty="0">
                <a:solidFill>
                  <a:prstClr val="black"/>
                </a:solidFill>
                <a:latin typeface="Meiryo UI" panose="020B0604030504040204" pitchFamily="50" charset="-128"/>
                <a:ea typeface="Meiryo UI" panose="020B0604030504040204" pitchFamily="50" charset="-128"/>
              </a:rPr>
              <a:t>研修（</a:t>
            </a:r>
            <a:r>
              <a:rPr lang="en-US" altLang="ja-JP" sz="2667" u="none" dirty="0" err="1">
                <a:solidFill>
                  <a:prstClr val="black"/>
                </a:solidFill>
                <a:latin typeface="Meiryo UI" panose="020B0604030504040204" pitchFamily="50" charset="-128"/>
                <a:ea typeface="Meiryo UI" panose="020B0604030504040204" pitchFamily="50" charset="-128"/>
              </a:rPr>
              <a:t>IoT</a:t>
            </a:r>
            <a:r>
              <a:rPr lang="ja-JP" altLang="en-US" sz="2667" u="none" dirty="0">
                <a:solidFill>
                  <a:prstClr val="black"/>
                </a:solidFill>
                <a:latin typeface="Meiryo UI" panose="020B0604030504040204" pitchFamily="50" charset="-128"/>
                <a:ea typeface="Meiryo UI" panose="020B0604030504040204" pitchFamily="50" charset="-128"/>
              </a:rPr>
              <a:t>中心）</a:t>
            </a:r>
            <a:endParaRPr lang="ja-JP" altLang="en-US" sz="1714" u="none" dirty="0">
              <a:solidFill>
                <a:prstClr val="black"/>
              </a:solidFill>
              <a:ea typeface="HG創英角ｺﾞｼｯｸUB" pitchFamily="49" charset="-128"/>
            </a:endParaRPr>
          </a:p>
        </p:txBody>
      </p:sp>
      <p:sp>
        <p:nvSpPr>
          <p:cNvPr id="15" name="Text Box 107">
            <a:extLst>
              <a:ext uri="{FF2B5EF4-FFF2-40B4-BE49-F238E27FC236}">
                <a16:creationId xmlns:a16="http://schemas.microsoft.com/office/drawing/2014/main" id="{FC75AC32-6994-4D92-8CC0-CB6B0143702E}"/>
              </a:ext>
            </a:extLst>
          </p:cNvPr>
          <p:cNvSpPr txBox="1">
            <a:spLocks noChangeArrowheads="1"/>
          </p:cNvSpPr>
          <p:nvPr/>
        </p:nvSpPr>
        <p:spPr bwMode="auto">
          <a:xfrm>
            <a:off x="3771896" y="204831"/>
            <a:ext cx="2998847" cy="326884"/>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defTabSz="884492" eaLnBrk="1" hangingPunct="1"/>
            <a:r>
              <a:rPr lang="ja-JP" altLang="en-US" sz="1524" u="none" dirty="0">
                <a:solidFill>
                  <a:prstClr val="white"/>
                </a:solidFill>
                <a:ea typeface="HG創英角ｺﾞｼｯｸUB" pitchFamily="49" charset="-128"/>
              </a:rPr>
              <a:t>申込締切：１０月６日（火）</a:t>
            </a:r>
          </a:p>
        </p:txBody>
      </p:sp>
      <p:graphicFrame>
        <p:nvGraphicFramePr>
          <p:cNvPr id="19" name="Group 106">
            <a:extLst>
              <a:ext uri="{FF2B5EF4-FFF2-40B4-BE49-F238E27FC236}">
                <a16:creationId xmlns:a16="http://schemas.microsoft.com/office/drawing/2014/main" id="{B7533BD6-74F8-4871-A58B-D96B1C635D4E}"/>
              </a:ext>
            </a:extLst>
          </p:cNvPr>
          <p:cNvGraphicFramePr>
            <a:graphicFrameLocks noGrp="1"/>
          </p:cNvGraphicFramePr>
          <p:nvPr/>
        </p:nvGraphicFramePr>
        <p:xfrm>
          <a:off x="323274" y="2301540"/>
          <a:ext cx="6225954" cy="1337292"/>
        </p:xfrm>
        <a:graphic>
          <a:graphicData uri="http://schemas.openxmlformats.org/drawingml/2006/table">
            <a:tbl>
              <a:tblPr/>
              <a:tblGrid>
                <a:gridCol w="857238">
                  <a:extLst>
                    <a:ext uri="{9D8B030D-6E8A-4147-A177-3AD203B41FA5}">
                      <a16:colId xmlns:a16="http://schemas.microsoft.com/office/drawing/2014/main" val="20000"/>
                    </a:ext>
                  </a:extLst>
                </a:gridCol>
                <a:gridCol w="2256000">
                  <a:extLst>
                    <a:ext uri="{9D8B030D-6E8A-4147-A177-3AD203B41FA5}">
                      <a16:colId xmlns:a16="http://schemas.microsoft.com/office/drawing/2014/main" val="20001"/>
                    </a:ext>
                  </a:extLst>
                </a:gridCol>
                <a:gridCol w="857143">
                  <a:extLst>
                    <a:ext uri="{9D8B030D-6E8A-4147-A177-3AD203B41FA5}">
                      <a16:colId xmlns:a16="http://schemas.microsoft.com/office/drawing/2014/main" val="20002"/>
                    </a:ext>
                  </a:extLst>
                </a:gridCol>
                <a:gridCol w="2255573">
                  <a:extLst>
                    <a:ext uri="{9D8B030D-6E8A-4147-A177-3AD203B41FA5}">
                      <a16:colId xmlns:a16="http://schemas.microsoft.com/office/drawing/2014/main" val="20003"/>
                    </a:ext>
                  </a:extLst>
                </a:gridCol>
              </a:tblGrid>
              <a:tr h="4457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3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457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3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457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3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0" name="Group 106">
            <a:extLst>
              <a:ext uri="{FF2B5EF4-FFF2-40B4-BE49-F238E27FC236}">
                <a16:creationId xmlns:a16="http://schemas.microsoft.com/office/drawing/2014/main" id="{D81F7AAB-09FA-466E-ABEB-C6E5ECB5D600}"/>
              </a:ext>
            </a:extLst>
          </p:cNvPr>
          <p:cNvGraphicFramePr>
            <a:graphicFrameLocks noGrp="1"/>
          </p:cNvGraphicFramePr>
          <p:nvPr/>
        </p:nvGraphicFramePr>
        <p:xfrm>
          <a:off x="323274" y="3696742"/>
          <a:ext cx="6226286" cy="1132453"/>
        </p:xfrm>
        <a:graphic>
          <a:graphicData uri="http://schemas.openxmlformats.org/drawingml/2006/table">
            <a:tbl>
              <a:tblPr/>
              <a:tblGrid>
                <a:gridCol w="857143">
                  <a:extLst>
                    <a:ext uri="{9D8B030D-6E8A-4147-A177-3AD203B41FA5}">
                      <a16:colId xmlns:a16="http://schemas.microsoft.com/office/drawing/2014/main" val="20000"/>
                    </a:ext>
                  </a:extLst>
                </a:gridCol>
                <a:gridCol w="2256000">
                  <a:extLst>
                    <a:ext uri="{9D8B030D-6E8A-4147-A177-3AD203B41FA5}">
                      <a16:colId xmlns:a16="http://schemas.microsoft.com/office/drawing/2014/main" val="20001"/>
                    </a:ext>
                  </a:extLst>
                </a:gridCol>
                <a:gridCol w="857143">
                  <a:extLst>
                    <a:ext uri="{9D8B030D-6E8A-4147-A177-3AD203B41FA5}">
                      <a16:colId xmlns:a16="http://schemas.microsoft.com/office/drawing/2014/main" val="20002"/>
                    </a:ext>
                  </a:extLst>
                </a:gridCol>
                <a:gridCol w="2256000">
                  <a:extLst>
                    <a:ext uri="{9D8B030D-6E8A-4147-A177-3AD203B41FA5}">
                      <a16:colId xmlns:a16="http://schemas.microsoft.com/office/drawing/2014/main" val="20003"/>
                    </a:ext>
                  </a:extLst>
                </a:gridCol>
              </a:tblGrid>
              <a:tr h="2612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59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1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411523" y="5987760"/>
            <a:ext cx="4679793" cy="297454"/>
          </a:xfrm>
          <a:prstGeom prst="rect">
            <a:avLst/>
          </a:prstGeom>
          <a:noFill/>
        </p:spPr>
        <p:txBody>
          <a:bodyPr wrap="square" rtlCol="0">
            <a:spAutoFit/>
          </a:bodyPr>
          <a:lstStyle/>
          <a:p>
            <a:pPr defTabSz="870875" fontAlgn="base">
              <a:spcBef>
                <a:spcPct val="20000"/>
              </a:spcBef>
              <a:spcAft>
                <a:spcPct val="0"/>
              </a:spcAft>
            </a:pPr>
            <a:r>
              <a:rPr lang="en-US" altLang="ja-JP" sz="1333" b="1" dirty="0">
                <a:solidFill>
                  <a:prstClr val="black"/>
                </a:solidFill>
                <a:latin typeface="HG創英角ｺﾞｼｯｸUB" panose="020B0909000000000000" pitchFamily="49" charset="-128"/>
                <a:ea typeface="HG創英角ｺﾞｼｯｸUB" panose="020B0909000000000000" pitchFamily="49" charset="-128"/>
              </a:rPr>
              <a:t>※</a:t>
            </a:r>
            <a:r>
              <a:rPr lang="ja-JP" altLang="en-US" sz="1333" b="1" dirty="0">
                <a:solidFill>
                  <a:prstClr val="black"/>
                </a:solidFill>
                <a:latin typeface="HG創英角ｺﾞｼｯｸUB" panose="020B0909000000000000" pitchFamily="49" charset="-128"/>
                <a:ea typeface="HG創英角ｺﾞｼｯｸUB" panose="020B0909000000000000" pitchFamily="49" charset="-128"/>
              </a:rPr>
              <a:t>会場の都合のため１社２名様限りでお願いいたします。</a:t>
            </a:r>
          </a:p>
        </p:txBody>
      </p:sp>
      <p:graphicFrame>
        <p:nvGraphicFramePr>
          <p:cNvPr id="22" name="Group 106">
            <a:extLst>
              <a:ext uri="{FF2B5EF4-FFF2-40B4-BE49-F238E27FC236}">
                <a16:creationId xmlns:a16="http://schemas.microsoft.com/office/drawing/2014/main" id="{D81F7AAB-09FA-466E-ABEB-C6E5ECB5D600}"/>
              </a:ext>
            </a:extLst>
          </p:cNvPr>
          <p:cNvGraphicFramePr>
            <a:graphicFrameLocks noGrp="1"/>
          </p:cNvGraphicFramePr>
          <p:nvPr/>
        </p:nvGraphicFramePr>
        <p:xfrm>
          <a:off x="323274" y="4894414"/>
          <a:ext cx="6226286" cy="1132453"/>
        </p:xfrm>
        <a:graphic>
          <a:graphicData uri="http://schemas.openxmlformats.org/drawingml/2006/table">
            <a:tbl>
              <a:tblPr/>
              <a:tblGrid>
                <a:gridCol w="857143">
                  <a:extLst>
                    <a:ext uri="{9D8B030D-6E8A-4147-A177-3AD203B41FA5}">
                      <a16:colId xmlns:a16="http://schemas.microsoft.com/office/drawing/2014/main" val="20000"/>
                    </a:ext>
                  </a:extLst>
                </a:gridCol>
                <a:gridCol w="2256000">
                  <a:extLst>
                    <a:ext uri="{9D8B030D-6E8A-4147-A177-3AD203B41FA5}">
                      <a16:colId xmlns:a16="http://schemas.microsoft.com/office/drawing/2014/main" val="20001"/>
                    </a:ext>
                  </a:extLst>
                </a:gridCol>
                <a:gridCol w="857143">
                  <a:extLst>
                    <a:ext uri="{9D8B030D-6E8A-4147-A177-3AD203B41FA5}">
                      <a16:colId xmlns:a16="http://schemas.microsoft.com/office/drawing/2014/main" val="20002"/>
                    </a:ext>
                  </a:extLst>
                </a:gridCol>
                <a:gridCol w="2256000">
                  <a:extLst>
                    <a:ext uri="{9D8B030D-6E8A-4147-A177-3AD203B41FA5}">
                      <a16:colId xmlns:a16="http://schemas.microsoft.com/office/drawing/2014/main" val="20003"/>
                    </a:ext>
                  </a:extLst>
                </a:gridCol>
              </a:tblGrid>
              <a:tr h="2612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所属･役職</a:t>
                      </a: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296388"/>
                  </a:ext>
                </a:extLst>
              </a:tr>
              <a:tr h="459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L="87086" marR="87086" marT="43561" marB="4356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1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1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L="87086" marR="87086" marT="43561" marB="4356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L="87086" marR="87086" marT="43561" marB="4356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1" name="Rectangle 2"/>
          <p:cNvSpPr>
            <a:spLocks noChangeArrowheads="1"/>
          </p:cNvSpPr>
          <p:nvPr/>
        </p:nvSpPr>
        <p:spPr bwMode="auto">
          <a:xfrm>
            <a:off x="282800" y="6998064"/>
            <a:ext cx="3024000" cy="216000"/>
          </a:xfrm>
          <a:prstGeom prst="rect">
            <a:avLst/>
          </a:prstGeom>
          <a:solidFill>
            <a:srgbClr val="00B050"/>
          </a:solidFill>
          <a:ln>
            <a:noFill/>
          </a:ln>
          <a:effectLst/>
        </p:spPr>
        <p:txBody>
          <a:bodyPr wrap="none" anchor="ctr"/>
          <a:lstStyle/>
          <a:p>
            <a:endParaRPr lang="ja-JP" altLang="en-US" dirty="0"/>
          </a:p>
        </p:txBody>
      </p:sp>
      <p:sp>
        <p:nvSpPr>
          <p:cNvPr id="23" name="Text Box 4"/>
          <p:cNvSpPr txBox="1">
            <a:spLocks noChangeArrowheads="1"/>
          </p:cNvSpPr>
          <p:nvPr/>
        </p:nvSpPr>
        <p:spPr bwMode="auto">
          <a:xfrm>
            <a:off x="1222175" y="6969224"/>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24" name="Text Box 5">
            <a:extLst>
              <a:ext uri="{FF2B5EF4-FFF2-40B4-BE49-F238E27FC236}">
                <a16:creationId xmlns:a16="http://schemas.microsoft.com/office/drawing/2014/main" id="{4C7AF743-9C19-48B7-B3B0-9467F3A8B467}"/>
              </a:ext>
            </a:extLst>
          </p:cNvPr>
          <p:cNvSpPr txBox="1">
            <a:spLocks noChangeArrowheads="1"/>
          </p:cNvSpPr>
          <p:nvPr/>
        </p:nvSpPr>
        <p:spPr bwMode="auto">
          <a:xfrm>
            <a:off x="3698929" y="7221252"/>
            <a:ext cx="2826415" cy="47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ＦＡＸまたは電子メールにてお申込み下さい。</a:t>
            </a:r>
          </a:p>
        </p:txBody>
      </p:sp>
      <p:sp>
        <p:nvSpPr>
          <p:cNvPr id="25" name="Text Box 6">
            <a:extLst>
              <a:ext uri="{FF2B5EF4-FFF2-40B4-BE49-F238E27FC236}">
                <a16:creationId xmlns:a16="http://schemas.microsoft.com/office/drawing/2014/main" id="{182574DC-F1E1-4E5E-8637-D4F99C12BFD2}"/>
              </a:ext>
            </a:extLst>
          </p:cNvPr>
          <p:cNvSpPr txBox="1">
            <a:spLocks noChangeArrowheads="1"/>
          </p:cNvSpPr>
          <p:nvPr/>
        </p:nvSpPr>
        <p:spPr bwMode="auto">
          <a:xfrm>
            <a:off x="3356992" y="7786826"/>
            <a:ext cx="3645024" cy="2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400" u="none" dirty="0">
                <a:ea typeface="HG創英角ｺﾞｼｯｸUB" pitchFamily="49" charset="-128"/>
              </a:rPr>
              <a:t>石川県商工労働部産業政策課</a:t>
            </a:r>
            <a:endParaRPr lang="en-US" altLang="ja-JP" sz="1400" u="none" dirty="0">
              <a:ea typeface="HG創英角ｺﾞｼｯｸUB" pitchFamily="49" charset="-128"/>
            </a:endParaRPr>
          </a:p>
          <a:p>
            <a:pPr eaLnBrk="1" hangingPunct="1">
              <a:lnSpc>
                <a:spcPct val="120000"/>
              </a:lnSpc>
            </a:pPr>
            <a:r>
              <a:rPr lang="ja-JP" altLang="en-US" sz="1400" u="none" dirty="0">
                <a:ea typeface="HG創英角ｺﾞｼｯｸUB" pitchFamily="49" charset="-128"/>
              </a:rPr>
              <a:t>　機械・繊維・食品産業グループ</a:t>
            </a:r>
            <a:endParaRPr lang="en-US" altLang="ja-JP" sz="1400" u="none" dirty="0">
              <a:ea typeface="HG創英角ｺﾞｼｯｸUB" pitchFamily="49" charset="-128"/>
            </a:endParaRPr>
          </a:p>
          <a:p>
            <a:pPr eaLnBrk="1" hangingPunct="1">
              <a:lnSpc>
                <a:spcPct val="120000"/>
              </a:lnSpc>
            </a:pPr>
            <a:r>
              <a:rPr lang="ja-JP" altLang="en-US" sz="1400" u="none" dirty="0">
                <a:latin typeface="HG創英角ｺﾞｼｯｸUB" panose="020B0909000000000000" pitchFamily="49" charset="-128"/>
                <a:ea typeface="HG創英角ｺﾞｼｯｸUB" pitchFamily="49" charset="-128"/>
              </a:rPr>
              <a:t>　　　　　　</a:t>
            </a:r>
            <a:r>
              <a:rPr lang="ja-JP" altLang="en-US" sz="1400" u="none" dirty="0" smtClean="0">
                <a:latin typeface="HG創英角ｺﾞｼｯｸUB" panose="020B0909000000000000" pitchFamily="49" charset="-128"/>
                <a:ea typeface="HG創英角ｺﾞｼｯｸUB" pitchFamily="49" charset="-128"/>
              </a:rPr>
              <a:t>枝</a:t>
            </a:r>
            <a:r>
              <a:rPr lang="ja-JP" altLang="en-US" sz="1400" u="none" dirty="0">
                <a:latin typeface="HG創英角ｺﾞｼｯｸUB" panose="020B0909000000000000" pitchFamily="49" charset="-128"/>
                <a:ea typeface="HG創英角ｺﾞｼｯｸUB" pitchFamily="49" charset="-128"/>
              </a:rPr>
              <a:t>久保、</a:t>
            </a:r>
            <a:r>
              <a:rPr lang="ja-JP" altLang="en-US" sz="1400" u="none" dirty="0" smtClean="0">
                <a:latin typeface="HG創英角ｺﾞｼｯｸUB" panose="020B0909000000000000" pitchFamily="49" charset="-128"/>
                <a:ea typeface="HG創英角ｺﾞｼｯｸUB" pitchFamily="49" charset="-128"/>
              </a:rPr>
              <a:t>井田、高山、中川</a:t>
            </a:r>
            <a:endParaRPr lang="ja-JP" altLang="en-US" sz="1400" u="none" dirty="0">
              <a:latin typeface="HG創英角ｺﾞｼｯｸUB" panose="020B0909000000000000" pitchFamily="49" charset="-128"/>
              <a:ea typeface="HG創英角ｺﾞｼｯｸUB" pitchFamily="49" charset="-128"/>
            </a:endParaRPr>
          </a:p>
          <a:p>
            <a:pPr eaLnBrk="1" hangingPunct="1">
              <a:lnSpc>
                <a:spcPct val="120000"/>
              </a:lnSpc>
            </a:pPr>
            <a:r>
              <a:rPr lang="ja-JP" altLang="en-US" sz="1400" b="1" u="none" dirty="0">
                <a:latin typeface="HG創英角ｺﾞｼｯｸUB" panose="020B0909000000000000" pitchFamily="49" charset="-128"/>
                <a:ea typeface="HG創英角ｺﾞｼｯｸUB" panose="020B0909000000000000" pitchFamily="49" charset="-128"/>
              </a:rPr>
              <a:t>　　</a:t>
            </a:r>
            <a:r>
              <a:rPr lang="ja-JP" altLang="en-US" sz="1400" u="none" dirty="0">
                <a:latin typeface="HG創英角ｺﾞｼｯｸUB" panose="020B0909000000000000" pitchFamily="49" charset="-128"/>
                <a:ea typeface="HG創英角ｺﾞｼｯｸUB" panose="020B0909000000000000" pitchFamily="49" charset="-128"/>
              </a:rPr>
              <a:t>ＴＥＬ（０７６）２２５－１５０７</a:t>
            </a:r>
            <a:endParaRPr lang="en-US" altLang="ja-JP" sz="1400" u="none" dirty="0">
              <a:latin typeface="HG創英角ｺﾞｼｯｸUB" panose="020B0909000000000000" pitchFamily="49" charset="-128"/>
              <a:ea typeface="HG創英角ｺﾞｼｯｸUB" panose="020B0909000000000000" pitchFamily="49" charset="-128"/>
            </a:endParaRPr>
          </a:p>
          <a:p>
            <a:pPr eaLnBrk="1" hangingPunct="1">
              <a:lnSpc>
                <a:spcPct val="120000"/>
              </a:lnSpc>
            </a:pPr>
            <a:r>
              <a:rPr lang="ja-JP" altLang="en-US" sz="1050" u="none" dirty="0">
                <a:latin typeface="+mn-ea"/>
                <a:ea typeface="+mn-ea"/>
              </a:rPr>
              <a:t>　　　　　〒</a:t>
            </a:r>
            <a:r>
              <a:rPr lang="en-US" altLang="ja-JP" sz="1050" u="none" dirty="0">
                <a:latin typeface="+mn-ea"/>
                <a:ea typeface="+mn-ea"/>
              </a:rPr>
              <a:t>920-8580</a:t>
            </a:r>
            <a:r>
              <a:rPr lang="ja-JP" altLang="en-US" sz="1050" u="none" dirty="0">
                <a:latin typeface="+mn-ea"/>
                <a:ea typeface="+mn-ea"/>
              </a:rPr>
              <a:t>　金沢市鞍月</a:t>
            </a:r>
            <a:r>
              <a:rPr lang="en-US" altLang="ja-JP" sz="1050" u="none" dirty="0">
                <a:latin typeface="+mn-ea"/>
                <a:ea typeface="+mn-ea"/>
              </a:rPr>
              <a:t>1-1</a:t>
            </a:r>
            <a:r>
              <a:rPr lang="ja-JP" altLang="en-US" sz="1050" u="none" dirty="0">
                <a:latin typeface="+mn-ea"/>
                <a:ea typeface="+mn-ea"/>
              </a:rPr>
              <a:t>　</a:t>
            </a:r>
            <a:r>
              <a:rPr lang="ja-JP" altLang="en-US" sz="900" u="none" dirty="0">
                <a:latin typeface="+mn-ea"/>
                <a:ea typeface="+mn-ea"/>
              </a:rPr>
              <a:t>　　</a:t>
            </a:r>
            <a:endParaRPr lang="en-US" altLang="ja-JP" sz="900" u="none" dirty="0">
              <a:latin typeface="+mn-ea"/>
              <a:ea typeface="+mn-ea"/>
            </a:endParaRPr>
          </a:p>
          <a:p>
            <a:pPr eaLnBrk="1" hangingPunct="1">
              <a:lnSpc>
                <a:spcPct val="120000"/>
              </a:lnSpc>
            </a:pPr>
            <a:endParaRPr lang="en-US" altLang="ja-JP" sz="900" u="none" dirty="0">
              <a:latin typeface="+mn-ea"/>
              <a:ea typeface="+mn-ea"/>
            </a:endParaRPr>
          </a:p>
          <a:p>
            <a:pPr eaLnBrk="1" hangingPunct="1">
              <a:lnSpc>
                <a:spcPct val="120000"/>
              </a:lnSpc>
            </a:pPr>
            <a:r>
              <a:rPr lang="ja-JP" altLang="en-US" sz="1600" b="1" u="none" dirty="0">
                <a:latin typeface="Garamond" pitchFamily="18" charset="0"/>
                <a:ea typeface="HG創英角ｺﾞｼｯｸUB" pitchFamily="49" charset="-128"/>
              </a:rPr>
              <a:t>ＦＡＸ  （０７６）２２５－１５１４</a:t>
            </a:r>
            <a:endParaRPr lang="en-US" altLang="ja-JP" sz="1600" b="1" u="none" dirty="0">
              <a:latin typeface="Garamond" pitchFamily="18" charset="0"/>
              <a:ea typeface="HG創英角ｺﾞｼｯｸUB" pitchFamily="49" charset="-128"/>
            </a:endParaRPr>
          </a:p>
          <a:p>
            <a:pPr eaLnBrk="1" hangingPunct="1">
              <a:lnSpc>
                <a:spcPct val="120000"/>
              </a:lnSpc>
            </a:pPr>
            <a:r>
              <a:rPr lang="en-US" altLang="ja-JP" sz="1400" u="none" dirty="0">
                <a:latin typeface="Arial Black" pitchFamily="34" charset="0"/>
                <a:ea typeface="HGSｺﾞｼｯｸE" pitchFamily="50" charset="-128"/>
              </a:rPr>
              <a:t>Mail</a:t>
            </a:r>
            <a:r>
              <a:rPr lang="ja-JP" altLang="en-US" sz="1400" u="none" dirty="0">
                <a:latin typeface="Arial Black" pitchFamily="34" charset="0"/>
                <a:ea typeface="HGSｺﾞｼｯｸE" pitchFamily="50" charset="-128"/>
              </a:rPr>
              <a:t>：</a:t>
            </a:r>
            <a:r>
              <a:rPr lang="en-US" altLang="ja-JP" sz="1400" u="none" dirty="0">
                <a:latin typeface="Arial Black" pitchFamily="34" charset="0"/>
                <a:ea typeface="HGSｺﾞｼｯｸE" pitchFamily="50" charset="-128"/>
              </a:rPr>
              <a:t>syoukou@pref.ishikawa.lg.jp</a:t>
            </a:r>
            <a:endParaRPr lang="ja-JP" altLang="en-US" sz="1400" u="none" dirty="0">
              <a:latin typeface="Arial Black" pitchFamily="34" charset="0"/>
              <a:ea typeface="HGSｺﾞｼｯｸE" pitchFamily="50" charset="-128"/>
            </a:endParaRPr>
          </a:p>
        </p:txBody>
      </p:sp>
      <p:sp>
        <p:nvSpPr>
          <p:cNvPr id="26" name="Rectangle 2">
            <a:extLst>
              <a:ext uri="{FF2B5EF4-FFF2-40B4-BE49-F238E27FC236}">
                <a16:creationId xmlns:a16="http://schemas.microsoft.com/office/drawing/2014/main" id="{027BBF7E-91B6-4F3B-9133-3B2DB3393A18}"/>
              </a:ext>
            </a:extLst>
          </p:cNvPr>
          <p:cNvSpPr>
            <a:spLocks noChangeArrowheads="1"/>
          </p:cNvSpPr>
          <p:nvPr/>
        </p:nvSpPr>
        <p:spPr bwMode="auto">
          <a:xfrm>
            <a:off x="3503684" y="6998064"/>
            <a:ext cx="3276000" cy="216000"/>
          </a:xfrm>
          <a:prstGeom prst="rect">
            <a:avLst/>
          </a:prstGeom>
          <a:solidFill>
            <a:srgbClr val="00B050"/>
          </a:solidFill>
          <a:ln>
            <a:noFill/>
          </a:ln>
          <a:effectLst/>
        </p:spPr>
        <p:txBody>
          <a:bodyPr wrap="none" anchor="ctr"/>
          <a:lstStyle/>
          <a:p>
            <a:endParaRPr lang="ja-JP" altLang="en-US" dirty="0"/>
          </a:p>
        </p:txBody>
      </p:sp>
      <p:sp>
        <p:nvSpPr>
          <p:cNvPr id="27" name="Text Box 4">
            <a:extLst>
              <a:ext uri="{FF2B5EF4-FFF2-40B4-BE49-F238E27FC236}">
                <a16:creationId xmlns:a16="http://schemas.microsoft.com/office/drawing/2014/main" id="{D6EB7553-54D1-4C13-B672-AFBFA40F62A5}"/>
              </a:ext>
            </a:extLst>
          </p:cNvPr>
          <p:cNvSpPr txBox="1">
            <a:spLocks noChangeArrowheads="1"/>
          </p:cNvSpPr>
          <p:nvPr/>
        </p:nvSpPr>
        <p:spPr bwMode="auto">
          <a:xfrm>
            <a:off x="4402334" y="6969224"/>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grpSp>
        <p:nvGrpSpPr>
          <p:cNvPr id="29" name="グループ化 28"/>
          <p:cNvGrpSpPr/>
          <p:nvPr/>
        </p:nvGrpSpPr>
        <p:grpSpPr>
          <a:xfrm>
            <a:off x="185946" y="7239084"/>
            <a:ext cx="3248847" cy="2616971"/>
            <a:chOff x="185946" y="7362271"/>
            <a:chExt cx="3248847" cy="2616971"/>
          </a:xfrm>
        </p:grpSpPr>
        <p:pic>
          <p:nvPicPr>
            <p:cNvPr id="30" name="図 1"/>
            <p:cNvPicPr>
              <a:picLocks noChangeAspect="1"/>
            </p:cNvPicPr>
            <p:nvPr/>
          </p:nvPicPr>
          <p:blipFill rotWithShape="1">
            <a:blip r:embed="rId2" cstate="print">
              <a:extLst>
                <a:ext uri="{28A0092B-C50C-407E-A947-70E740481C1C}">
                  <a14:useLocalDpi xmlns:a14="http://schemas.microsoft.com/office/drawing/2010/main" val="0"/>
                </a:ext>
              </a:extLst>
            </a:blip>
            <a:srcRect l="11128"/>
            <a:stretch/>
          </p:blipFill>
          <p:spPr bwMode="auto">
            <a:xfrm>
              <a:off x="190082" y="7723087"/>
              <a:ext cx="3200369" cy="2256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角丸四角形 30"/>
            <p:cNvSpPr/>
            <p:nvPr/>
          </p:nvSpPr>
          <p:spPr bwMode="auto">
            <a:xfrm>
              <a:off x="953431" y="9237761"/>
              <a:ext cx="591468" cy="14829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正方形/長方形 31"/>
            <p:cNvSpPr/>
            <p:nvPr/>
          </p:nvSpPr>
          <p:spPr bwMode="auto">
            <a:xfrm rot="1534616">
              <a:off x="943145" y="9190616"/>
              <a:ext cx="41146" cy="186870"/>
            </a:xfrm>
            <a:prstGeom prst="rect">
              <a:avLst/>
            </a:prstGeom>
            <a:solidFill>
              <a:srgbClr val="C8C9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フリーフォーム 32"/>
            <p:cNvSpPr/>
            <p:nvPr/>
          </p:nvSpPr>
          <p:spPr bwMode="auto">
            <a:xfrm>
              <a:off x="1256023" y="9222332"/>
              <a:ext cx="93434" cy="172298"/>
            </a:xfrm>
            <a:custGeom>
              <a:avLst/>
              <a:gdLst>
                <a:gd name="connsiteX0" fmla="*/ 85725 w 145256"/>
                <a:gd name="connsiteY0" fmla="*/ 0 h 276225"/>
                <a:gd name="connsiteX1" fmla="*/ 88106 w 145256"/>
                <a:gd name="connsiteY1" fmla="*/ 59531 h 276225"/>
                <a:gd name="connsiteX2" fmla="*/ 0 w 145256"/>
                <a:gd name="connsiteY2" fmla="*/ 276225 h 276225"/>
                <a:gd name="connsiteX3" fmla="*/ 69056 w 145256"/>
                <a:gd name="connsiteY3" fmla="*/ 269081 h 276225"/>
                <a:gd name="connsiteX4" fmla="*/ 145256 w 145256"/>
                <a:gd name="connsiteY4" fmla="*/ 47625 h 276225"/>
                <a:gd name="connsiteX5" fmla="*/ 145256 w 145256"/>
                <a:gd name="connsiteY5" fmla="*/ 28575 h 276225"/>
                <a:gd name="connsiteX6" fmla="*/ 142875 w 145256"/>
                <a:gd name="connsiteY6" fmla="*/ 9525 h 276225"/>
                <a:gd name="connsiteX7" fmla="*/ 85725 w 145256"/>
                <a:gd name="connsiteY7" fmla="*/ 0 h 276225"/>
                <a:gd name="connsiteX0" fmla="*/ 85725 w 145256"/>
                <a:gd name="connsiteY0" fmla="*/ 0 h 290512"/>
                <a:gd name="connsiteX1" fmla="*/ 88106 w 145256"/>
                <a:gd name="connsiteY1" fmla="*/ 59531 h 290512"/>
                <a:gd name="connsiteX2" fmla="*/ 0 w 145256"/>
                <a:gd name="connsiteY2" fmla="*/ 276225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0 w 145256"/>
                <a:gd name="connsiteY2" fmla="*/ 283368 h 290512"/>
                <a:gd name="connsiteX3" fmla="*/ 57150 w 145256"/>
                <a:gd name="connsiteY3" fmla="*/ 290512 h 290512"/>
                <a:gd name="connsiteX4" fmla="*/ 145256 w 145256"/>
                <a:gd name="connsiteY4" fmla="*/ 47625 h 290512"/>
                <a:gd name="connsiteX5" fmla="*/ 145256 w 145256"/>
                <a:gd name="connsiteY5" fmla="*/ 28575 h 290512"/>
                <a:gd name="connsiteX6" fmla="*/ 142875 w 145256"/>
                <a:gd name="connsiteY6" fmla="*/ 9525 h 290512"/>
                <a:gd name="connsiteX7" fmla="*/ 85725 w 145256"/>
                <a:gd name="connsiteY7" fmla="*/ 0 h 290512"/>
                <a:gd name="connsiteX0" fmla="*/ 85725 w 145256"/>
                <a:gd name="connsiteY0" fmla="*/ 0 h 290512"/>
                <a:gd name="connsiteX1" fmla="*/ 88106 w 145256"/>
                <a:gd name="connsiteY1" fmla="*/ 59531 h 290512"/>
                <a:gd name="connsiteX2" fmla="*/ 50006 w 145256"/>
                <a:gd name="connsiteY2" fmla="*/ 154780 h 290512"/>
                <a:gd name="connsiteX3" fmla="*/ 0 w 145256"/>
                <a:gd name="connsiteY3" fmla="*/ 283368 h 290512"/>
                <a:gd name="connsiteX4" fmla="*/ 57150 w 145256"/>
                <a:gd name="connsiteY4" fmla="*/ 290512 h 290512"/>
                <a:gd name="connsiteX5" fmla="*/ 145256 w 145256"/>
                <a:gd name="connsiteY5" fmla="*/ 47625 h 290512"/>
                <a:gd name="connsiteX6" fmla="*/ 145256 w 145256"/>
                <a:gd name="connsiteY6" fmla="*/ 28575 h 290512"/>
                <a:gd name="connsiteX7" fmla="*/ 142875 w 145256"/>
                <a:gd name="connsiteY7" fmla="*/ 9525 h 290512"/>
                <a:gd name="connsiteX8" fmla="*/ 85725 w 145256"/>
                <a:gd name="connsiteY8" fmla="*/ 0 h 290512"/>
                <a:gd name="connsiteX0" fmla="*/ 97631 w 157162"/>
                <a:gd name="connsiteY0" fmla="*/ 0 h 297656"/>
                <a:gd name="connsiteX1" fmla="*/ 100012 w 157162"/>
                <a:gd name="connsiteY1" fmla="*/ 59531 h 297656"/>
                <a:gd name="connsiteX2" fmla="*/ 61912 w 157162"/>
                <a:gd name="connsiteY2" fmla="*/ 154780 h 297656"/>
                <a:gd name="connsiteX3" fmla="*/ 0 w 157162"/>
                <a:gd name="connsiteY3" fmla="*/ 297656 h 297656"/>
                <a:gd name="connsiteX4" fmla="*/ 69056 w 157162"/>
                <a:gd name="connsiteY4" fmla="*/ 290512 h 297656"/>
                <a:gd name="connsiteX5" fmla="*/ 157162 w 157162"/>
                <a:gd name="connsiteY5" fmla="*/ 47625 h 297656"/>
                <a:gd name="connsiteX6" fmla="*/ 157162 w 157162"/>
                <a:gd name="connsiteY6" fmla="*/ 28575 h 297656"/>
                <a:gd name="connsiteX7" fmla="*/ 154781 w 157162"/>
                <a:gd name="connsiteY7" fmla="*/ 9525 h 297656"/>
                <a:gd name="connsiteX8" fmla="*/ 97631 w 157162"/>
                <a:gd name="connsiteY8" fmla="*/ 0 h 297656"/>
                <a:gd name="connsiteX0" fmla="*/ 97631 w 157162"/>
                <a:gd name="connsiteY0" fmla="*/ 17130 h 314786"/>
                <a:gd name="connsiteX1" fmla="*/ 100012 w 157162"/>
                <a:gd name="connsiteY1" fmla="*/ 76661 h 314786"/>
                <a:gd name="connsiteX2" fmla="*/ 61912 w 157162"/>
                <a:gd name="connsiteY2" fmla="*/ 171910 h 314786"/>
                <a:gd name="connsiteX3" fmla="*/ 0 w 157162"/>
                <a:gd name="connsiteY3" fmla="*/ 314786 h 314786"/>
                <a:gd name="connsiteX4" fmla="*/ 69056 w 157162"/>
                <a:gd name="connsiteY4" fmla="*/ 307642 h 314786"/>
                <a:gd name="connsiteX5" fmla="*/ 157162 w 157162"/>
                <a:gd name="connsiteY5" fmla="*/ 64755 h 314786"/>
                <a:gd name="connsiteX6" fmla="*/ 157162 w 157162"/>
                <a:gd name="connsiteY6" fmla="*/ 45705 h 314786"/>
                <a:gd name="connsiteX7" fmla="*/ 146117 w 157162"/>
                <a:gd name="connsiteY7" fmla="*/ 0 h 314786"/>
                <a:gd name="connsiteX8" fmla="*/ 97631 w 157162"/>
                <a:gd name="connsiteY8" fmla="*/ 17130 h 314786"/>
                <a:gd name="connsiteX0" fmla="*/ 86802 w 157162"/>
                <a:gd name="connsiteY0" fmla="*/ 0 h 324312"/>
                <a:gd name="connsiteX1" fmla="*/ 100012 w 157162"/>
                <a:gd name="connsiteY1" fmla="*/ 86187 h 324312"/>
                <a:gd name="connsiteX2" fmla="*/ 61912 w 157162"/>
                <a:gd name="connsiteY2" fmla="*/ 181436 h 324312"/>
                <a:gd name="connsiteX3" fmla="*/ 0 w 157162"/>
                <a:gd name="connsiteY3" fmla="*/ 324312 h 324312"/>
                <a:gd name="connsiteX4" fmla="*/ 69056 w 157162"/>
                <a:gd name="connsiteY4" fmla="*/ 317168 h 324312"/>
                <a:gd name="connsiteX5" fmla="*/ 157162 w 157162"/>
                <a:gd name="connsiteY5" fmla="*/ 74281 h 324312"/>
                <a:gd name="connsiteX6" fmla="*/ 157162 w 157162"/>
                <a:gd name="connsiteY6" fmla="*/ 55231 h 324312"/>
                <a:gd name="connsiteX7" fmla="*/ 146117 w 157162"/>
                <a:gd name="connsiteY7" fmla="*/ 9526 h 324312"/>
                <a:gd name="connsiteX8" fmla="*/ 86802 w 157162"/>
                <a:gd name="connsiteY8" fmla="*/ 0 h 32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7162" h="324312">
                  <a:moveTo>
                    <a:pt x="86802" y="0"/>
                  </a:moveTo>
                  <a:cubicBezTo>
                    <a:pt x="87596" y="19844"/>
                    <a:pt x="99218" y="66343"/>
                    <a:pt x="100012" y="86187"/>
                  </a:cubicBezTo>
                  <a:lnTo>
                    <a:pt x="61912" y="181436"/>
                  </a:lnTo>
                  <a:lnTo>
                    <a:pt x="0" y="324312"/>
                  </a:lnTo>
                  <a:lnTo>
                    <a:pt x="69056" y="317168"/>
                  </a:lnTo>
                  <a:lnTo>
                    <a:pt x="157162" y="74281"/>
                  </a:lnTo>
                  <a:lnTo>
                    <a:pt x="157162" y="55231"/>
                  </a:lnTo>
                  <a:lnTo>
                    <a:pt x="146117" y="9526"/>
                  </a:lnTo>
                  <a:lnTo>
                    <a:pt x="86802" y="0"/>
                  </a:lnTo>
                  <a:close/>
                </a:path>
              </a:pathLst>
            </a:custGeom>
            <a:solidFill>
              <a:srgbClr val="C5C7C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角丸四角形 33"/>
            <p:cNvSpPr/>
            <p:nvPr/>
          </p:nvSpPr>
          <p:spPr bwMode="auto">
            <a:xfrm rot="2816698">
              <a:off x="1297168" y="9415202"/>
              <a:ext cx="434602" cy="35146"/>
            </a:xfrm>
            <a:prstGeom prst="roundRect">
              <a:avLst/>
            </a:prstGeom>
            <a:solidFill>
              <a:srgbClr val="E9E8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角丸四角形 34"/>
            <p:cNvSpPr/>
            <p:nvPr/>
          </p:nvSpPr>
          <p:spPr bwMode="auto">
            <a:xfrm rot="1852693">
              <a:off x="1657193" y="9605501"/>
              <a:ext cx="88291" cy="35145"/>
            </a:xfrm>
            <a:prstGeom prst="roundRect">
              <a:avLst/>
            </a:prstGeom>
            <a:solidFill>
              <a:srgbClr val="F58FA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フリーフォーム 35"/>
            <p:cNvSpPr/>
            <p:nvPr/>
          </p:nvSpPr>
          <p:spPr bwMode="auto">
            <a:xfrm>
              <a:off x="1373459" y="9234333"/>
              <a:ext cx="173154" cy="133723"/>
            </a:xfrm>
            <a:custGeom>
              <a:avLst/>
              <a:gdLst>
                <a:gd name="connsiteX0" fmla="*/ 0 w 330200"/>
                <a:gd name="connsiteY0" fmla="*/ 0 h 250825"/>
                <a:gd name="connsiteX1" fmla="*/ 311150 w 330200"/>
                <a:gd name="connsiteY1" fmla="*/ 250825 h 250825"/>
                <a:gd name="connsiteX2" fmla="*/ 330200 w 330200"/>
                <a:gd name="connsiteY2" fmla="*/ 231775 h 250825"/>
                <a:gd name="connsiteX3" fmla="*/ 0 w 330200"/>
                <a:gd name="connsiteY3" fmla="*/ 0 h 250825"/>
                <a:gd name="connsiteX0" fmla="*/ 0 w 330200"/>
                <a:gd name="connsiteY0" fmla="*/ 0 h 250825"/>
                <a:gd name="connsiteX1" fmla="*/ 311150 w 330200"/>
                <a:gd name="connsiteY1" fmla="*/ 250825 h 250825"/>
                <a:gd name="connsiteX2" fmla="*/ 330200 w 330200"/>
                <a:gd name="connsiteY2" fmla="*/ 231775 h 250825"/>
                <a:gd name="connsiteX3" fmla="*/ 72231 w 330200"/>
                <a:gd name="connsiteY3" fmla="*/ 42863 h 250825"/>
                <a:gd name="connsiteX4" fmla="*/ 0 w 330200"/>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72231 w 320675"/>
                <a:gd name="connsiteY3" fmla="*/ 42863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9850 w 320675"/>
                <a:gd name="connsiteY3" fmla="*/ 28576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50825"/>
                <a:gd name="connsiteX1" fmla="*/ 311150 w 320675"/>
                <a:gd name="connsiteY1" fmla="*/ 250825 h 250825"/>
                <a:gd name="connsiteX2" fmla="*/ 320675 w 320675"/>
                <a:gd name="connsiteY2" fmla="*/ 238919 h 250825"/>
                <a:gd name="connsiteX3" fmla="*/ 60325 w 320675"/>
                <a:gd name="connsiteY3" fmla="*/ 35719 h 250825"/>
                <a:gd name="connsiteX4" fmla="*/ 0 w 320675"/>
                <a:gd name="connsiteY4" fmla="*/ 0 h 250825"/>
                <a:gd name="connsiteX0" fmla="*/ 0 w 320675"/>
                <a:gd name="connsiteY0" fmla="*/ 0 h 248444"/>
                <a:gd name="connsiteX1" fmla="*/ 311150 w 320675"/>
                <a:gd name="connsiteY1" fmla="*/ 248444 h 248444"/>
                <a:gd name="connsiteX2" fmla="*/ 320675 w 320675"/>
                <a:gd name="connsiteY2" fmla="*/ 238919 h 248444"/>
                <a:gd name="connsiteX3" fmla="*/ 60325 w 320675"/>
                <a:gd name="connsiteY3" fmla="*/ 35719 h 248444"/>
                <a:gd name="connsiteX4" fmla="*/ 0 w 320675"/>
                <a:gd name="connsiteY4" fmla="*/ 0 h 248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675" h="248444">
                  <a:moveTo>
                    <a:pt x="0" y="0"/>
                  </a:moveTo>
                  <a:lnTo>
                    <a:pt x="311150" y="248444"/>
                  </a:lnTo>
                  <a:lnTo>
                    <a:pt x="320675" y="238919"/>
                  </a:lnTo>
                  <a:lnTo>
                    <a:pt x="60325" y="35719"/>
                  </a:lnTo>
                  <a:cubicBezTo>
                    <a:pt x="30692" y="7144"/>
                    <a:pt x="20108" y="11906"/>
                    <a:pt x="0" y="0"/>
                  </a:cubicBezTo>
                  <a:close/>
                </a:path>
              </a:pathLst>
            </a:custGeom>
            <a:solidFill>
              <a:srgbClr val="F58FA5"/>
            </a:solidFill>
            <a:ln>
              <a:solidFill>
                <a:srgbClr val="C8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テキスト ボックス 13"/>
            <p:cNvSpPr txBox="1">
              <a:spLocks noChangeArrowheads="1"/>
            </p:cNvSpPr>
            <p:nvPr/>
          </p:nvSpPr>
          <p:spPr bwMode="auto">
            <a:xfrm>
              <a:off x="1881184" y="8973187"/>
              <a:ext cx="957672" cy="40011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2000" b="1" dirty="0">
                  <a:latin typeface="Meiryo UI" panose="020B0604030504040204" pitchFamily="50" charset="-128"/>
                  <a:ea typeface="Meiryo UI" panose="020B0604030504040204" pitchFamily="50" charset="-128"/>
                </a:rPr>
                <a:t>金沢駅</a:t>
              </a:r>
            </a:p>
          </p:txBody>
        </p:sp>
        <p:sp>
          <p:nvSpPr>
            <p:cNvPr id="38" name="テキスト ボックス 37"/>
            <p:cNvSpPr txBox="1"/>
            <p:nvPr/>
          </p:nvSpPr>
          <p:spPr bwMode="auto">
            <a:xfrm>
              <a:off x="345772" y="8815203"/>
              <a:ext cx="1037551" cy="224765"/>
            </a:xfrm>
            <a:prstGeom prst="rect">
              <a:avLst/>
            </a:prstGeom>
            <a:noFill/>
          </p:spPr>
          <p:txBody>
            <a:bodyPr wrap="square">
              <a:spAutoFit/>
            </a:bodyPr>
            <a:lstStyle/>
            <a:p>
              <a:pPr algn="ctr">
                <a:defRPr/>
              </a:pPr>
              <a:r>
                <a:rPr lang="ja-JP" altLang="en-US" sz="1050" b="1" dirty="0">
                  <a:latin typeface="Meiryo UI" panose="020B0604030504040204" pitchFamily="50" charset="-128"/>
                  <a:ea typeface="Meiryo UI" panose="020B0604030504040204" pitchFamily="50" charset="-128"/>
                </a:rPr>
                <a:t>北國銀行本店</a:t>
              </a:r>
            </a:p>
          </p:txBody>
        </p:sp>
        <p:sp>
          <p:nvSpPr>
            <p:cNvPr id="39" name="正方形/長方形 38"/>
            <p:cNvSpPr/>
            <p:nvPr/>
          </p:nvSpPr>
          <p:spPr bwMode="auto">
            <a:xfrm rot="2199434">
              <a:off x="294245" y="8342844"/>
              <a:ext cx="138009" cy="18772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テキスト ボックス 17"/>
            <p:cNvSpPr txBox="1">
              <a:spLocks noChangeArrowheads="1"/>
            </p:cNvSpPr>
            <p:nvPr/>
          </p:nvSpPr>
          <p:spPr bwMode="auto">
            <a:xfrm>
              <a:off x="185946" y="7362271"/>
              <a:ext cx="3168000" cy="292388"/>
            </a:xfrm>
            <a:prstGeom prst="rect">
              <a:avLst/>
            </a:prstGeom>
            <a:solidFill>
              <a:srgbClr val="FF0000"/>
            </a:solidFill>
            <a:ln w="19050">
              <a:solidFill>
                <a:srgbClr val="FF0000"/>
              </a:solidFill>
              <a:miter lim="800000"/>
              <a:headEnd/>
              <a:tailEnd/>
            </a:ln>
          </p:spPr>
          <p:txBody>
            <a:bodyPr wrap="squar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ja-JP" altLang="en-US" sz="1300" dirty="0">
                  <a:solidFill>
                    <a:schemeClr val="bg1"/>
                  </a:solidFill>
                  <a:latin typeface="Meiryo UI" panose="020B0604030504040204" pitchFamily="50" charset="-128"/>
                  <a:ea typeface="Meiryo UI" panose="020B0604030504040204" pitchFamily="50" charset="-128"/>
                </a:rPr>
                <a:t>ＴＫＰガーデンシティ</a:t>
              </a:r>
              <a:r>
                <a:rPr lang="en-US" altLang="ja-JP" sz="1300" dirty="0">
                  <a:solidFill>
                    <a:schemeClr val="bg1"/>
                  </a:solidFill>
                  <a:latin typeface="Meiryo UI" panose="020B0604030504040204" pitchFamily="50" charset="-128"/>
                  <a:ea typeface="Meiryo UI" panose="020B0604030504040204" pitchFamily="50" charset="-128"/>
                </a:rPr>
                <a:t>PREMIUM</a:t>
              </a:r>
              <a:r>
                <a:rPr lang="ja-JP" altLang="en-US" sz="1300" dirty="0">
                  <a:solidFill>
                    <a:schemeClr val="bg1"/>
                  </a:solidFill>
                  <a:latin typeface="Meiryo UI" panose="020B0604030504040204" pitchFamily="50" charset="-128"/>
                  <a:ea typeface="Meiryo UI" panose="020B0604030504040204" pitchFamily="50" charset="-128"/>
                </a:rPr>
                <a:t>金沢駅西口</a:t>
              </a:r>
            </a:p>
          </p:txBody>
        </p:sp>
        <p:sp>
          <p:nvSpPr>
            <p:cNvPr id="41" name="テキスト ボックス 40"/>
            <p:cNvSpPr txBox="1"/>
            <p:nvPr/>
          </p:nvSpPr>
          <p:spPr bwMode="auto">
            <a:xfrm>
              <a:off x="2566099" y="8495295"/>
              <a:ext cx="868694" cy="224765"/>
            </a:xfrm>
            <a:prstGeom prst="rect">
              <a:avLst/>
            </a:prstGeom>
            <a:noFill/>
          </p:spPr>
          <p:txBody>
            <a:bodyPr wrap="none">
              <a:spAutoFit/>
            </a:bodyPr>
            <a:lstStyle/>
            <a:p>
              <a:pPr algn="ctr">
                <a:defRPr/>
              </a:pPr>
              <a:r>
                <a:rPr lang="ja-JP" altLang="en-US" sz="1050" b="1" dirty="0">
                  <a:latin typeface="Meiryo UI" panose="020B0604030504040204" pitchFamily="50" charset="-128"/>
                  <a:ea typeface="Meiryo UI" panose="020B0604030504040204" pitchFamily="50" charset="-128"/>
                </a:rPr>
                <a:t>金沢フォーラス</a:t>
              </a:r>
            </a:p>
          </p:txBody>
        </p:sp>
        <p:sp>
          <p:nvSpPr>
            <p:cNvPr id="42" name="正方形/長方形 41"/>
            <p:cNvSpPr/>
            <p:nvPr/>
          </p:nvSpPr>
          <p:spPr>
            <a:xfrm>
              <a:off x="717573" y="8798714"/>
              <a:ext cx="254936"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3" name="正方形/長方形 42"/>
            <p:cNvSpPr/>
            <p:nvPr/>
          </p:nvSpPr>
          <p:spPr>
            <a:xfrm>
              <a:off x="2929522" y="8780147"/>
              <a:ext cx="318670" cy="59679"/>
            </a:xfrm>
            <a:prstGeom prst="rect">
              <a:avLst/>
            </a:prstGeom>
            <a:solidFill>
              <a:srgbClr val="CAC59D"/>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4" name="正方形/長方形 43"/>
            <p:cNvSpPr/>
            <p:nvPr/>
          </p:nvSpPr>
          <p:spPr>
            <a:xfrm>
              <a:off x="2138081" y="9289930"/>
              <a:ext cx="293790" cy="122004"/>
            </a:xfrm>
            <a:prstGeom prst="rect">
              <a:avLst/>
            </a:prstGeom>
            <a:solidFill>
              <a:srgbClr val="B384D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5" name="正方形/長方形 44"/>
            <p:cNvSpPr/>
            <p:nvPr/>
          </p:nvSpPr>
          <p:spPr>
            <a:xfrm>
              <a:off x="343987" y="7752437"/>
              <a:ext cx="1022140" cy="284400"/>
            </a:xfrm>
            <a:prstGeom prst="rect">
              <a:avLst/>
            </a:prstGeom>
            <a:solidFill>
              <a:srgbClr val="E8E7C9"/>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6" name="正方形/長方形 45"/>
            <p:cNvSpPr/>
            <p:nvPr/>
          </p:nvSpPr>
          <p:spPr>
            <a:xfrm rot="2223668">
              <a:off x="745780" y="7877905"/>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cxnSp>
          <p:nvCxnSpPr>
            <p:cNvPr id="47" name="直線コネクタ 46"/>
            <p:cNvCxnSpPr/>
            <p:nvPr/>
          </p:nvCxnSpPr>
          <p:spPr bwMode="auto">
            <a:xfrm flipH="1">
              <a:off x="419736" y="7663130"/>
              <a:ext cx="552773" cy="7067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rot="7719911">
              <a:off x="659966" y="7924713"/>
              <a:ext cx="50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49" name="正方形/長方形 48"/>
            <p:cNvSpPr/>
            <p:nvPr/>
          </p:nvSpPr>
          <p:spPr>
            <a:xfrm rot="2196163">
              <a:off x="273825" y="8012515"/>
              <a:ext cx="144000" cy="36000"/>
            </a:xfrm>
            <a:prstGeom prst="rect">
              <a:avLst/>
            </a:prstGeom>
            <a:solidFill>
              <a:srgbClr val="C9C9CB"/>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grpSp>
      <p:sp>
        <p:nvSpPr>
          <p:cNvPr id="50" name="テキスト ボックス 49">
            <a:extLst>
              <a:ext uri="{FF2B5EF4-FFF2-40B4-BE49-F238E27FC236}">
                <a16:creationId xmlns:a16="http://schemas.microsoft.com/office/drawing/2014/main" id="{103529B2-0DE5-48AC-AF6D-644165E6850E}"/>
              </a:ext>
            </a:extLst>
          </p:cNvPr>
          <p:cNvSpPr txBox="1"/>
          <p:nvPr/>
        </p:nvSpPr>
        <p:spPr>
          <a:xfrm>
            <a:off x="152636" y="6321152"/>
            <a:ext cx="6707285" cy="592470"/>
          </a:xfrm>
          <a:prstGeom prst="rect">
            <a:avLst/>
          </a:prstGeom>
          <a:noFill/>
        </p:spPr>
        <p:txBody>
          <a:bodyPr wrap="none">
            <a:spAutoFit/>
          </a:bodyPr>
          <a:lstStyle/>
          <a:p>
            <a:pPr>
              <a:defRPr/>
            </a:pPr>
            <a:r>
              <a:rPr lang="en-US" altLang="ja-JP" sz="850" u="none" dirty="0">
                <a:latin typeface="AR P丸ゴシック体M" pitchFamily="50" charset="-128"/>
                <a:ea typeface="AR P丸ゴシック体M" pitchFamily="50" charset="-128"/>
              </a:rPr>
              <a:t>【</a:t>
            </a:r>
            <a:r>
              <a:rPr lang="ja-JP" altLang="en-US" sz="850" u="none" dirty="0">
                <a:latin typeface="AR P丸ゴシック体M" pitchFamily="50" charset="-128"/>
                <a:ea typeface="AR P丸ゴシック体M" pitchFamily="50" charset="-128"/>
              </a:rPr>
              <a:t>個人情報の取り扱いについて</a:t>
            </a:r>
            <a:r>
              <a:rPr lang="en-US" altLang="ja-JP" sz="85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
        <p:nvSpPr>
          <p:cNvPr id="4" name="テキスト ボックス 3"/>
          <p:cNvSpPr txBox="1"/>
          <p:nvPr/>
        </p:nvSpPr>
        <p:spPr>
          <a:xfrm>
            <a:off x="106485" y="9476604"/>
            <a:ext cx="3283966" cy="400110"/>
          </a:xfrm>
          <a:prstGeom prst="rect">
            <a:avLst/>
          </a:prstGeom>
          <a:solidFill>
            <a:schemeClr val="bg1"/>
          </a:solidFill>
        </p:spPr>
        <p:txBody>
          <a:bodyPr wrap="square" rtlCol="0">
            <a:spAutoFit/>
          </a:bodyPr>
          <a:lstStyle/>
          <a:p>
            <a:r>
              <a:rPr lang="ja-JP" altLang="en-US" sz="1000" dirty="0">
                <a:latin typeface="Meiryo UI" panose="020B0604030504040204" pitchFamily="50" charset="-128"/>
                <a:ea typeface="Meiryo UI" panose="020B0604030504040204" pitchFamily="50" charset="-128"/>
              </a:rPr>
              <a:t>お車でお越しの際は、駐車料の会社様ご負担をお願いします。</a:t>
            </a:r>
            <a:br>
              <a:rPr lang="ja-JP" altLang="en-US"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会場近辺の駐車場や料金については、ご確認をお願いします。</a:t>
            </a:r>
            <a:endParaRPr kumimoji="1" lang="ja-JP" altLang="en-US" sz="1000" dirty="0">
              <a:latin typeface="Meiryo UI" panose="020B0604030504040204" pitchFamily="50" charset="-128"/>
              <a:ea typeface="Meiryo UI" panose="020B0604030504040204" pitchFamily="50" charset="-128"/>
            </a:endParaRPr>
          </a:p>
        </p:txBody>
      </p:sp>
      <p:sp>
        <p:nvSpPr>
          <p:cNvPr id="16" name="フローチャート: 結合子 15"/>
          <p:cNvSpPr>
            <a:spLocks noChangeAspect="1"/>
          </p:cNvSpPr>
          <p:nvPr/>
        </p:nvSpPr>
        <p:spPr>
          <a:xfrm>
            <a:off x="785837" y="8649783"/>
            <a:ext cx="72000" cy="72000"/>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51" name="フローチャート: 結合子 50"/>
          <p:cNvSpPr>
            <a:spLocks noChangeAspect="1"/>
          </p:cNvSpPr>
          <p:nvPr/>
        </p:nvSpPr>
        <p:spPr>
          <a:xfrm>
            <a:off x="2420896" y="8802183"/>
            <a:ext cx="72000" cy="72000"/>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52" name="フローチャート: 結合子 51"/>
          <p:cNvSpPr>
            <a:spLocks noChangeAspect="1"/>
          </p:cNvSpPr>
          <p:nvPr/>
        </p:nvSpPr>
        <p:spPr>
          <a:xfrm>
            <a:off x="3068960" y="8614804"/>
            <a:ext cx="72000" cy="72000"/>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Tree>
    <p:extLst>
      <p:ext uri="{BB962C8B-B14F-4D97-AF65-F5344CB8AC3E}">
        <p14:creationId xmlns:p14="http://schemas.microsoft.com/office/powerpoint/2010/main" val="146013456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851</Words>
  <Application>Microsoft Office PowerPoint</Application>
  <PresentationFormat>A4 210 x 297 mm</PresentationFormat>
  <Paragraphs>107</Paragraphs>
  <Slides>2</Slides>
  <Notes>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vt:i4>
      </vt:variant>
    </vt:vector>
  </HeadingPairs>
  <TitlesOfParts>
    <vt:vector size="17" baseType="lpstr">
      <vt:lpstr>AR P丸ゴシック体M</vt:lpstr>
      <vt:lpstr>HGSｺﾞｼｯｸE</vt:lpstr>
      <vt:lpstr>HG丸ｺﾞｼｯｸM-PRO</vt:lpstr>
      <vt:lpstr>HG創英角ｺﾞｼｯｸUB</vt:lpstr>
      <vt:lpstr>Meiryo UI</vt:lpstr>
      <vt:lpstr>ＭＳ Ｐゴシック</vt:lpstr>
      <vt:lpstr>メイリオ</vt:lpstr>
      <vt:lpstr>游ゴシック</vt:lpstr>
      <vt:lpstr>Arial</vt:lpstr>
      <vt:lpstr>Arial Black</vt:lpstr>
      <vt:lpstr>Calibri</vt:lpstr>
      <vt:lpstr>Garamond</vt:lpstr>
      <vt:lpstr>Times New Roman</vt:lpstr>
      <vt:lpstr>Trebuchet MS</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枝久保　貴継</dc:creator>
  <cp:lastModifiedBy>枝久保　貴継</cp:lastModifiedBy>
  <cp:revision>8</cp:revision>
  <cp:lastPrinted>2020-09-23T22:07:34Z</cp:lastPrinted>
  <dcterms:modified xsi:type="dcterms:W3CDTF">2020-09-25T00:00:22Z</dcterms:modified>
</cp:coreProperties>
</file>