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00"/>
    <a:srgbClr val="0000CC"/>
    <a:srgbClr val="FFCC66"/>
    <a:srgbClr val="FFCC99"/>
    <a:srgbClr val="FFCCCC"/>
    <a:srgbClr val="FF9999"/>
    <a:srgbClr val="3333FF"/>
    <a:srgbClr val="FF99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0" autoAdjust="0"/>
    <p:restoredTop sz="94660"/>
  </p:normalViewPr>
  <p:slideViewPr>
    <p:cSldViewPr>
      <p:cViewPr>
        <p:scale>
          <a:sx n="93" d="100"/>
          <a:sy n="93" d="100"/>
        </p:scale>
        <p:origin x="1248" y="-3024"/>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DA685E68-331B-4E99-B819-98F6FAA87134}" type="datetimeFigureOut">
              <a:rPr kumimoji="1" lang="ja-JP" altLang="en-US" smtClean="0"/>
              <a:t>2020/9/24</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3803754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2020/9/24</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3860" y="758753"/>
            <a:ext cx="7163499" cy="1188788"/>
          </a:xfrm>
          <a:prstGeom prst="rect">
            <a:avLst/>
          </a:prstGeom>
          <a:noFill/>
        </p:spPr>
        <p:txBody>
          <a:bodyPr wrap="square" rtlCol="0">
            <a:noAutofit/>
          </a:bodyPr>
          <a:lstStyle/>
          <a:p>
            <a:r>
              <a:rPr kumimoji="1" lang="ja-JP" altLang="en-US" sz="1400" dirty="0">
                <a:latin typeface="Meiryo UI" panose="020B0604030504040204" pitchFamily="50" charset="-128"/>
                <a:ea typeface="Meiryo UI" panose="020B0604030504040204" pitchFamily="50" charset="-128"/>
              </a:rPr>
              <a:t>　　</a:t>
            </a:r>
            <a:r>
              <a:rPr lang="en-US" altLang="ja-JP" sz="2000" b="1" u="sng" dirty="0" err="1">
                <a:solidFill>
                  <a:srgbClr val="FF0000"/>
                </a:solidFill>
                <a:latin typeface="Meiryo UI" panose="020B0604030504040204" pitchFamily="50" charset="-128"/>
                <a:ea typeface="Meiryo UI" panose="020B0604030504040204" pitchFamily="50" charset="-128"/>
              </a:rPr>
              <a:t>IoT</a:t>
            </a:r>
            <a:r>
              <a:rPr lang="en-US" altLang="ja-JP" sz="2000" b="1" u="sng" dirty="0">
                <a:solidFill>
                  <a:srgbClr val="FF0000"/>
                </a:solidFill>
                <a:latin typeface="Meiryo UI" panose="020B0604030504040204" pitchFamily="50" charset="-128"/>
                <a:ea typeface="Meiryo UI" panose="020B0604030504040204" pitchFamily="50" charset="-128"/>
              </a:rPr>
              <a:t>/AI</a:t>
            </a:r>
            <a:r>
              <a:rPr lang="ja-JP" altLang="en-US" sz="2000" b="1" u="sng" dirty="0">
                <a:solidFill>
                  <a:srgbClr val="FF0000"/>
                </a:solidFill>
                <a:latin typeface="Meiryo UI" panose="020B0604030504040204" pitchFamily="50" charset="-128"/>
                <a:ea typeface="Meiryo UI" panose="020B0604030504040204" pitchFamily="50" charset="-128"/>
              </a:rPr>
              <a:t>の有効活用に必要</a:t>
            </a:r>
            <a:r>
              <a:rPr lang="ja-JP" altLang="en-US" sz="2000" b="1" u="sng" dirty="0">
                <a:latin typeface="Meiryo UI" panose="020B0604030504040204" pitchFamily="50" charset="-128"/>
                <a:ea typeface="Meiryo UI" panose="020B0604030504040204" pitchFamily="50" charset="-128"/>
              </a:rPr>
              <a:t>となる</a:t>
            </a:r>
            <a:r>
              <a:rPr lang="ja-JP" altLang="en-US" sz="2000" b="1" u="sng" dirty="0">
                <a:solidFill>
                  <a:srgbClr val="FF0000"/>
                </a:solidFill>
                <a:latin typeface="Meiryo UI" panose="020B0604030504040204" pitchFamily="50" charset="-128"/>
                <a:ea typeface="Meiryo UI" panose="020B0604030504040204" pitchFamily="50" charset="-128"/>
              </a:rPr>
              <a:t>データ解析プログラミング</a:t>
            </a:r>
            <a:r>
              <a:rPr lang="ja-JP" altLang="en-US" sz="2000" b="1" u="sng" dirty="0">
                <a:latin typeface="Meiryo UI" panose="020B0604030504040204" pitchFamily="50" charset="-128"/>
                <a:ea typeface="Meiryo UI" panose="020B0604030504040204" pitchFamily="50" charset="-128"/>
              </a:rPr>
              <a:t>の基礎を学べる</a:t>
            </a:r>
            <a:r>
              <a:rPr lang="ja-JP" altLang="en-US" sz="2000" b="1" u="sng" dirty="0">
                <a:solidFill>
                  <a:srgbClr val="FF0000"/>
                </a:solidFill>
                <a:latin typeface="Meiryo UI" panose="020B0604030504040204" pitchFamily="50" charset="-128"/>
                <a:ea typeface="Meiryo UI" panose="020B0604030504040204" pitchFamily="50" charset="-128"/>
              </a:rPr>
              <a:t>製品開発担当者のための</a:t>
            </a:r>
            <a:r>
              <a:rPr lang="ja-JP" altLang="en-US" sz="2000" b="1" u="sng" dirty="0">
                <a:latin typeface="Meiryo UI" panose="020B0604030504040204" pitchFamily="50" charset="-128"/>
                <a:ea typeface="Meiryo UI" panose="020B0604030504040204" pitchFamily="50" charset="-128"/>
              </a:rPr>
              <a:t>研修を開催します！</a:t>
            </a:r>
            <a:endParaRPr lang="en-US" altLang="ja-JP" sz="2000" b="1" u="sng" dirty="0">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内容</a:t>
            </a: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a:t>
            </a:r>
            <a:r>
              <a:rPr lang="en-US" altLang="ja-JP" sz="1600" b="1" dirty="0">
                <a:solidFill>
                  <a:srgbClr val="FF0000"/>
                </a:solidFill>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将来的な</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実践研修の履修に向けた</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用語の基礎</a:t>
            </a:r>
            <a:endParaRPr lang="en-US" altLang="ja-JP" sz="1600" b="1" dirty="0">
              <a:solidFill>
                <a:srgbClr val="FF0000"/>
              </a:solidFill>
              <a:latin typeface="Meiryo UI" panose="020B0604030504040204" pitchFamily="50" charset="-128"/>
              <a:ea typeface="Meiryo UI" panose="020B0604030504040204" pitchFamily="50" charset="-128"/>
            </a:endParaRPr>
          </a:p>
          <a:p>
            <a:pPr lvl="0"/>
            <a:r>
              <a:rPr lang="ja-JP" altLang="en-US" sz="1600" b="1" dirty="0">
                <a:solidFill>
                  <a:srgbClr val="FF0000"/>
                </a:solidFill>
                <a:latin typeface="Meiryo UI" panose="020B0604030504040204" pitchFamily="50" charset="-128"/>
                <a:ea typeface="Meiryo UI" panose="020B0604030504040204" pitchFamily="50" charset="-128"/>
              </a:rPr>
              <a:t>　　　　　　</a:t>
            </a:r>
            <a:r>
              <a:rPr lang="en-US" altLang="ja-JP" sz="1600" b="1"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en-US" altLang="ja-JP" sz="1600" b="1" dirty="0" err="1">
                <a:latin typeface="Meiryo UI" panose="020B0604030504040204" pitchFamily="50" charset="-128"/>
                <a:ea typeface="Meiryo UI" panose="020B0604030504040204" pitchFamily="50" charset="-128"/>
              </a:rPr>
              <a:t>IoT</a:t>
            </a:r>
            <a:r>
              <a:rPr lang="en-US" altLang="ja-JP" sz="1600" b="1" dirty="0">
                <a:latin typeface="Meiryo UI" panose="020B0604030504040204" pitchFamily="50" charset="-128"/>
                <a:ea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rPr>
              <a:t>活用に必要となる</a:t>
            </a:r>
            <a:r>
              <a:rPr lang="ja-JP" altLang="en-US" sz="1600" b="1" dirty="0">
                <a:solidFill>
                  <a:srgbClr val="FF0000"/>
                </a:solidFill>
                <a:latin typeface="Meiryo UI" panose="020B0604030504040204" pitchFamily="50" charset="-128"/>
                <a:ea typeface="Meiryo UI" panose="020B0604030504040204" pitchFamily="50" charset="-128"/>
              </a:rPr>
              <a:t>データ解析プログラミングの基礎　</a:t>
            </a:r>
            <a:r>
              <a:rPr lang="ja-JP" altLang="en-US" sz="1600" b="1" dirty="0">
                <a:solidFill>
                  <a:prstClr val="black"/>
                </a:solidFill>
                <a:latin typeface="Meiryo UI" panose="020B0604030504040204" pitchFamily="50" charset="-128"/>
                <a:ea typeface="Meiryo UI" panose="020B0604030504040204" pitchFamily="50" charset="-128"/>
              </a:rPr>
              <a:t>等</a:t>
            </a:r>
            <a:endParaRPr lang="en-US" altLang="ja-JP" sz="20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p>
        </p:txBody>
      </p:sp>
      <p:sp>
        <p:nvSpPr>
          <p:cNvPr id="47" name="ホームベース 46"/>
          <p:cNvSpPr/>
          <p:nvPr/>
        </p:nvSpPr>
        <p:spPr>
          <a:xfrm>
            <a:off x="83860" y="3964305"/>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Trebuchet MS" panose="020B0603020202020204"/>
                <a:ea typeface="メイリオ" panose="020B0604030504040204" pitchFamily="50" charset="-128"/>
              </a:rPr>
              <a:t>受講対象者</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48" name="テキスト ボックス 47"/>
          <p:cNvSpPr txBox="1"/>
          <p:nvPr/>
        </p:nvSpPr>
        <p:spPr>
          <a:xfrm>
            <a:off x="50" y="4227795"/>
            <a:ext cx="7313140" cy="830997"/>
          </a:xfrm>
          <a:prstGeom prst="rect">
            <a:avLst/>
          </a:prstGeom>
          <a:noFill/>
        </p:spPr>
        <p:txBody>
          <a:bodyPr wrap="square" rtlCol="0">
            <a:spAutoFit/>
          </a:bodyPr>
          <a:lstStyle/>
          <a:p>
            <a:pPr>
              <a:lnSpc>
                <a:spcPct val="120000"/>
              </a:lnSpc>
            </a:pPr>
            <a:r>
              <a:rPr lang="en-US" altLang="ja-JP" sz="2000" b="1" dirty="0" err="1">
                <a:latin typeface="Meiryo UI" panose="020B0604030504040204" pitchFamily="50" charset="-128"/>
                <a:ea typeface="Meiryo UI" panose="020B0604030504040204" pitchFamily="50" charset="-128"/>
              </a:rPr>
              <a:t>IoT</a:t>
            </a:r>
            <a:r>
              <a:rPr lang="en-US" altLang="ja-JP" sz="2000" b="1" dirty="0">
                <a:latin typeface="Meiryo UI" panose="020B0604030504040204" pitchFamily="50" charset="-128"/>
                <a:ea typeface="Meiryo UI" panose="020B0604030504040204" pitchFamily="50" charset="-128"/>
              </a:rPr>
              <a:t>/AI</a:t>
            </a:r>
            <a:r>
              <a:rPr lang="ja-JP" altLang="en-US" sz="2000" b="1" dirty="0">
                <a:latin typeface="Meiryo UI" panose="020B0604030504040204" pitchFamily="50" charset="-128"/>
                <a:ea typeface="Meiryo UI" panose="020B0604030504040204" pitchFamily="50" charset="-128"/>
              </a:rPr>
              <a:t>の有効活用に関心がある</a:t>
            </a:r>
            <a:r>
              <a:rPr kumimoji="1" lang="ja-JP" altLang="en-US" sz="2000" b="1" dirty="0">
                <a:latin typeface="Meiryo UI" panose="020B0604030504040204" pitchFamily="50" charset="-128"/>
                <a:ea typeface="Meiryo UI" panose="020B0604030504040204" pitchFamily="50" charset="-128"/>
              </a:rPr>
              <a:t>県内企業の</a:t>
            </a:r>
            <a:r>
              <a:rPr lang="ja-JP" altLang="en-US" sz="2000" b="1" dirty="0">
                <a:latin typeface="Meiryo UI" panose="020B0604030504040204" pitchFamily="50" charset="-128"/>
                <a:ea typeface="Meiryo UI" panose="020B0604030504040204" pitchFamily="50" charset="-128"/>
              </a:rPr>
              <a:t>製品開発</a:t>
            </a:r>
            <a:r>
              <a:rPr kumimoji="1" lang="ja-JP" altLang="en-US" sz="2000" b="1" dirty="0">
                <a:latin typeface="Meiryo UI" panose="020B0604030504040204" pitchFamily="50" charset="-128"/>
                <a:ea typeface="Meiryo UI" panose="020B0604030504040204" pitchFamily="50" charset="-128"/>
              </a:rPr>
              <a:t>担当者など　</a:t>
            </a:r>
            <a:endParaRPr kumimoji="1" lang="en-US" altLang="ja-JP" sz="2000" b="1" dirty="0">
              <a:latin typeface="Meiryo UI" panose="020B0604030504040204" pitchFamily="50" charset="-128"/>
              <a:ea typeface="Meiryo UI" panose="020B0604030504040204" pitchFamily="50" charset="-128"/>
            </a:endParaRPr>
          </a:p>
          <a:p>
            <a:pPr>
              <a:lnSpc>
                <a:spcPct val="120000"/>
              </a:lnSpc>
            </a:pPr>
            <a:r>
              <a:rPr lang="ja-JP" altLang="en-US" sz="2000" b="1" dirty="0">
                <a:latin typeface="Meiryo UI" panose="020B0604030504040204" pitchFamily="50" charset="-128"/>
                <a:ea typeface="Meiryo UI" panose="020B0604030504040204" pitchFamily="50" charset="-128"/>
              </a:rPr>
              <a:t>　　　　　　　　　　　　　　　　　　　　　　　　　　</a:t>
            </a:r>
            <a:r>
              <a:rPr lang="en-US" altLang="ja-JP" sz="2000" b="1" dirty="0">
                <a:latin typeface="Meiryo UI" panose="020B0604030504040204" pitchFamily="50" charset="-128"/>
                <a:ea typeface="Meiryo UI" panose="020B0604030504040204" pitchFamily="50" charset="-128"/>
              </a:rPr>
              <a:t>25~30</a:t>
            </a:r>
            <a:r>
              <a:rPr kumimoji="1" lang="ja-JP" altLang="en-US" sz="2000" b="1" dirty="0">
                <a:latin typeface="Meiryo UI" panose="020B0604030504040204" pitchFamily="50" charset="-128"/>
                <a:ea typeface="Meiryo UI" panose="020B0604030504040204" pitchFamily="50" charset="-128"/>
              </a:rPr>
              <a:t>名程度</a:t>
            </a:r>
            <a:r>
              <a:rPr kumimoji="1" lang="ja-JP" altLang="en-US" sz="1800" b="1" dirty="0">
                <a:latin typeface="Meiryo UI" panose="020B0604030504040204" pitchFamily="50" charset="-128"/>
                <a:ea typeface="Meiryo UI" panose="020B0604030504040204" pitchFamily="50" charset="-128"/>
              </a:rPr>
              <a:t>（先着）</a:t>
            </a:r>
          </a:p>
        </p:txBody>
      </p:sp>
      <p:sp>
        <p:nvSpPr>
          <p:cNvPr id="50" name="ホームベース 49"/>
          <p:cNvSpPr/>
          <p:nvPr/>
        </p:nvSpPr>
        <p:spPr>
          <a:xfrm>
            <a:off x="83860" y="4854851"/>
            <a:ext cx="3168352"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defTabSz="457200">
              <a:lnSpc>
                <a:spcPct val="130000"/>
              </a:lnSpc>
              <a:defRPr/>
            </a:pPr>
            <a:r>
              <a:rPr lang="ja-JP" altLang="en-US" sz="1800" b="1" dirty="0">
                <a:solidFill>
                  <a:prstClr val="white"/>
                </a:solidFill>
                <a:latin typeface="Trebuchet MS" panose="020B0603020202020204"/>
                <a:ea typeface="メイリオ"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1745134161"/>
              </p:ext>
            </p:extLst>
          </p:nvPr>
        </p:nvGraphicFramePr>
        <p:xfrm>
          <a:off x="141241" y="5211504"/>
          <a:ext cx="7059659" cy="4815840"/>
        </p:xfrm>
        <a:graphic>
          <a:graphicData uri="http://schemas.openxmlformats.org/drawingml/2006/table">
            <a:tbl>
              <a:tblPr firstRow="1" bandRow="1">
                <a:tableStyleId>{93296810-A885-4BE3-A3E7-6D5BEEA58F35}</a:tableStyleId>
              </a:tblPr>
              <a:tblGrid>
                <a:gridCol w="1767077">
                  <a:extLst>
                    <a:ext uri="{9D8B030D-6E8A-4147-A177-3AD203B41FA5}">
                      <a16:colId xmlns:a16="http://schemas.microsoft.com/office/drawing/2014/main" val="4204409680"/>
                    </a:ext>
                  </a:extLst>
                </a:gridCol>
                <a:gridCol w="2646291">
                  <a:extLst>
                    <a:ext uri="{9D8B030D-6E8A-4147-A177-3AD203B41FA5}">
                      <a16:colId xmlns:a16="http://schemas.microsoft.com/office/drawing/2014/main" val="3115691057"/>
                    </a:ext>
                  </a:extLst>
                </a:gridCol>
                <a:gridCol w="2646291">
                  <a:extLst>
                    <a:ext uri="{9D8B030D-6E8A-4147-A177-3AD203B41FA5}">
                      <a16:colId xmlns:a16="http://schemas.microsoft.com/office/drawing/2014/main" val="3353110381"/>
                    </a:ext>
                  </a:extLst>
                </a:gridCol>
              </a:tblGrid>
              <a:tr h="298622">
                <a:tc>
                  <a:txBody>
                    <a:bodyPr/>
                    <a:lstStyle/>
                    <a:p>
                      <a:pPr algn="ctr"/>
                      <a:r>
                        <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rPr>
                        <a:t>日時</a:t>
                      </a:r>
                    </a:p>
                  </a:txBody>
                  <a:tcPr/>
                </a:tc>
                <a:tc>
                  <a:txBody>
                    <a:bodyPr/>
                    <a:lstStyle/>
                    <a:p>
                      <a:pPr algn="ctr"/>
                      <a:r>
                        <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rPr>
                        <a:t>講義内容（予定）</a:t>
                      </a:r>
                    </a:p>
                  </a:txBody>
                  <a:tcPr/>
                </a:tc>
                <a:tc>
                  <a:txBody>
                    <a:bodyPr/>
                    <a:lstStyle/>
                    <a:p>
                      <a:pPr algn="ctr"/>
                      <a:r>
                        <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rPr>
                        <a:t>講師</a:t>
                      </a:r>
                    </a:p>
                  </a:txBody>
                  <a:tcPr/>
                </a:tc>
                <a:extLst>
                  <a:ext uri="{0D108BD9-81ED-4DB2-BD59-A6C34878D82A}">
                    <a16:rowId xmlns:a16="http://schemas.microsoft.com/office/drawing/2014/main" val="1270140633"/>
                  </a:ext>
                </a:extLst>
              </a:tr>
              <a:tr h="900000">
                <a:tc>
                  <a:txBody>
                    <a:bodyPr/>
                    <a:lstStyle/>
                    <a:p>
                      <a:r>
                        <a:rPr kumimoji="1" lang="en-US" altLang="ja-JP" sz="1600" b="1" dirty="0">
                          <a:latin typeface="Meiryo UI" panose="020B0604030504040204" pitchFamily="50" charset="-128"/>
                          <a:ea typeface="Meiryo UI" panose="020B0604030504040204" pitchFamily="50" charset="-128"/>
                        </a:rPr>
                        <a:t>10:30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10:40</a:t>
                      </a:r>
                      <a:r>
                        <a:rPr kumimoji="1" lang="en-US" altLang="ja-JP" sz="1600" b="1" baseline="0" dirty="0">
                          <a:latin typeface="Meiryo UI" panose="020B0604030504040204" pitchFamily="50" charset="-128"/>
                          <a:ea typeface="Meiryo UI" panose="020B0604030504040204" pitchFamily="50" charset="-128"/>
                        </a:rPr>
                        <a:t> </a:t>
                      </a:r>
                    </a:p>
                  </a:txBody>
                  <a:tcPr anchor="ctr"/>
                </a:tc>
                <a:tc>
                  <a:txBody>
                    <a:bodyPr/>
                    <a:lstStyle/>
                    <a:p>
                      <a:r>
                        <a:rPr kumimoji="1" lang="ja-JP" altLang="en-US" sz="1100" b="1" dirty="0">
                          <a:solidFill>
                            <a:schemeClr val="tx1"/>
                          </a:solidFill>
                          <a:latin typeface="Meiryo UI" panose="020B0604030504040204" pitchFamily="50" charset="-128"/>
                          <a:ea typeface="Meiryo UI" panose="020B0604030504040204" pitchFamily="50" charset="-128"/>
                        </a:rPr>
                        <a:t>オープニング</a:t>
                      </a:r>
                      <a:endParaRPr kumimoji="1" lang="en-US" altLang="ja-JP" sz="1100" b="1" dirty="0">
                        <a:solidFill>
                          <a:schemeClr val="tx1"/>
                        </a:solidFill>
                        <a:latin typeface="Meiryo UI" panose="020B0604030504040204" pitchFamily="50" charset="-128"/>
                        <a:ea typeface="Meiryo UI" panose="020B0604030504040204" pitchFamily="50" charset="-128"/>
                      </a:endParaRPr>
                    </a:p>
                  </a:txBody>
                  <a:tcPr anchor="ctr"/>
                </a:tc>
                <a:tc rowSpan="5">
                  <a:txBody>
                    <a:bodyPr/>
                    <a:lstStyle/>
                    <a:p>
                      <a:r>
                        <a:rPr kumimoji="1" lang="ja-JP" altLang="en-US" sz="1100" b="1" dirty="0">
                          <a:latin typeface="Meiryo UI" panose="020B0604030504040204" pitchFamily="50" charset="-128"/>
                          <a:ea typeface="Meiryo UI" panose="020B0604030504040204" pitchFamily="50" charset="-128"/>
                        </a:rPr>
                        <a:t>早稲田大学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グローバルソフトウェア</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エンジニアリング研究所所長</a:t>
                      </a:r>
                    </a:p>
                    <a:p>
                      <a:r>
                        <a:rPr kumimoji="1" lang="ja-JP" altLang="en-US" sz="1100" b="1" dirty="0">
                          <a:latin typeface="Meiryo UI" panose="020B0604030504040204" pitchFamily="50" charset="-128"/>
                          <a:ea typeface="Meiryo UI" panose="020B0604030504040204" pitchFamily="50" charset="-128"/>
                        </a:rPr>
                        <a:t>スマート</a:t>
                      </a:r>
                      <a:r>
                        <a:rPr kumimoji="1" lang="en-US" altLang="ja-JP" sz="1100" b="1" dirty="0">
                          <a:latin typeface="Meiryo UI" panose="020B0604030504040204" pitchFamily="50" charset="-128"/>
                          <a:ea typeface="Meiryo UI" panose="020B0604030504040204" pitchFamily="50" charset="-128"/>
                        </a:rPr>
                        <a:t>SE</a:t>
                      </a:r>
                      <a:r>
                        <a:rPr kumimoji="1" lang="ja-JP" altLang="en-US" sz="1100" b="1" dirty="0">
                          <a:latin typeface="Meiryo UI" panose="020B0604030504040204" pitchFamily="50" charset="-128"/>
                          <a:ea typeface="Meiryo UI" panose="020B0604030504040204" pitchFamily="50" charset="-128"/>
                        </a:rPr>
                        <a:t>コンソーシアム</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会長</a:t>
                      </a:r>
                      <a:endParaRPr kumimoji="1" lang="en-US" altLang="ja-JP" sz="11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鷲崎　弘宜</a:t>
                      </a:r>
                      <a:r>
                        <a:rPr kumimoji="1" lang="ja-JP" altLang="en-US" sz="1100" b="1" dirty="0">
                          <a:latin typeface="Meiryo UI" panose="020B0604030504040204" pitchFamily="50" charset="-128"/>
                          <a:ea typeface="Meiryo UI" panose="020B0604030504040204" pitchFamily="50" charset="-128"/>
                        </a:rPr>
                        <a:t>　氏</a:t>
                      </a:r>
                      <a:endParaRPr kumimoji="1" lang="en-US" altLang="ja-JP" sz="1100" b="1" dirty="0">
                        <a:latin typeface="Meiryo UI" panose="020B0604030504040204" pitchFamily="50" charset="-128"/>
                        <a:ea typeface="Meiryo UI" panose="020B0604030504040204" pitchFamily="50" charset="-128"/>
                      </a:endParaRPr>
                    </a:p>
                    <a:p>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・経済産業省 「デジタル・トランスフォー</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メーションを促進するためのデジタルガバ</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ナンスに関する有識者検討会」 委員</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・ソフトウェア工学研究の第一人者として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研究を実施</a:t>
                      </a:r>
                      <a:endParaRPr kumimoji="1" lang="en-US" altLang="ja-JP" sz="1100" b="1" dirty="0">
                        <a:latin typeface="Meiryo UI" panose="020B0604030504040204" pitchFamily="50" charset="-128"/>
                        <a:ea typeface="Meiryo UI" panose="020B0604030504040204" pitchFamily="50" charset="-128"/>
                      </a:endParaRPr>
                    </a:p>
                    <a:p>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早稲田</a:t>
                      </a:r>
                      <a:r>
                        <a:rPr kumimoji="1" lang="ja-JP" altLang="en-US" sz="1100" b="1" dirty="0">
                          <a:latin typeface="Meiryo UI" panose="020B0604030504040204" pitchFamily="50" charset="-128"/>
                          <a:ea typeface="Meiryo UI" panose="020B0604030504040204" pitchFamily="50" charset="-128"/>
                        </a:rPr>
                        <a:t>大学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研究院客員准教授</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r>
                        <a:rPr kumimoji="1" lang="en-US" altLang="ja-JP" sz="1100" b="1" dirty="0" err="1">
                          <a:latin typeface="Meiryo UI" panose="020B0604030504040204" pitchFamily="50" charset="-128"/>
                          <a:ea typeface="Meiryo UI" panose="020B0604030504040204" pitchFamily="50" charset="-128"/>
                        </a:rPr>
                        <a:t>WillBooster</a:t>
                      </a:r>
                      <a:r>
                        <a:rPr kumimoji="1" lang="ja-JP" altLang="en-US" sz="1100" b="1" dirty="0">
                          <a:latin typeface="Meiryo UI" panose="020B0604030504040204" pitchFamily="50" charset="-128"/>
                          <a:ea typeface="Meiryo UI" panose="020B0604030504040204" pitchFamily="50" charset="-128"/>
                        </a:rPr>
                        <a:t>株式会社</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代表取締役社長</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endParaRPr kumimoji="1" lang="en-US" altLang="ja-JP" sz="11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坂本　</a:t>
                      </a:r>
                      <a:r>
                        <a:rPr kumimoji="1" lang="ja-JP" altLang="en-US" sz="2000" b="1" dirty="0" smtClean="0">
                          <a:latin typeface="Meiryo UI" panose="020B0604030504040204" pitchFamily="50" charset="-128"/>
                          <a:ea typeface="Meiryo UI" panose="020B0604030504040204" pitchFamily="50" charset="-128"/>
                        </a:rPr>
                        <a:t>一憲</a:t>
                      </a:r>
                      <a:r>
                        <a:rPr kumimoji="1" lang="ja-JP" altLang="en-US" sz="1100" b="1" dirty="0">
                          <a:latin typeface="Meiryo UI" panose="020B0604030504040204" pitchFamily="50" charset="-128"/>
                          <a:ea typeface="Meiryo UI" panose="020B0604030504040204" pitchFamily="50" charset="-128"/>
                        </a:rPr>
                        <a:t>　氏</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endParaRPr kumimoji="1" lang="en-US" altLang="ja-JP" sz="8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IPA</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の未踏アドバンスト事業に採択され、</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技術を活用して、ユーザの個性を考慮した行動変容のための技術を研究開発中</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・上記技術の製品化のため、自身で会社を起こして</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活動中</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402216213"/>
                  </a:ext>
                </a:extLst>
              </a:tr>
              <a:tr h="900000">
                <a:tc>
                  <a:txBody>
                    <a:bodyPr/>
                    <a:lstStyle/>
                    <a:p>
                      <a:r>
                        <a:rPr kumimoji="1" lang="en-US" altLang="ja-JP" sz="1600" b="1" dirty="0">
                          <a:latin typeface="Meiryo UI" panose="020B0604030504040204" pitchFamily="50" charset="-128"/>
                          <a:ea typeface="Meiryo UI" panose="020B0604030504040204" pitchFamily="50" charset="-128"/>
                        </a:rPr>
                        <a:t>10:40~12:00</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b="1" dirty="0">
                          <a:solidFill>
                            <a:schemeClr val="tx1"/>
                          </a:solidFill>
                          <a:latin typeface="Meiryo UI" panose="020B0604030504040204" pitchFamily="50" charset="-128"/>
                          <a:ea typeface="Meiryo UI" panose="020B0604030504040204" pitchFamily="50" charset="-128"/>
                        </a:rPr>
                        <a:t>IoT/</a:t>
                      </a:r>
                      <a:r>
                        <a:rPr kumimoji="1" lang="en-US" altLang="ja-JP" sz="1100" b="1" baseline="0" dirty="0">
                          <a:solidFill>
                            <a:schemeClr val="tx1"/>
                          </a:solidFill>
                          <a:latin typeface="Meiryo UI" panose="020B0604030504040204" pitchFamily="50" charset="-128"/>
                          <a:ea typeface="Meiryo UI" panose="020B0604030504040204" pitchFamily="50" charset="-128"/>
                        </a:rPr>
                        <a:t>AI</a:t>
                      </a:r>
                      <a:r>
                        <a:rPr kumimoji="1" lang="ja-JP" altLang="en-US" sz="1100" b="1" baseline="0" dirty="0">
                          <a:solidFill>
                            <a:schemeClr val="tx1"/>
                          </a:solidFill>
                          <a:latin typeface="Meiryo UI" panose="020B0604030504040204" pitchFamily="50" charset="-128"/>
                          <a:ea typeface="Meiryo UI" panose="020B0604030504040204" pitchFamily="50" charset="-128"/>
                        </a:rPr>
                        <a:t>とプログラミング</a:t>
                      </a:r>
                      <a:endParaRPr kumimoji="1" lang="en-US" altLang="ja-JP" sz="1100" b="1" baseline="0"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プログラミング入門</a:t>
                      </a:r>
                    </a:p>
                  </a:txBody>
                  <a:tcPr anchor="ct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2901613"/>
                  </a:ext>
                </a:extLst>
              </a:tr>
              <a:tr h="900000">
                <a:tc>
                  <a:txBody>
                    <a:bodyPr/>
                    <a:lstStyle/>
                    <a:p>
                      <a:r>
                        <a:rPr kumimoji="1" lang="en-US" altLang="ja-JP" sz="1600" b="1" dirty="0">
                          <a:latin typeface="Meiryo UI" panose="020B0604030504040204" pitchFamily="50" charset="-128"/>
                          <a:ea typeface="Meiryo UI" panose="020B0604030504040204" pitchFamily="50" charset="-128"/>
                        </a:rPr>
                        <a:t>13:00~14:30</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フィーチャエンジニアリングに向けた</a:t>
                      </a: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データ解析プログラミング①</a:t>
                      </a:r>
                    </a:p>
                    <a:p>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r h="900000">
                <a:tc>
                  <a:txBody>
                    <a:bodyPr/>
                    <a:lstStyle/>
                    <a:p>
                      <a:r>
                        <a:rPr kumimoji="1" lang="en-US" altLang="ja-JP" sz="1600" b="1" dirty="0">
                          <a:latin typeface="Meiryo UI" panose="020B0604030504040204" pitchFamily="50" charset="-128"/>
                          <a:ea typeface="Meiryo UI" panose="020B0604030504040204" pitchFamily="50" charset="-128"/>
                        </a:rPr>
                        <a:t>14:45~16:15</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フィーチャエンジニアリングに向けた</a:t>
                      </a: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データ解析プログラミング②</a:t>
                      </a:r>
                    </a:p>
                  </a:txBody>
                  <a:tcPr anchor="ctr"/>
                </a:tc>
                <a:tc vMerge="1">
                  <a:txBody>
                    <a:bodyPr/>
                    <a:lstStyle/>
                    <a:p>
                      <a:endParaRPr kumimoji="1" lang="ja-JP" altLang="en-US"/>
                    </a:p>
                  </a:txBody>
                  <a:tcPr/>
                </a:tc>
                <a:extLst>
                  <a:ext uri="{0D108BD9-81ED-4DB2-BD59-A6C34878D82A}">
                    <a16:rowId xmlns:a16="http://schemas.microsoft.com/office/drawing/2014/main" val="1227644517"/>
                  </a:ext>
                </a:extLst>
              </a:tr>
              <a:tr h="900000">
                <a:tc>
                  <a:txBody>
                    <a:bodyPr/>
                    <a:lstStyle/>
                    <a:p>
                      <a:r>
                        <a:rPr kumimoji="1" lang="en-US" altLang="ja-JP" sz="1600" b="1" dirty="0">
                          <a:latin typeface="Meiryo UI" panose="020B0604030504040204" pitchFamily="50" charset="-128"/>
                          <a:ea typeface="Meiryo UI" panose="020B0604030504040204" pitchFamily="50" charset="-128"/>
                        </a:rPr>
                        <a:t>16:30~18:00</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フィーチャエンジニアリングに向けた</a:t>
                      </a: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データ解析プログラミング③</a:t>
                      </a:r>
                    </a:p>
                  </a:txBody>
                  <a:tcPr anchor="ct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15609" y="0"/>
            <a:ext cx="7216509" cy="738312"/>
          </a:xfrm>
          <a:prstGeom prst="rect">
            <a:avLst/>
          </a:prstGeom>
          <a:solidFill>
            <a:srgbClr val="FF9900"/>
          </a:solidFill>
        </p:spPr>
        <p:txBody>
          <a:bodyPr wrap="square" rtlCol="0">
            <a:noAutofit/>
          </a:bodyPr>
          <a:lstStyle/>
          <a:p>
            <a:pPr algn="ctr">
              <a:lnSpc>
                <a:spcPct val="80000"/>
              </a:lnSpc>
            </a:pPr>
            <a:r>
              <a:rPr lang="ja-JP" altLang="en-US" sz="2600" b="1" dirty="0">
                <a:solidFill>
                  <a:schemeClr val="bg1"/>
                </a:solidFill>
                <a:latin typeface="Meiryo UI" panose="020B0604030504040204" pitchFamily="50" charset="-128"/>
                <a:ea typeface="Meiryo UI" panose="020B0604030504040204" pitchFamily="50" charset="-128"/>
              </a:rPr>
              <a:t>　</a:t>
            </a:r>
            <a:r>
              <a:rPr lang="ja-JP" altLang="en-US" sz="1800" b="1" dirty="0">
                <a:solidFill>
                  <a:schemeClr val="bg1"/>
                </a:solidFill>
                <a:latin typeface="Meiryo UI" panose="020B0604030504040204" pitchFamily="50" charset="-128"/>
                <a:ea typeface="Meiryo UI" panose="020B0604030504040204" pitchFamily="50" charset="-128"/>
              </a:rPr>
              <a:t>～</a:t>
            </a:r>
            <a:r>
              <a:rPr lang="en-US" altLang="ja-JP" sz="1800" b="1" dirty="0" err="1">
                <a:solidFill>
                  <a:schemeClr val="bg1"/>
                </a:solidFill>
                <a:latin typeface="Meiryo UI" panose="020B0604030504040204" pitchFamily="50" charset="-128"/>
                <a:ea typeface="Meiryo UI" panose="020B0604030504040204" pitchFamily="50" charset="-128"/>
              </a:rPr>
              <a:t>IoT</a:t>
            </a:r>
            <a:r>
              <a:rPr lang="en-US" altLang="ja-JP" sz="1800" b="1" dirty="0">
                <a:solidFill>
                  <a:schemeClr val="bg1"/>
                </a:solidFill>
                <a:latin typeface="Meiryo UI" panose="020B0604030504040204" pitchFamily="50" charset="-128"/>
                <a:ea typeface="Meiryo UI" panose="020B0604030504040204" pitchFamily="50" charset="-128"/>
              </a:rPr>
              <a:t>/AI</a:t>
            </a:r>
            <a:r>
              <a:rPr lang="ja-JP" altLang="en-US" sz="1800" b="1" dirty="0">
                <a:solidFill>
                  <a:schemeClr val="bg1"/>
                </a:solidFill>
                <a:latin typeface="Meiryo UI" panose="020B0604030504040204" pitchFamily="50" charset="-128"/>
                <a:ea typeface="Meiryo UI" panose="020B0604030504040204" pitchFamily="50" charset="-128"/>
              </a:rPr>
              <a:t>有効活用のための基盤作り！～</a:t>
            </a:r>
            <a:endParaRPr lang="en-US" altLang="ja-JP" sz="1800" b="1" dirty="0">
              <a:solidFill>
                <a:schemeClr val="bg1"/>
              </a:solidFill>
              <a:latin typeface="Meiryo UI" panose="020B0604030504040204" pitchFamily="50" charset="-128"/>
              <a:ea typeface="Meiryo UI" panose="020B0604030504040204" pitchFamily="50" charset="-128"/>
            </a:endParaRPr>
          </a:p>
          <a:p>
            <a:pPr algn="ctr">
              <a:lnSpc>
                <a:spcPct val="80000"/>
              </a:lnSpc>
            </a:pPr>
            <a:r>
              <a:rPr lang="ja-JP" altLang="en-US" sz="2800" b="1" dirty="0">
                <a:solidFill>
                  <a:schemeClr val="bg1"/>
                </a:solidFill>
                <a:latin typeface="Meiryo UI" panose="020B0604030504040204" pitchFamily="50" charset="-128"/>
                <a:ea typeface="Meiryo UI" panose="020B0604030504040204" pitchFamily="50" charset="-128"/>
              </a:rPr>
              <a:t>技術者向けデータ解析プログラミング研修　　</a:t>
            </a:r>
            <a:r>
              <a:rPr lang="ja-JP" altLang="en-US" sz="2800" b="1" u="sng" dirty="0">
                <a:solidFill>
                  <a:schemeClr val="bg1"/>
                </a:solidFill>
                <a:latin typeface="Meiryo UI" panose="020B0604030504040204" pitchFamily="50" charset="-128"/>
                <a:ea typeface="Meiryo UI" panose="020B0604030504040204" pitchFamily="50" charset="-128"/>
              </a:rPr>
              <a:t>　</a:t>
            </a:r>
            <a:endParaRPr lang="en-US" altLang="ja-JP" sz="2800" b="1" u="sng" dirty="0">
              <a:solidFill>
                <a:schemeClr val="bg1"/>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15609" y="10023794"/>
            <a:ext cx="7213075" cy="258532"/>
          </a:xfrm>
          <a:prstGeom prst="rect">
            <a:avLst/>
          </a:prstGeom>
          <a:solidFill>
            <a:srgbClr val="FF9900"/>
          </a:solidFill>
        </p:spPr>
        <p:txBody>
          <a:bodyPr wrap="square" rtlCol="0">
            <a:spAutoFit/>
          </a:bodyPr>
          <a:lstStyle/>
          <a:p>
            <a:pPr algn="ctr">
              <a:lnSpc>
                <a:spcPct val="90000"/>
              </a:lnSpc>
            </a:pPr>
            <a:r>
              <a:rPr lang="ja-JP" altLang="en-US" sz="1200" b="1" dirty="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a:solidFill>
                  <a:schemeClr val="bg1"/>
                </a:solidFill>
                <a:latin typeface="Meiryo UI" panose="020B0604030504040204" pitchFamily="50" charset="-128"/>
                <a:ea typeface="Meiryo UI" panose="020B0604030504040204" pitchFamily="50" charset="-128"/>
              </a:rPr>
              <a:t>IoT</a:t>
            </a:r>
            <a:r>
              <a:rPr lang="en-US" altLang="ja-JP" sz="1200" b="1" dirty="0">
                <a:solidFill>
                  <a:schemeClr val="bg1"/>
                </a:solidFill>
                <a:latin typeface="Meiryo UI" panose="020B0604030504040204" pitchFamily="50" charset="-128"/>
                <a:ea typeface="Meiryo UI" panose="020B0604030504040204" pitchFamily="50" charset="-128"/>
              </a:rPr>
              <a:t>/AI</a:t>
            </a:r>
            <a:r>
              <a:rPr lang="ja-JP" altLang="en-US" sz="1200"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00" b="1" dirty="0">
              <a:solidFill>
                <a:schemeClr val="bg1"/>
              </a:solidFill>
              <a:latin typeface="Meiryo UI" panose="020B0604030504040204" pitchFamily="50" charset="-128"/>
              <a:ea typeface="Meiryo UI" panose="020B0604030504040204" pitchFamily="50" charset="-128"/>
            </a:endParaRPr>
          </a:p>
        </p:txBody>
      </p:sp>
      <p:pic>
        <p:nvPicPr>
          <p:cNvPr id="14" name="図 13"/>
          <p:cNvPicPr>
            <a:picLocks noChangeAspect="1"/>
          </p:cNvPicPr>
          <p:nvPr/>
        </p:nvPicPr>
        <p:blipFill rotWithShape="1">
          <a:blip r:embed="rId3"/>
          <a:srcRect t="10308"/>
          <a:stretch/>
        </p:blipFill>
        <p:spPr>
          <a:xfrm>
            <a:off x="6315354" y="5606973"/>
            <a:ext cx="870286" cy="996734"/>
          </a:xfrm>
          <a:prstGeom prst="rect">
            <a:avLst/>
          </a:prstGeom>
        </p:spPr>
      </p:pic>
      <p:sp>
        <p:nvSpPr>
          <p:cNvPr id="16" name="大かっこ 15"/>
          <p:cNvSpPr/>
          <p:nvPr/>
        </p:nvSpPr>
        <p:spPr>
          <a:xfrm>
            <a:off x="4628510" y="6779126"/>
            <a:ext cx="2557130" cy="982424"/>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大かっこ 16"/>
          <p:cNvSpPr/>
          <p:nvPr/>
        </p:nvSpPr>
        <p:spPr>
          <a:xfrm>
            <a:off x="4628509" y="9026604"/>
            <a:ext cx="2557131" cy="991815"/>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ホームベース 19"/>
          <p:cNvSpPr/>
          <p:nvPr/>
        </p:nvSpPr>
        <p:spPr>
          <a:xfrm>
            <a:off x="88464" y="1962448"/>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日時・場所</a:t>
            </a:r>
          </a:p>
        </p:txBody>
      </p:sp>
      <p:sp>
        <p:nvSpPr>
          <p:cNvPr id="21" name="テキスト ボックス 20"/>
          <p:cNvSpPr txBox="1"/>
          <p:nvPr/>
        </p:nvSpPr>
        <p:spPr>
          <a:xfrm>
            <a:off x="25226" y="2193307"/>
            <a:ext cx="7488832" cy="1717393"/>
          </a:xfrm>
          <a:prstGeom prst="rect">
            <a:avLst/>
          </a:prstGeom>
          <a:noFill/>
        </p:spPr>
        <p:txBody>
          <a:bodyPr wrap="square" rtlCol="0">
            <a:spAutoFit/>
          </a:bodyPr>
          <a:lstStyle/>
          <a:p>
            <a:pPr>
              <a:lnSpc>
                <a:spcPct val="120000"/>
              </a:lnSpc>
            </a:pPr>
            <a:r>
              <a:rPr kumimoji="1" lang="ja-JP" altLang="en-US" sz="1600" dirty="0">
                <a:latin typeface="Meiryo UI" panose="020B0604030504040204" pitchFamily="50" charset="-128"/>
                <a:ea typeface="Meiryo UI" panose="020B0604030504040204" pitchFamily="50" charset="-128"/>
              </a:rPr>
              <a:t>日　時：</a:t>
            </a:r>
            <a:r>
              <a:rPr lang="ja-JP" altLang="en-US" sz="1600" dirty="0">
                <a:latin typeface="Meiryo UI" panose="020B0604030504040204" pitchFamily="50" charset="-128"/>
                <a:ea typeface="Meiryo UI" panose="020B0604030504040204" pitchFamily="50" charset="-128"/>
              </a:rPr>
              <a:t>令和２</a:t>
            </a:r>
            <a:r>
              <a:rPr kumimoji="1" lang="ja-JP" altLang="en-US" sz="1600" dirty="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９</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２４</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木</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１０</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３</a:t>
            </a:r>
            <a:r>
              <a:rPr lang="en-US" altLang="ja-JP" sz="1600" b="1" dirty="0">
                <a:latin typeface="Meiryo UI" panose="020B0604030504040204" pitchFamily="50" charset="-128"/>
                <a:ea typeface="Meiryo UI" panose="020B0604030504040204" pitchFamily="50" charset="-128"/>
              </a:rPr>
              <a:t>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８</a:t>
            </a:r>
            <a:r>
              <a:rPr lang="en-US" altLang="ja-JP" sz="1600" b="1" dirty="0">
                <a:latin typeface="Meiryo UI" panose="020B0604030504040204" pitchFamily="50" charset="-128"/>
                <a:ea typeface="Meiryo UI" panose="020B0604030504040204" pitchFamily="50" charset="-128"/>
              </a:rPr>
              <a:t>:00</a:t>
            </a:r>
          </a:p>
          <a:p>
            <a:pPr>
              <a:lnSpc>
                <a:spcPct val="120000"/>
              </a:lnSpc>
            </a:pPr>
            <a:r>
              <a:rPr kumimoji="1" lang="ja-JP" altLang="en-US" sz="1600" dirty="0">
                <a:latin typeface="Meiryo UI" panose="020B0604030504040204" pitchFamily="50" charset="-128"/>
                <a:ea typeface="Meiryo UI" panose="020B0604030504040204" pitchFamily="50" charset="-128"/>
              </a:rPr>
              <a:t>場　所：</a:t>
            </a:r>
            <a:r>
              <a:rPr lang="en-US" altLang="ja-JP" sz="1600" dirty="0">
                <a:latin typeface="Meiryo UI" panose="020B0604030504040204" pitchFamily="50" charset="-128"/>
                <a:ea typeface="Meiryo UI" panose="020B0604030504040204" pitchFamily="50" charset="-128"/>
              </a:rPr>
              <a:t>TKP</a:t>
            </a:r>
            <a:r>
              <a:rPr lang="ja-JP" altLang="en-US" sz="1600" dirty="0">
                <a:latin typeface="Meiryo UI" panose="020B0604030504040204" pitchFamily="50" charset="-128"/>
                <a:ea typeface="Meiryo UI" panose="020B0604030504040204" pitchFamily="50" charset="-128"/>
              </a:rPr>
              <a:t>ガーデンシティ</a:t>
            </a:r>
            <a:r>
              <a:rPr lang="en-US" altLang="ja-JP" sz="1600" dirty="0">
                <a:latin typeface="Meiryo UI" panose="020B0604030504040204" pitchFamily="50" charset="-128"/>
                <a:ea typeface="Meiryo UI" panose="020B0604030504040204" pitchFamily="50" charset="-128"/>
              </a:rPr>
              <a:t>PREMIUM</a:t>
            </a:r>
            <a:r>
              <a:rPr lang="ja-JP" altLang="en-US" sz="1600" dirty="0">
                <a:latin typeface="Meiryo UI" panose="020B0604030504040204" pitchFamily="50" charset="-128"/>
                <a:ea typeface="Meiryo UI" panose="020B0604030504040204" pitchFamily="50" charset="-128"/>
              </a:rPr>
              <a:t>金沢駅西口３</a:t>
            </a:r>
            <a:r>
              <a:rPr lang="en-US" altLang="ja-JP" sz="1600" dirty="0">
                <a:latin typeface="Meiryo UI" panose="020B0604030504040204" pitchFamily="50" charset="-128"/>
                <a:ea typeface="Meiryo UI" panose="020B0604030504040204" pitchFamily="50" charset="-128"/>
              </a:rPr>
              <a:t>B</a:t>
            </a:r>
            <a:r>
              <a:rPr lang="ja-JP" altLang="en-US" sz="1600" dirty="0">
                <a:latin typeface="Meiryo UI" panose="020B0604030504040204" pitchFamily="50" charset="-128"/>
                <a:ea typeface="Meiryo UI" panose="020B0604030504040204" pitchFamily="50" charset="-128"/>
              </a:rPr>
              <a:t>会議室</a:t>
            </a:r>
            <a:endParaRPr lang="en-US" altLang="ja-JP" sz="1600" dirty="0">
              <a:latin typeface="Meiryo UI" panose="020B0604030504040204" pitchFamily="50" charset="-128"/>
              <a:ea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rPr>
              <a:t>　　　　　（石川県金沢市広岡二丁目 </a:t>
            </a:r>
            <a:r>
              <a:rPr lang="en-US" altLang="ja-JP" sz="1600" dirty="0">
                <a:latin typeface="Meiryo UI" panose="020B0604030504040204" pitchFamily="50" charset="-128"/>
                <a:ea typeface="Meiryo UI" panose="020B0604030504040204" pitchFamily="50" charset="-128"/>
              </a:rPr>
              <a:t>13 </a:t>
            </a:r>
            <a:r>
              <a:rPr lang="ja-JP" altLang="en-US" sz="1600" dirty="0">
                <a:latin typeface="Meiryo UI" panose="020B0604030504040204" pitchFamily="50" charset="-128"/>
                <a:ea typeface="Meiryo UI" panose="020B0604030504040204" pitchFamily="50" charset="-128"/>
              </a:rPr>
              <a:t>番 </a:t>
            </a:r>
            <a:r>
              <a:rPr lang="en-US" altLang="ja-JP" sz="1600" dirty="0">
                <a:latin typeface="Meiryo UI" panose="020B0604030504040204" pitchFamily="50" charset="-128"/>
                <a:ea typeface="Meiryo UI" panose="020B0604030504040204" pitchFamily="50" charset="-128"/>
              </a:rPr>
              <a:t>33 </a:t>
            </a:r>
            <a:r>
              <a:rPr lang="ja-JP" altLang="en-US" sz="1600" dirty="0">
                <a:latin typeface="Meiryo UI" panose="020B0604030504040204" pitchFamily="50" charset="-128"/>
                <a:ea typeface="Meiryo UI" panose="020B0604030504040204" pitchFamily="50" charset="-128"/>
              </a:rPr>
              <a:t>号 </a:t>
            </a:r>
            <a:r>
              <a:rPr lang="en-US" altLang="ja-JP" sz="1600" dirty="0">
                <a:latin typeface="Meiryo UI" panose="020B0604030504040204" pitchFamily="50" charset="-128"/>
                <a:ea typeface="Meiryo UI" panose="020B0604030504040204" pitchFamily="50" charset="-128"/>
              </a:rPr>
              <a:t>JR </a:t>
            </a:r>
            <a:r>
              <a:rPr lang="ja-JP" altLang="en-US" sz="1600" dirty="0">
                <a:latin typeface="Meiryo UI" panose="020B0604030504040204" pitchFamily="50" charset="-128"/>
                <a:ea typeface="Meiryo UI" panose="020B0604030504040204" pitchFamily="50" charset="-128"/>
              </a:rPr>
              <a:t>金沢駅西第三 </a:t>
            </a:r>
            <a:r>
              <a:rPr lang="en-US" altLang="ja-JP" sz="1600" dirty="0">
                <a:latin typeface="Meiryo UI" panose="020B0604030504040204" pitchFamily="50" charset="-128"/>
                <a:ea typeface="Meiryo UI" panose="020B0604030504040204" pitchFamily="50" charset="-128"/>
              </a:rPr>
              <a:t>NK </a:t>
            </a:r>
            <a:r>
              <a:rPr lang="ja-JP" altLang="en-US" sz="1600" dirty="0">
                <a:latin typeface="Meiryo UI" panose="020B0604030504040204" pitchFamily="50" charset="-128"/>
                <a:ea typeface="Meiryo UI" panose="020B0604030504040204" pitchFamily="50" charset="-128"/>
              </a:rPr>
              <a:t>ビル</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a:lnSpc>
                <a:spcPct val="120000"/>
              </a:lnSpc>
            </a:pPr>
            <a:r>
              <a:rPr kumimoji="1" lang="ja-JP" altLang="en-US" sz="1600" dirty="0" smtClean="0">
                <a:latin typeface="Meiryo UI" panose="020B0604030504040204" pitchFamily="50" charset="-128"/>
                <a:ea typeface="Meiryo UI" panose="020B0604030504040204" pitchFamily="50" charset="-128"/>
              </a:rPr>
              <a:t>備　考：</a:t>
            </a:r>
            <a:r>
              <a:rPr lang="en-US" altLang="ja-JP" sz="1600" u="sng" dirty="0" smtClean="0">
                <a:solidFill>
                  <a:srgbClr val="FF0000"/>
                </a:solidFill>
                <a:latin typeface="Meiryo UI" panose="020B0604030504040204" pitchFamily="50" charset="-128"/>
                <a:ea typeface="Meiryo UI" panose="020B0604030504040204" pitchFamily="50" charset="-128"/>
              </a:rPr>
              <a:t>Wi-Fi</a:t>
            </a:r>
            <a:r>
              <a:rPr lang="ja-JP" altLang="en-US" sz="1600" u="sng" dirty="0" smtClean="0">
                <a:solidFill>
                  <a:srgbClr val="FF0000"/>
                </a:solidFill>
                <a:latin typeface="Meiryo UI" panose="020B0604030504040204" pitchFamily="50" charset="-128"/>
                <a:ea typeface="Meiryo UI" panose="020B0604030504040204" pitchFamily="50" charset="-128"/>
              </a:rPr>
              <a:t>に</a:t>
            </a:r>
            <a:r>
              <a:rPr kumimoji="1" lang="ja-JP" altLang="en-US" sz="1600" u="sng" dirty="0" smtClean="0">
                <a:solidFill>
                  <a:srgbClr val="FF0000"/>
                </a:solidFill>
                <a:latin typeface="Meiryo UI" panose="020B0604030504040204" pitchFamily="50" charset="-128"/>
                <a:ea typeface="Meiryo UI" panose="020B0604030504040204" pitchFamily="50" charset="-128"/>
              </a:rPr>
              <a:t>接続可能なノート</a:t>
            </a:r>
            <a:r>
              <a:rPr kumimoji="1" lang="en-US" altLang="ja-JP" sz="1600" u="sng" dirty="0" smtClean="0">
                <a:solidFill>
                  <a:srgbClr val="FF0000"/>
                </a:solidFill>
                <a:latin typeface="Meiryo UI" panose="020B0604030504040204" pitchFamily="50" charset="-128"/>
                <a:ea typeface="Meiryo UI" panose="020B0604030504040204" pitchFamily="50" charset="-128"/>
              </a:rPr>
              <a:t>PC</a:t>
            </a:r>
            <a:r>
              <a:rPr kumimoji="1" lang="ja-JP" altLang="en-US" sz="1600" u="sng" dirty="0" err="1" smtClean="0">
                <a:solidFill>
                  <a:srgbClr val="FF0000"/>
                </a:solidFill>
                <a:latin typeface="Meiryo UI" panose="020B0604030504040204" pitchFamily="50" charset="-128"/>
                <a:ea typeface="Meiryo UI" panose="020B0604030504040204" pitchFamily="50" charset="-128"/>
              </a:rPr>
              <a:t>、</a:t>
            </a:r>
            <a:r>
              <a:rPr kumimoji="1" lang="ja-JP" altLang="en-US" sz="1600" u="sng" dirty="0" smtClean="0">
                <a:solidFill>
                  <a:srgbClr val="FF0000"/>
                </a:solidFill>
                <a:latin typeface="Meiryo UI" panose="020B0604030504040204" pitchFamily="50" charset="-128"/>
                <a:ea typeface="Meiryo UI" panose="020B0604030504040204" pitchFamily="50" charset="-128"/>
              </a:rPr>
              <a:t>電源アダプタをご持参</a:t>
            </a:r>
            <a:r>
              <a:rPr lang="ja-JP" altLang="en-US" sz="1600" u="sng" dirty="0" smtClean="0">
                <a:solidFill>
                  <a:srgbClr val="FF0000"/>
                </a:solidFill>
                <a:latin typeface="Meiryo UI" panose="020B0604030504040204" pitchFamily="50" charset="-128"/>
                <a:ea typeface="Meiryo UI" panose="020B0604030504040204" pitchFamily="50" charset="-128"/>
              </a:rPr>
              <a:t>ください</a:t>
            </a:r>
            <a:endParaRPr lang="en-US" altLang="ja-JP" sz="1600" u="sng" dirty="0" smtClean="0">
              <a:solidFill>
                <a:srgbClr val="FF0000"/>
              </a:solidFill>
              <a:latin typeface="Meiryo UI" panose="020B0604030504040204" pitchFamily="50" charset="-128"/>
              <a:ea typeface="Meiryo UI" panose="020B0604030504040204" pitchFamily="50" charset="-128"/>
            </a:endParaRPr>
          </a:p>
          <a:p>
            <a:pPr>
              <a:lnSpc>
                <a:spcPct val="120000"/>
              </a:lnSpc>
            </a:pPr>
            <a:r>
              <a:rPr kumimoji="1" lang="ja-JP" altLang="en-US" sz="1600" dirty="0">
                <a:solidFill>
                  <a:srgbClr val="FF0000"/>
                </a:solidFill>
                <a:latin typeface="Meiryo UI" panose="020B0604030504040204" pitchFamily="50" charset="-128"/>
                <a:ea typeface="Meiryo UI" panose="020B0604030504040204" pitchFamily="50" charset="-128"/>
              </a:rPr>
              <a:t>　</a:t>
            </a:r>
            <a:r>
              <a:rPr kumimoji="1" lang="ja-JP" altLang="en-US" sz="1600" dirty="0" smtClean="0">
                <a:solidFill>
                  <a:srgbClr val="FF0000"/>
                </a:solidFill>
                <a:latin typeface="Meiryo UI" panose="020B0604030504040204" pitchFamily="50" charset="-128"/>
                <a:ea typeface="Meiryo UI" panose="020B0604030504040204" pitchFamily="50" charset="-128"/>
              </a:rPr>
              <a:t>　　　　 受講者の方には</a:t>
            </a:r>
            <a:r>
              <a:rPr kumimoji="1" lang="ja-JP" altLang="en-US" sz="1600" u="sng" dirty="0" smtClean="0">
                <a:solidFill>
                  <a:srgbClr val="FF0000"/>
                </a:solidFill>
                <a:latin typeface="Meiryo UI" panose="020B0604030504040204" pitchFamily="50" charset="-128"/>
                <a:ea typeface="Meiryo UI" panose="020B0604030504040204" pitchFamily="50" charset="-128"/>
              </a:rPr>
              <a:t>別途ご案内する事前演習課題に取り組んでいただきます</a:t>
            </a:r>
            <a:endParaRPr kumimoji="1" lang="ja-JP" altLang="en-US" sz="1600" dirty="0">
              <a:latin typeface="Meiryo UI" panose="020B0604030504040204" pitchFamily="50" charset="-128"/>
              <a:ea typeface="Meiryo UI" panose="020B0604030504040204" pitchFamily="50" charset="-128"/>
            </a:endParaRPr>
          </a:p>
        </p:txBody>
      </p:sp>
      <p:sp>
        <p:nvSpPr>
          <p:cNvPr id="18" name="ホームベース 17"/>
          <p:cNvSpPr/>
          <p:nvPr/>
        </p:nvSpPr>
        <p:spPr>
          <a:xfrm>
            <a:off x="5313484" y="1962448"/>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Trebuchet MS" panose="020B0603020202020204"/>
                <a:ea typeface="メイリオ" panose="020B0604030504040204" pitchFamily="50" charset="-128"/>
              </a:rPr>
              <a:t>受講料</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19" name="テキスト ボックス 18"/>
          <p:cNvSpPr txBox="1"/>
          <p:nvPr/>
        </p:nvSpPr>
        <p:spPr>
          <a:xfrm>
            <a:off x="5695455" y="2320913"/>
            <a:ext cx="1649411" cy="387798"/>
          </a:xfrm>
          <a:prstGeom prst="rect">
            <a:avLst/>
          </a:prstGeom>
          <a:noFill/>
        </p:spPr>
        <p:txBody>
          <a:bodyPr wrap="square" rtlCol="0">
            <a:spAutoFit/>
          </a:bodyPr>
          <a:lstStyle/>
          <a:p>
            <a:pPr>
              <a:lnSpc>
                <a:spcPct val="120000"/>
              </a:lnSpc>
            </a:pPr>
            <a:r>
              <a:rPr lang="en-US" altLang="ja-JP" sz="1600" dirty="0">
                <a:latin typeface="Meiryo UI" panose="020B0604030504040204" pitchFamily="50" charset="-128"/>
                <a:ea typeface="Meiryo UI" panose="020B0604030504040204" pitchFamily="50" charset="-128"/>
              </a:rPr>
              <a:t>5,000</a:t>
            </a:r>
            <a:r>
              <a:rPr lang="ja-JP" altLang="en-US" sz="1600" dirty="0">
                <a:latin typeface="Meiryo UI" panose="020B0604030504040204" pitchFamily="50" charset="-128"/>
                <a:ea typeface="Meiryo UI" panose="020B0604030504040204" pitchFamily="50" charset="-128"/>
              </a:rPr>
              <a:t>円</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名</a:t>
            </a:r>
            <a:endParaRPr lang="en-US" altLang="ja-JP" sz="1600"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A57B9C6C-DCB5-4FC7-AC04-046079CF0562}"/>
              </a:ext>
            </a:extLst>
          </p:cNvPr>
          <p:cNvPicPr>
            <a:picLocks noChangeAspect="1"/>
          </p:cNvPicPr>
          <p:nvPr/>
        </p:nvPicPr>
        <p:blipFill rotWithShape="1">
          <a:blip r:embed="rId4">
            <a:extLst>
              <a:ext uri="{28A0092B-C50C-407E-A947-70E740481C1C}">
                <a14:useLocalDpi xmlns:a14="http://schemas.microsoft.com/office/drawing/2010/main" val="0"/>
              </a:ext>
            </a:extLst>
          </a:blip>
          <a:srcRect l="12441" t="5492" r="19724" b="16819"/>
          <a:stretch/>
        </p:blipFill>
        <p:spPr>
          <a:xfrm>
            <a:off x="6315354" y="7874476"/>
            <a:ext cx="870286" cy="996685"/>
          </a:xfrm>
          <a:prstGeom prst="rect">
            <a:avLst/>
          </a:prstGeom>
        </p:spPr>
      </p:pic>
    </p:spTree>
    <p:extLst>
      <p:ext uri="{BB962C8B-B14F-4D97-AF65-F5344CB8AC3E}">
        <p14:creationId xmlns:p14="http://schemas.microsoft.com/office/powerpoint/2010/main" val="241856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269317" y="1933219"/>
            <a:ext cx="6659562" cy="322887"/>
          </a:xfrm>
          <a:prstGeom prst="rect">
            <a:avLst/>
          </a:prstGeom>
          <a:solidFill>
            <a:srgbClr val="FF9900"/>
          </a:solidFill>
          <a:ln>
            <a:noFill/>
          </a:ln>
          <a:effectLst/>
        </p:spPr>
        <p:txBody>
          <a:bodyPr wrap="none" anchor="ctr"/>
          <a:lstStyle/>
          <a:p>
            <a:endParaRPr lang="ja-JP" altLang="en-US"/>
          </a:p>
        </p:txBody>
      </p:sp>
      <p:sp>
        <p:nvSpPr>
          <p:cNvPr id="8" name="Text Box 80"/>
          <p:cNvSpPr txBox="1">
            <a:spLocks noChangeArrowheads="1"/>
          </p:cNvSpPr>
          <p:nvPr/>
        </p:nvSpPr>
        <p:spPr bwMode="auto">
          <a:xfrm>
            <a:off x="2551067" y="1890404"/>
            <a:ext cx="21467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800" u="none" dirty="0">
                <a:solidFill>
                  <a:schemeClr val="bg1"/>
                </a:solidFill>
                <a:ea typeface="HG創英角ｺﾞｼｯｸUB" pitchFamily="49" charset="-128"/>
              </a:rPr>
              <a:t>【 </a:t>
            </a:r>
            <a:r>
              <a:rPr lang="ja-JP" altLang="en-US" sz="1800" u="none" dirty="0">
                <a:solidFill>
                  <a:schemeClr val="bg1"/>
                </a:solidFill>
                <a:ea typeface="HG創英角ｺﾞｼｯｸUB" pitchFamily="49" charset="-128"/>
              </a:rPr>
              <a:t>参 加 申 込 書 </a:t>
            </a:r>
            <a:r>
              <a:rPr lang="en-US" altLang="ja-JP" sz="1800" u="none" dirty="0">
                <a:solidFill>
                  <a:schemeClr val="bg1"/>
                </a:solidFill>
                <a:ea typeface="HG創英角ｺﾞｼｯｸUB" pitchFamily="49" charset="-128"/>
              </a:rPr>
              <a:t>】</a:t>
            </a:r>
          </a:p>
        </p:txBody>
      </p:sp>
      <p:sp>
        <p:nvSpPr>
          <p:cNvPr id="9"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7614" y="773181"/>
            <a:ext cx="7200900"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algn="ctr" eaLnBrk="1" hangingPunct="1">
              <a:lnSpc>
                <a:spcPct val="80000"/>
              </a:lnSpc>
            </a:pPr>
            <a:r>
              <a:rPr lang="ja-JP" altLang="en-US" sz="1800" u="none" dirty="0">
                <a:latin typeface="Meiryo UI" panose="020B0604030504040204" pitchFamily="50" charset="-128"/>
                <a:ea typeface="Meiryo UI" panose="020B0604030504040204" pitchFamily="50" charset="-128"/>
              </a:rPr>
              <a:t>～</a:t>
            </a:r>
            <a:r>
              <a:rPr lang="en-US" altLang="ja-JP" sz="1800" u="none" dirty="0" err="1">
                <a:latin typeface="Meiryo UI" panose="020B0604030504040204" pitchFamily="50" charset="-128"/>
                <a:ea typeface="Meiryo UI" panose="020B0604030504040204" pitchFamily="50" charset="-128"/>
              </a:rPr>
              <a:t>IoT</a:t>
            </a:r>
            <a:r>
              <a:rPr lang="en-US" altLang="ja-JP" sz="1800" u="none" dirty="0">
                <a:latin typeface="Meiryo UI" panose="020B0604030504040204" pitchFamily="50" charset="-128"/>
                <a:ea typeface="Meiryo UI" panose="020B0604030504040204" pitchFamily="50" charset="-128"/>
              </a:rPr>
              <a:t>/AI</a:t>
            </a:r>
            <a:r>
              <a:rPr lang="ja-JP" altLang="en-US" sz="1800" u="none" dirty="0">
                <a:latin typeface="Meiryo UI" panose="020B0604030504040204" pitchFamily="50" charset="-128"/>
                <a:ea typeface="Meiryo UI" panose="020B0604030504040204" pitchFamily="50" charset="-128"/>
              </a:rPr>
              <a:t>有効活用のための基盤作り！～</a:t>
            </a:r>
            <a:endParaRPr lang="en-US" altLang="ja-JP" sz="1800" u="none" dirty="0">
              <a:latin typeface="Meiryo UI" panose="020B0604030504040204" pitchFamily="50" charset="-128"/>
              <a:ea typeface="Meiryo UI" panose="020B0604030504040204" pitchFamily="50" charset="-128"/>
            </a:endParaRPr>
          </a:p>
          <a:p>
            <a:pPr lvl="0" algn="ctr" eaLnBrk="1" hangingPunct="1">
              <a:lnSpc>
                <a:spcPct val="80000"/>
              </a:lnSpc>
            </a:pPr>
            <a:endParaRPr lang="ja-JP" altLang="en-US" sz="1800" u="none" dirty="0">
              <a:latin typeface="Meiryo UI" panose="020B0604030504040204" pitchFamily="50" charset="-128"/>
              <a:ea typeface="Meiryo UI" panose="020B0604030504040204" pitchFamily="50" charset="-128"/>
            </a:endParaRPr>
          </a:p>
          <a:p>
            <a:pPr lvl="0" algn="ctr" eaLnBrk="1" hangingPunct="1">
              <a:lnSpc>
                <a:spcPct val="80000"/>
              </a:lnSpc>
            </a:pPr>
            <a:r>
              <a:rPr lang="ja-JP" altLang="en-US" sz="2800" u="none" dirty="0">
                <a:latin typeface="Meiryo UI" panose="020B0604030504040204" pitchFamily="50" charset="-128"/>
                <a:ea typeface="Meiryo UI" panose="020B0604030504040204" pitchFamily="50" charset="-128"/>
              </a:rPr>
              <a:t>技術者向けデータ解析プログラミング研修　</a:t>
            </a:r>
            <a:endParaRPr lang="ja-JP" altLang="en-US" sz="2800" u="none" dirty="0">
              <a:ea typeface="HG創英角ｺﾞｼｯｸUB" pitchFamily="49" charset="-128"/>
            </a:endParaRPr>
          </a:p>
        </p:txBody>
      </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3960490" y="145222"/>
            <a:ext cx="3148789" cy="338554"/>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u="none" dirty="0">
                <a:solidFill>
                  <a:schemeClr val="bg1"/>
                </a:solidFill>
                <a:ea typeface="HG創英角ｺﾞｼｯｸUB" pitchFamily="49" charset="-128"/>
              </a:rPr>
              <a:t>申込締切</a:t>
            </a:r>
            <a:r>
              <a:rPr lang="ja-JP" altLang="en-US" sz="1600" u="none" dirty="0" smtClean="0">
                <a:solidFill>
                  <a:schemeClr val="bg1"/>
                </a:solidFill>
                <a:ea typeface="HG創英角ｺﾞｼｯｸUB" pitchFamily="49" charset="-128"/>
              </a:rPr>
              <a:t>：９月１</a:t>
            </a:r>
            <a:r>
              <a:rPr lang="ja-JP" altLang="en-US" sz="1600" u="none" dirty="0">
                <a:solidFill>
                  <a:schemeClr val="bg1"/>
                </a:solidFill>
                <a:ea typeface="HG創英角ｺﾞｼｯｸUB" pitchFamily="49" charset="-128"/>
              </a:rPr>
              <a:t>７</a:t>
            </a:r>
            <a:r>
              <a:rPr lang="ja-JP" altLang="en-US" sz="1600" u="none" dirty="0" smtClean="0">
                <a:solidFill>
                  <a:schemeClr val="bg1"/>
                </a:solidFill>
                <a:ea typeface="HG創英角ｺﾞｼｯｸUB" pitchFamily="49" charset="-128"/>
              </a:rPr>
              <a:t>日（木）</a:t>
            </a:r>
            <a:endParaRPr lang="ja-JP" altLang="en-US" sz="1600" u="none" dirty="0">
              <a:solidFill>
                <a:schemeClr val="bg1"/>
              </a:solidFill>
              <a:ea typeface="HG創英角ｺﾞｼｯｸUB" pitchFamily="49" charset="-128"/>
            </a:endParaRPr>
          </a:p>
        </p:txBody>
      </p:sp>
      <p:graphicFrame>
        <p:nvGraphicFramePr>
          <p:cNvPr id="19" name="Group 106">
            <a:extLst>
              <a:ext uri="{FF2B5EF4-FFF2-40B4-BE49-F238E27FC236}">
                <a16:creationId xmlns:a16="http://schemas.microsoft.com/office/drawing/2014/main" id="{B7533BD6-74F8-4871-A58B-D96B1C635D4E}"/>
              </a:ext>
            </a:extLst>
          </p:cNvPr>
          <p:cNvGraphicFramePr>
            <a:graphicFrameLocks noGrp="1"/>
          </p:cNvGraphicFramePr>
          <p:nvPr/>
        </p:nvGraphicFramePr>
        <p:xfrm>
          <a:off x="339438" y="2346767"/>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0" name="Group 106">
            <a:extLst>
              <a:ext uri="{FF2B5EF4-FFF2-40B4-BE49-F238E27FC236}">
                <a16:creationId xmlns:a16="http://schemas.microsoft.com/office/drawing/2014/main" id="{D81F7AAB-09FA-466E-ABEB-C6E5ECB5D600}"/>
              </a:ext>
            </a:extLst>
          </p:cNvPr>
          <p:cNvGraphicFramePr>
            <a:graphicFrameLocks noGrp="1"/>
          </p:cNvGraphicFramePr>
          <p:nvPr>
            <p:extLst>
              <p:ext uri="{D42A27DB-BD31-4B8C-83A1-F6EECF244321}">
                <p14:modId xmlns:p14="http://schemas.microsoft.com/office/powerpoint/2010/main" val="2550170996"/>
              </p:ext>
            </p:extLst>
          </p:nvPr>
        </p:nvGraphicFramePr>
        <p:xfrm>
          <a:off x="339438" y="3811729"/>
          <a:ext cx="6537600" cy="1189076"/>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2530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827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432098" y="6217298"/>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b="1" dirty="0">
                <a:latin typeface="HG創英角ｺﾞｼｯｸUB" panose="020B0909000000000000" pitchFamily="49" charset="-128"/>
                <a:ea typeface="HG創英角ｺﾞｼｯｸUB" panose="020B0909000000000000" pitchFamily="49" charset="-128"/>
              </a:rPr>
              <a:t>※</a:t>
            </a:r>
            <a:r>
              <a:rPr lang="ja-JP" altLang="en-US" sz="1400" b="1" dirty="0">
                <a:latin typeface="HG創英角ｺﾞｼｯｸUB" panose="020B0909000000000000" pitchFamily="49" charset="-128"/>
                <a:ea typeface="HG創英角ｺﾞｼｯｸUB" panose="020B0909000000000000" pitchFamily="49" charset="-128"/>
              </a:rPr>
              <a:t>会場の都合のため１社２名様限りでお願いいたします。</a:t>
            </a:r>
          </a:p>
        </p:txBody>
      </p:sp>
      <p:graphicFrame>
        <p:nvGraphicFramePr>
          <p:cNvPr id="22" name="Group 106">
            <a:extLst>
              <a:ext uri="{FF2B5EF4-FFF2-40B4-BE49-F238E27FC236}">
                <a16:creationId xmlns:a16="http://schemas.microsoft.com/office/drawing/2014/main" id="{D81F7AAB-09FA-466E-ABEB-C6E5ECB5D600}"/>
              </a:ext>
            </a:extLst>
          </p:cNvPr>
          <p:cNvGraphicFramePr>
            <a:graphicFrameLocks noGrp="1"/>
          </p:cNvGraphicFramePr>
          <p:nvPr>
            <p:extLst>
              <p:ext uri="{D42A27DB-BD31-4B8C-83A1-F6EECF244321}">
                <p14:modId xmlns:p14="http://schemas.microsoft.com/office/powerpoint/2010/main" val="4148069247"/>
              </p:ext>
            </p:extLst>
          </p:nvPr>
        </p:nvGraphicFramePr>
        <p:xfrm>
          <a:off x="339438" y="5069285"/>
          <a:ext cx="6537600" cy="1189076"/>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2530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827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1" name="Rectangle 2"/>
          <p:cNvSpPr>
            <a:spLocks noChangeArrowheads="1"/>
          </p:cNvSpPr>
          <p:nvPr/>
        </p:nvSpPr>
        <p:spPr bwMode="auto">
          <a:xfrm>
            <a:off x="377677" y="7200690"/>
            <a:ext cx="3024000" cy="216000"/>
          </a:xfrm>
          <a:prstGeom prst="rect">
            <a:avLst/>
          </a:prstGeom>
          <a:solidFill>
            <a:srgbClr val="FF9900"/>
          </a:solidFill>
          <a:ln>
            <a:noFill/>
          </a:ln>
          <a:effectLst/>
        </p:spPr>
        <p:txBody>
          <a:bodyPr wrap="none" anchor="ctr"/>
          <a:lstStyle/>
          <a:p>
            <a:endParaRPr lang="ja-JP" altLang="en-US" dirty="0"/>
          </a:p>
        </p:txBody>
      </p:sp>
      <p:sp>
        <p:nvSpPr>
          <p:cNvPr id="23" name="Text Box 4"/>
          <p:cNvSpPr txBox="1">
            <a:spLocks noChangeArrowheads="1"/>
          </p:cNvSpPr>
          <p:nvPr/>
        </p:nvSpPr>
        <p:spPr bwMode="auto">
          <a:xfrm>
            <a:off x="1317052" y="7171850"/>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24"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838479" y="7485170"/>
            <a:ext cx="2826415" cy="471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ＦＡＸまたは電子メールにてお申込み下さい。</a:t>
            </a:r>
          </a:p>
        </p:txBody>
      </p:sp>
      <p:sp>
        <p:nvSpPr>
          <p:cNvPr id="25"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496542" y="8050744"/>
            <a:ext cx="3645024" cy="2243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400" u="none" dirty="0">
                <a:ea typeface="HG創英角ｺﾞｼｯｸUB" pitchFamily="49" charset="-128"/>
              </a:rPr>
              <a:t>石川県商工労働部産業政策課</a:t>
            </a:r>
            <a:endParaRPr lang="en-US" altLang="ja-JP" sz="1400" u="none" dirty="0">
              <a:ea typeface="HG創英角ｺﾞｼｯｸUB" pitchFamily="49" charset="-128"/>
            </a:endParaRPr>
          </a:p>
          <a:p>
            <a:pPr eaLnBrk="1" hangingPunct="1">
              <a:lnSpc>
                <a:spcPct val="120000"/>
              </a:lnSpc>
            </a:pPr>
            <a:r>
              <a:rPr lang="ja-JP" altLang="en-US" sz="1400" u="none" dirty="0">
                <a:ea typeface="HG創英角ｺﾞｼｯｸUB" pitchFamily="49" charset="-128"/>
              </a:rPr>
              <a:t>　機械・繊維・食品産業グループ</a:t>
            </a:r>
            <a:endParaRPr lang="en-US" altLang="ja-JP" sz="1400" u="none" dirty="0">
              <a:ea typeface="HG創英角ｺﾞｼｯｸUB" pitchFamily="49" charset="-128"/>
            </a:endParaRPr>
          </a:p>
          <a:p>
            <a:pPr eaLnBrk="1" hangingPunct="1">
              <a:lnSpc>
                <a:spcPct val="120000"/>
              </a:lnSpc>
            </a:pPr>
            <a:r>
              <a:rPr lang="ja-JP" altLang="en-US" sz="1400" u="none" dirty="0">
                <a:latin typeface="HG創英角ｺﾞｼｯｸUB" panose="020B0909000000000000" pitchFamily="49" charset="-128"/>
                <a:ea typeface="HG創英角ｺﾞｼｯｸUB" pitchFamily="49" charset="-128"/>
              </a:rPr>
              <a:t>　　　　　　枝久保、井田、高山、中川</a:t>
            </a:r>
          </a:p>
          <a:p>
            <a:pPr eaLnBrk="1" hangingPunct="1">
              <a:lnSpc>
                <a:spcPct val="120000"/>
              </a:lnSpc>
            </a:pPr>
            <a:r>
              <a:rPr lang="ja-JP" altLang="en-US" sz="1400" b="1" u="none" dirty="0">
                <a:latin typeface="HG創英角ｺﾞｼｯｸUB" panose="020B0909000000000000" pitchFamily="49" charset="-128"/>
                <a:ea typeface="HG創英角ｺﾞｼｯｸUB" panose="020B0909000000000000" pitchFamily="49" charset="-128"/>
              </a:rPr>
              <a:t>　　</a:t>
            </a:r>
            <a:r>
              <a:rPr lang="ja-JP" altLang="en-US" sz="1400" u="none" dirty="0">
                <a:latin typeface="HG創英角ｺﾞｼｯｸUB" panose="020B0909000000000000" pitchFamily="49" charset="-128"/>
                <a:ea typeface="HG創英角ｺﾞｼｯｸUB" panose="020B0909000000000000" pitchFamily="49" charset="-128"/>
              </a:rPr>
              <a:t>ＴＥＬ（０７６）２２５－１５０７</a:t>
            </a:r>
            <a:endParaRPr lang="en-US" altLang="ja-JP" sz="1400" u="none" dirty="0">
              <a:latin typeface="HG創英角ｺﾞｼｯｸUB" panose="020B0909000000000000" pitchFamily="49" charset="-128"/>
              <a:ea typeface="HG創英角ｺﾞｼｯｸUB" panose="020B0909000000000000" pitchFamily="49" charset="-128"/>
            </a:endParaRPr>
          </a:p>
          <a:p>
            <a:pPr eaLnBrk="1" hangingPunct="1">
              <a:lnSpc>
                <a:spcPct val="120000"/>
              </a:lnSpc>
            </a:pPr>
            <a:r>
              <a:rPr lang="ja-JP" altLang="en-US" sz="1050" u="none" dirty="0">
                <a:latin typeface="+mn-ea"/>
                <a:ea typeface="+mn-ea"/>
              </a:rPr>
              <a:t>　　　　　〒</a:t>
            </a:r>
            <a:r>
              <a:rPr lang="en-US" altLang="ja-JP" sz="1050" u="none" dirty="0">
                <a:latin typeface="+mn-ea"/>
                <a:ea typeface="+mn-ea"/>
              </a:rPr>
              <a:t>920-8580</a:t>
            </a:r>
            <a:r>
              <a:rPr lang="ja-JP" altLang="en-US" sz="1050" u="none" dirty="0">
                <a:latin typeface="+mn-ea"/>
                <a:ea typeface="+mn-ea"/>
              </a:rPr>
              <a:t>　金沢市鞍月</a:t>
            </a:r>
            <a:r>
              <a:rPr lang="en-US" altLang="ja-JP" sz="1050" u="none" dirty="0">
                <a:latin typeface="+mn-ea"/>
                <a:ea typeface="+mn-ea"/>
              </a:rPr>
              <a:t>1-1</a:t>
            </a:r>
            <a:r>
              <a:rPr lang="ja-JP" altLang="en-US" sz="1050" u="none" dirty="0">
                <a:latin typeface="+mn-ea"/>
                <a:ea typeface="+mn-ea"/>
              </a:rPr>
              <a:t>　</a:t>
            </a:r>
            <a:r>
              <a:rPr lang="ja-JP" altLang="en-US" sz="900" u="none" dirty="0">
                <a:latin typeface="+mn-ea"/>
                <a:ea typeface="+mn-ea"/>
              </a:rPr>
              <a:t>　　</a:t>
            </a:r>
            <a:endParaRPr lang="en-US" altLang="ja-JP" sz="900" u="none" dirty="0">
              <a:latin typeface="+mn-ea"/>
              <a:ea typeface="+mn-ea"/>
            </a:endParaRPr>
          </a:p>
          <a:p>
            <a:pPr eaLnBrk="1" hangingPunct="1">
              <a:lnSpc>
                <a:spcPct val="120000"/>
              </a:lnSpc>
            </a:pPr>
            <a:endParaRPr lang="en-US" altLang="ja-JP" sz="1400" b="1" u="none" dirty="0">
              <a:latin typeface="Garamond" pitchFamily="18" charset="0"/>
              <a:ea typeface="HG創英角ｺﾞｼｯｸUB" pitchFamily="49" charset="-128"/>
            </a:endParaRPr>
          </a:p>
          <a:p>
            <a:pPr eaLnBrk="1" hangingPunct="1">
              <a:lnSpc>
                <a:spcPct val="120000"/>
              </a:lnSpc>
            </a:pPr>
            <a:r>
              <a:rPr lang="ja-JP" altLang="en-US" sz="1600" b="1" u="none" dirty="0">
                <a:latin typeface="Garamond" pitchFamily="18" charset="0"/>
                <a:ea typeface="HG創英角ｺﾞｼｯｸUB" pitchFamily="49" charset="-128"/>
              </a:rPr>
              <a:t>ＦＡＸ  （０７６）２２５－１５１４</a:t>
            </a:r>
            <a:endParaRPr lang="en-US" altLang="ja-JP" sz="1600" b="1" u="none" dirty="0">
              <a:latin typeface="Garamond" pitchFamily="18" charset="0"/>
              <a:ea typeface="HG創英角ｺﾞｼｯｸUB" pitchFamily="49" charset="-128"/>
            </a:endParaRPr>
          </a:p>
          <a:p>
            <a:pPr eaLnBrk="1" hangingPunct="1">
              <a:lnSpc>
                <a:spcPct val="120000"/>
              </a:lnSpc>
            </a:pPr>
            <a:endParaRPr lang="en-US" altLang="ja-JP" sz="600" u="none" dirty="0">
              <a:latin typeface="Arial Black" pitchFamily="34" charset="0"/>
              <a:ea typeface="HGSｺﾞｼｯｸE" pitchFamily="50" charset="-128"/>
            </a:endParaRPr>
          </a:p>
          <a:p>
            <a:pPr eaLnBrk="1" hangingPunct="1">
              <a:lnSpc>
                <a:spcPct val="120000"/>
              </a:lnSpc>
            </a:pPr>
            <a:r>
              <a:rPr lang="en-US" altLang="ja-JP" sz="1400" u="none" dirty="0">
                <a:latin typeface="Arial Black" pitchFamily="34" charset="0"/>
                <a:ea typeface="HGSｺﾞｼｯｸE" pitchFamily="50" charset="-128"/>
              </a:rPr>
              <a:t>Mail</a:t>
            </a:r>
            <a:r>
              <a:rPr lang="ja-JP" altLang="en-US" sz="1400" u="none" dirty="0">
                <a:latin typeface="Arial Black" pitchFamily="34" charset="0"/>
                <a:ea typeface="HGSｺﾞｼｯｸE" pitchFamily="50" charset="-128"/>
              </a:rPr>
              <a:t>：</a:t>
            </a:r>
            <a:r>
              <a:rPr lang="en-US" altLang="ja-JP" sz="1400" u="none" dirty="0">
                <a:latin typeface="Arial Black" pitchFamily="34" charset="0"/>
                <a:ea typeface="HGSｺﾞｼｯｸE" pitchFamily="50" charset="-128"/>
              </a:rPr>
              <a:t>syoukou@pref.ishikawa.lg.jp</a:t>
            </a:r>
            <a:endParaRPr lang="ja-JP" altLang="en-US" sz="1400" u="none" dirty="0">
              <a:latin typeface="Arial Black" pitchFamily="34" charset="0"/>
              <a:ea typeface="HGSｺﾞｼｯｸE" pitchFamily="50" charset="-128"/>
            </a:endParaRPr>
          </a:p>
        </p:txBody>
      </p:sp>
      <p:sp>
        <p:nvSpPr>
          <p:cNvPr id="26" name="Rectangle 2">
            <a:extLst>
              <a:ext uri="{FF2B5EF4-FFF2-40B4-BE49-F238E27FC236}">
                <a16:creationId xmlns:a16="http://schemas.microsoft.com/office/drawing/2014/main" id="{027BBF7E-91B6-4F3B-9133-3B2DB3393A18}"/>
              </a:ext>
            </a:extLst>
          </p:cNvPr>
          <p:cNvSpPr>
            <a:spLocks noChangeArrowheads="1"/>
          </p:cNvSpPr>
          <p:nvPr/>
        </p:nvSpPr>
        <p:spPr bwMode="auto">
          <a:xfrm>
            <a:off x="3598561" y="7200690"/>
            <a:ext cx="3456000" cy="216000"/>
          </a:xfrm>
          <a:prstGeom prst="rect">
            <a:avLst/>
          </a:prstGeom>
          <a:solidFill>
            <a:srgbClr val="FF9900"/>
          </a:solidFill>
          <a:ln>
            <a:noFill/>
          </a:ln>
          <a:effectLst/>
        </p:spPr>
        <p:txBody>
          <a:bodyPr wrap="none" anchor="ctr"/>
          <a:lstStyle/>
          <a:p>
            <a:endParaRPr lang="ja-JP" altLang="en-US" dirty="0"/>
          </a:p>
        </p:txBody>
      </p:sp>
      <p:sp>
        <p:nvSpPr>
          <p:cNvPr id="27"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497211" y="7171850"/>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28" name="テキスト ボックス 27">
            <a:extLst>
              <a:ext uri="{FF2B5EF4-FFF2-40B4-BE49-F238E27FC236}">
                <a16:creationId xmlns:a16="http://schemas.microsoft.com/office/drawing/2014/main" id="{103529B2-0DE5-48AC-AF6D-644165E6850E}"/>
              </a:ext>
            </a:extLst>
          </p:cNvPr>
          <p:cNvSpPr txBox="1"/>
          <p:nvPr/>
        </p:nvSpPr>
        <p:spPr>
          <a:xfrm>
            <a:off x="269317" y="6495667"/>
            <a:ext cx="7098418" cy="615553"/>
          </a:xfrm>
          <a:prstGeom prst="rect">
            <a:avLst/>
          </a:prstGeom>
          <a:noFill/>
        </p:spPr>
        <p:txBody>
          <a:bodyPr wrap="none">
            <a:spAutoFit/>
          </a:bodyPr>
          <a:lstStyle/>
          <a:p>
            <a:pPr>
              <a:defRPr/>
            </a:pPr>
            <a:r>
              <a:rPr lang="en-US" altLang="ja-JP" sz="850" u="none" dirty="0">
                <a:latin typeface="AR P丸ゴシック体M" pitchFamily="50" charset="-128"/>
                <a:ea typeface="AR P丸ゴシック体M" pitchFamily="50" charset="-128"/>
              </a:rPr>
              <a:t>【</a:t>
            </a:r>
            <a:r>
              <a:rPr lang="ja-JP" altLang="en-US" sz="850" u="none" dirty="0">
                <a:latin typeface="AR P丸ゴシック体M" pitchFamily="50" charset="-128"/>
                <a:ea typeface="AR P丸ゴシック体M" pitchFamily="50" charset="-128"/>
              </a:rPr>
              <a:t>個人情報の取り扱いについて</a:t>
            </a:r>
            <a:r>
              <a:rPr lang="en-US" altLang="ja-JP" sz="850" u="none" dirty="0">
                <a:latin typeface="AR P丸ゴシック体M" pitchFamily="50" charset="-128"/>
                <a:ea typeface="AR P丸ゴシック体M" pitchFamily="50" charset="-128"/>
              </a:rPr>
              <a:t>】</a:t>
            </a:r>
          </a:p>
          <a:p>
            <a:pPr>
              <a:defRPr/>
            </a:pPr>
            <a:r>
              <a:rPr lang="ja-JP" altLang="en-US" sz="85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50" u="none" dirty="0">
              <a:latin typeface="AR P丸ゴシック体M" pitchFamily="50" charset="-128"/>
              <a:ea typeface="AR P丸ゴシック体M" pitchFamily="50" charset="-128"/>
            </a:endParaRPr>
          </a:p>
          <a:p>
            <a:pPr>
              <a:defRPr/>
            </a:pPr>
            <a:r>
              <a:rPr lang="ja-JP" altLang="en-US" sz="85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50" u="none" dirty="0">
              <a:latin typeface="AR P丸ゴシック体M" pitchFamily="50" charset="-128"/>
              <a:ea typeface="AR P丸ゴシック体M" pitchFamily="50" charset="-128"/>
            </a:endParaRPr>
          </a:p>
          <a:p>
            <a:pPr>
              <a:defRPr/>
            </a:pPr>
            <a:r>
              <a:rPr lang="ja-JP" altLang="en-US" sz="850" u="none" dirty="0">
                <a:latin typeface="AR P丸ゴシック体M" pitchFamily="50" charset="-128"/>
                <a:ea typeface="AR P丸ゴシック体M" pitchFamily="50" charset="-128"/>
              </a:rPr>
              <a:t>ご提供いただいた個人情報を正確に処理するように努めます。</a:t>
            </a:r>
          </a:p>
        </p:txBody>
      </p:sp>
      <p:grpSp>
        <p:nvGrpSpPr>
          <p:cNvPr id="29" name="グループ化 28"/>
          <p:cNvGrpSpPr/>
          <p:nvPr/>
        </p:nvGrpSpPr>
        <p:grpSpPr>
          <a:xfrm>
            <a:off x="280823" y="7503002"/>
            <a:ext cx="3248847" cy="2616971"/>
            <a:chOff x="185946" y="7362271"/>
            <a:chExt cx="3248847" cy="2616971"/>
          </a:xfrm>
        </p:grpSpPr>
        <p:pic>
          <p:nvPicPr>
            <p:cNvPr id="30" name="図 1"/>
            <p:cNvPicPr>
              <a:picLocks noChangeAspect="1"/>
            </p:cNvPicPr>
            <p:nvPr/>
          </p:nvPicPr>
          <p:blipFill rotWithShape="1">
            <a:blip r:embed="rId2" cstate="print">
              <a:extLst>
                <a:ext uri="{28A0092B-C50C-407E-A947-70E740481C1C}">
                  <a14:useLocalDpi xmlns:a14="http://schemas.microsoft.com/office/drawing/2010/main" val="0"/>
                </a:ext>
              </a:extLst>
            </a:blip>
            <a:srcRect l="11128"/>
            <a:stretch/>
          </p:blipFill>
          <p:spPr bwMode="auto">
            <a:xfrm>
              <a:off x="190082" y="7723087"/>
              <a:ext cx="3200369" cy="2256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角丸四角形 30"/>
            <p:cNvSpPr/>
            <p:nvPr/>
          </p:nvSpPr>
          <p:spPr bwMode="auto">
            <a:xfrm>
              <a:off x="953431" y="9237761"/>
              <a:ext cx="591468" cy="14829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正方形/長方形 31"/>
            <p:cNvSpPr/>
            <p:nvPr/>
          </p:nvSpPr>
          <p:spPr bwMode="auto">
            <a:xfrm rot="1534616">
              <a:off x="943145" y="9190616"/>
              <a:ext cx="41146" cy="186870"/>
            </a:xfrm>
            <a:prstGeom prst="rect">
              <a:avLst/>
            </a:prstGeom>
            <a:solidFill>
              <a:srgbClr val="C8C9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 name="フリーフォーム 32"/>
            <p:cNvSpPr/>
            <p:nvPr/>
          </p:nvSpPr>
          <p:spPr bwMode="auto">
            <a:xfrm>
              <a:off x="1256023" y="9222332"/>
              <a:ext cx="93434" cy="172298"/>
            </a:xfrm>
            <a:custGeom>
              <a:avLst/>
              <a:gdLst>
                <a:gd name="connsiteX0" fmla="*/ 85725 w 145256"/>
                <a:gd name="connsiteY0" fmla="*/ 0 h 276225"/>
                <a:gd name="connsiteX1" fmla="*/ 88106 w 145256"/>
                <a:gd name="connsiteY1" fmla="*/ 59531 h 276225"/>
                <a:gd name="connsiteX2" fmla="*/ 0 w 145256"/>
                <a:gd name="connsiteY2" fmla="*/ 276225 h 276225"/>
                <a:gd name="connsiteX3" fmla="*/ 69056 w 145256"/>
                <a:gd name="connsiteY3" fmla="*/ 269081 h 276225"/>
                <a:gd name="connsiteX4" fmla="*/ 145256 w 145256"/>
                <a:gd name="connsiteY4" fmla="*/ 47625 h 276225"/>
                <a:gd name="connsiteX5" fmla="*/ 145256 w 145256"/>
                <a:gd name="connsiteY5" fmla="*/ 28575 h 276225"/>
                <a:gd name="connsiteX6" fmla="*/ 142875 w 145256"/>
                <a:gd name="connsiteY6" fmla="*/ 9525 h 276225"/>
                <a:gd name="connsiteX7" fmla="*/ 85725 w 145256"/>
                <a:gd name="connsiteY7" fmla="*/ 0 h 276225"/>
                <a:gd name="connsiteX0" fmla="*/ 85725 w 145256"/>
                <a:gd name="connsiteY0" fmla="*/ 0 h 290512"/>
                <a:gd name="connsiteX1" fmla="*/ 88106 w 145256"/>
                <a:gd name="connsiteY1" fmla="*/ 59531 h 290512"/>
                <a:gd name="connsiteX2" fmla="*/ 0 w 145256"/>
                <a:gd name="connsiteY2" fmla="*/ 276225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0 w 145256"/>
                <a:gd name="connsiteY2" fmla="*/ 283368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50006 w 145256"/>
                <a:gd name="connsiteY2" fmla="*/ 154780 h 290512"/>
                <a:gd name="connsiteX3" fmla="*/ 0 w 145256"/>
                <a:gd name="connsiteY3" fmla="*/ 283368 h 290512"/>
                <a:gd name="connsiteX4" fmla="*/ 57150 w 145256"/>
                <a:gd name="connsiteY4" fmla="*/ 290512 h 290512"/>
                <a:gd name="connsiteX5" fmla="*/ 145256 w 145256"/>
                <a:gd name="connsiteY5" fmla="*/ 47625 h 290512"/>
                <a:gd name="connsiteX6" fmla="*/ 145256 w 145256"/>
                <a:gd name="connsiteY6" fmla="*/ 28575 h 290512"/>
                <a:gd name="connsiteX7" fmla="*/ 142875 w 145256"/>
                <a:gd name="connsiteY7" fmla="*/ 9525 h 290512"/>
                <a:gd name="connsiteX8" fmla="*/ 85725 w 145256"/>
                <a:gd name="connsiteY8" fmla="*/ 0 h 290512"/>
                <a:gd name="connsiteX0" fmla="*/ 97631 w 157162"/>
                <a:gd name="connsiteY0" fmla="*/ 0 h 297656"/>
                <a:gd name="connsiteX1" fmla="*/ 100012 w 157162"/>
                <a:gd name="connsiteY1" fmla="*/ 59531 h 297656"/>
                <a:gd name="connsiteX2" fmla="*/ 61912 w 157162"/>
                <a:gd name="connsiteY2" fmla="*/ 154780 h 297656"/>
                <a:gd name="connsiteX3" fmla="*/ 0 w 157162"/>
                <a:gd name="connsiteY3" fmla="*/ 297656 h 297656"/>
                <a:gd name="connsiteX4" fmla="*/ 69056 w 157162"/>
                <a:gd name="connsiteY4" fmla="*/ 290512 h 297656"/>
                <a:gd name="connsiteX5" fmla="*/ 157162 w 157162"/>
                <a:gd name="connsiteY5" fmla="*/ 47625 h 297656"/>
                <a:gd name="connsiteX6" fmla="*/ 157162 w 157162"/>
                <a:gd name="connsiteY6" fmla="*/ 28575 h 297656"/>
                <a:gd name="connsiteX7" fmla="*/ 154781 w 157162"/>
                <a:gd name="connsiteY7" fmla="*/ 9525 h 297656"/>
                <a:gd name="connsiteX8" fmla="*/ 97631 w 157162"/>
                <a:gd name="connsiteY8" fmla="*/ 0 h 297656"/>
                <a:gd name="connsiteX0" fmla="*/ 97631 w 157162"/>
                <a:gd name="connsiteY0" fmla="*/ 17130 h 314786"/>
                <a:gd name="connsiteX1" fmla="*/ 100012 w 157162"/>
                <a:gd name="connsiteY1" fmla="*/ 76661 h 314786"/>
                <a:gd name="connsiteX2" fmla="*/ 61912 w 157162"/>
                <a:gd name="connsiteY2" fmla="*/ 171910 h 314786"/>
                <a:gd name="connsiteX3" fmla="*/ 0 w 157162"/>
                <a:gd name="connsiteY3" fmla="*/ 314786 h 314786"/>
                <a:gd name="connsiteX4" fmla="*/ 69056 w 157162"/>
                <a:gd name="connsiteY4" fmla="*/ 307642 h 314786"/>
                <a:gd name="connsiteX5" fmla="*/ 157162 w 157162"/>
                <a:gd name="connsiteY5" fmla="*/ 64755 h 314786"/>
                <a:gd name="connsiteX6" fmla="*/ 157162 w 157162"/>
                <a:gd name="connsiteY6" fmla="*/ 45705 h 314786"/>
                <a:gd name="connsiteX7" fmla="*/ 146117 w 157162"/>
                <a:gd name="connsiteY7" fmla="*/ 0 h 314786"/>
                <a:gd name="connsiteX8" fmla="*/ 97631 w 157162"/>
                <a:gd name="connsiteY8" fmla="*/ 17130 h 314786"/>
                <a:gd name="connsiteX0" fmla="*/ 86802 w 157162"/>
                <a:gd name="connsiteY0" fmla="*/ 0 h 324312"/>
                <a:gd name="connsiteX1" fmla="*/ 100012 w 157162"/>
                <a:gd name="connsiteY1" fmla="*/ 86187 h 324312"/>
                <a:gd name="connsiteX2" fmla="*/ 61912 w 157162"/>
                <a:gd name="connsiteY2" fmla="*/ 181436 h 324312"/>
                <a:gd name="connsiteX3" fmla="*/ 0 w 157162"/>
                <a:gd name="connsiteY3" fmla="*/ 324312 h 324312"/>
                <a:gd name="connsiteX4" fmla="*/ 69056 w 157162"/>
                <a:gd name="connsiteY4" fmla="*/ 317168 h 324312"/>
                <a:gd name="connsiteX5" fmla="*/ 157162 w 157162"/>
                <a:gd name="connsiteY5" fmla="*/ 74281 h 324312"/>
                <a:gd name="connsiteX6" fmla="*/ 157162 w 157162"/>
                <a:gd name="connsiteY6" fmla="*/ 55231 h 324312"/>
                <a:gd name="connsiteX7" fmla="*/ 146117 w 157162"/>
                <a:gd name="connsiteY7" fmla="*/ 9526 h 324312"/>
                <a:gd name="connsiteX8" fmla="*/ 86802 w 157162"/>
                <a:gd name="connsiteY8" fmla="*/ 0 h 32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162" h="324312">
                  <a:moveTo>
                    <a:pt x="86802" y="0"/>
                  </a:moveTo>
                  <a:cubicBezTo>
                    <a:pt x="87596" y="19844"/>
                    <a:pt x="99218" y="66343"/>
                    <a:pt x="100012" y="86187"/>
                  </a:cubicBezTo>
                  <a:lnTo>
                    <a:pt x="61912" y="181436"/>
                  </a:lnTo>
                  <a:lnTo>
                    <a:pt x="0" y="324312"/>
                  </a:lnTo>
                  <a:lnTo>
                    <a:pt x="69056" y="317168"/>
                  </a:lnTo>
                  <a:lnTo>
                    <a:pt x="157162" y="74281"/>
                  </a:lnTo>
                  <a:lnTo>
                    <a:pt x="157162" y="55231"/>
                  </a:lnTo>
                  <a:lnTo>
                    <a:pt x="146117" y="9526"/>
                  </a:lnTo>
                  <a:lnTo>
                    <a:pt x="86802" y="0"/>
                  </a:lnTo>
                  <a:close/>
                </a:path>
              </a:pathLst>
            </a:custGeom>
            <a:solidFill>
              <a:srgbClr val="C5C7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角丸四角形 33"/>
            <p:cNvSpPr/>
            <p:nvPr/>
          </p:nvSpPr>
          <p:spPr bwMode="auto">
            <a:xfrm rot="2816698">
              <a:off x="1297168" y="9415202"/>
              <a:ext cx="434602" cy="3514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角丸四角形 34"/>
            <p:cNvSpPr/>
            <p:nvPr/>
          </p:nvSpPr>
          <p:spPr bwMode="auto">
            <a:xfrm rot="1852693">
              <a:off x="1657193" y="9605501"/>
              <a:ext cx="88291" cy="35145"/>
            </a:xfrm>
            <a:prstGeom prst="roundRect">
              <a:avLst/>
            </a:prstGeom>
            <a:solidFill>
              <a:srgbClr val="F58F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フリーフォーム 35"/>
            <p:cNvSpPr/>
            <p:nvPr/>
          </p:nvSpPr>
          <p:spPr bwMode="auto">
            <a:xfrm>
              <a:off x="1373459" y="9234333"/>
              <a:ext cx="173154" cy="133723"/>
            </a:xfrm>
            <a:custGeom>
              <a:avLst/>
              <a:gdLst>
                <a:gd name="connsiteX0" fmla="*/ 0 w 330200"/>
                <a:gd name="connsiteY0" fmla="*/ 0 h 250825"/>
                <a:gd name="connsiteX1" fmla="*/ 311150 w 330200"/>
                <a:gd name="connsiteY1" fmla="*/ 250825 h 250825"/>
                <a:gd name="connsiteX2" fmla="*/ 330200 w 330200"/>
                <a:gd name="connsiteY2" fmla="*/ 231775 h 250825"/>
                <a:gd name="connsiteX3" fmla="*/ 0 w 330200"/>
                <a:gd name="connsiteY3" fmla="*/ 0 h 250825"/>
                <a:gd name="connsiteX0" fmla="*/ 0 w 330200"/>
                <a:gd name="connsiteY0" fmla="*/ 0 h 250825"/>
                <a:gd name="connsiteX1" fmla="*/ 311150 w 330200"/>
                <a:gd name="connsiteY1" fmla="*/ 250825 h 250825"/>
                <a:gd name="connsiteX2" fmla="*/ 330200 w 330200"/>
                <a:gd name="connsiteY2" fmla="*/ 231775 h 250825"/>
                <a:gd name="connsiteX3" fmla="*/ 72231 w 330200"/>
                <a:gd name="connsiteY3" fmla="*/ 42863 h 250825"/>
                <a:gd name="connsiteX4" fmla="*/ 0 w 330200"/>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72231 w 320675"/>
                <a:gd name="connsiteY3" fmla="*/ 42863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9850 w 320675"/>
                <a:gd name="connsiteY3" fmla="*/ 28576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48444"/>
                <a:gd name="connsiteX1" fmla="*/ 311150 w 320675"/>
                <a:gd name="connsiteY1" fmla="*/ 248444 h 248444"/>
                <a:gd name="connsiteX2" fmla="*/ 320675 w 320675"/>
                <a:gd name="connsiteY2" fmla="*/ 238919 h 248444"/>
                <a:gd name="connsiteX3" fmla="*/ 60325 w 320675"/>
                <a:gd name="connsiteY3" fmla="*/ 35719 h 248444"/>
                <a:gd name="connsiteX4" fmla="*/ 0 w 320675"/>
                <a:gd name="connsiteY4" fmla="*/ 0 h 248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675" h="248444">
                  <a:moveTo>
                    <a:pt x="0" y="0"/>
                  </a:moveTo>
                  <a:lnTo>
                    <a:pt x="311150" y="248444"/>
                  </a:lnTo>
                  <a:lnTo>
                    <a:pt x="320675" y="238919"/>
                  </a:lnTo>
                  <a:lnTo>
                    <a:pt x="60325" y="35719"/>
                  </a:lnTo>
                  <a:cubicBezTo>
                    <a:pt x="30692" y="7144"/>
                    <a:pt x="20108" y="11906"/>
                    <a:pt x="0" y="0"/>
                  </a:cubicBezTo>
                  <a:close/>
                </a:path>
              </a:pathLst>
            </a:custGeom>
            <a:solidFill>
              <a:srgbClr val="F58FA5"/>
            </a:solidFill>
            <a:ln>
              <a:solidFill>
                <a:srgbClr val="C8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テキスト ボックス 13"/>
            <p:cNvSpPr txBox="1">
              <a:spLocks noChangeArrowheads="1"/>
            </p:cNvSpPr>
            <p:nvPr/>
          </p:nvSpPr>
          <p:spPr bwMode="auto">
            <a:xfrm>
              <a:off x="1881184" y="8973187"/>
              <a:ext cx="957672" cy="40011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2000" b="1" dirty="0">
                  <a:latin typeface="Meiryo UI" panose="020B0604030504040204" pitchFamily="50" charset="-128"/>
                  <a:ea typeface="Meiryo UI" panose="020B0604030504040204" pitchFamily="50" charset="-128"/>
                </a:rPr>
                <a:t>金沢駅</a:t>
              </a:r>
            </a:p>
          </p:txBody>
        </p:sp>
        <p:sp>
          <p:nvSpPr>
            <p:cNvPr id="38" name="テキスト ボックス 37"/>
            <p:cNvSpPr txBox="1"/>
            <p:nvPr/>
          </p:nvSpPr>
          <p:spPr bwMode="auto">
            <a:xfrm>
              <a:off x="345772" y="8815203"/>
              <a:ext cx="1037551" cy="224765"/>
            </a:xfrm>
            <a:prstGeom prst="rect">
              <a:avLst/>
            </a:prstGeom>
            <a:noFill/>
          </p:spPr>
          <p:txBody>
            <a:bodyPr wrap="square">
              <a:spAutoFit/>
            </a:bodyPr>
            <a:lstStyle/>
            <a:p>
              <a:pPr algn="ctr">
                <a:defRPr/>
              </a:pPr>
              <a:r>
                <a:rPr lang="ja-JP" altLang="en-US" sz="1050" b="1" dirty="0">
                  <a:latin typeface="Meiryo UI" panose="020B0604030504040204" pitchFamily="50" charset="-128"/>
                  <a:ea typeface="Meiryo UI" panose="020B0604030504040204" pitchFamily="50" charset="-128"/>
                </a:rPr>
                <a:t>北國銀行本店</a:t>
              </a:r>
            </a:p>
          </p:txBody>
        </p:sp>
        <p:sp>
          <p:nvSpPr>
            <p:cNvPr id="39" name="正方形/長方形 38"/>
            <p:cNvSpPr/>
            <p:nvPr/>
          </p:nvSpPr>
          <p:spPr bwMode="auto">
            <a:xfrm rot="2199434">
              <a:off x="294245" y="8342844"/>
              <a:ext cx="138009" cy="18772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0" name="テキスト ボックス 17"/>
            <p:cNvSpPr txBox="1">
              <a:spLocks noChangeArrowheads="1"/>
            </p:cNvSpPr>
            <p:nvPr/>
          </p:nvSpPr>
          <p:spPr bwMode="auto">
            <a:xfrm>
              <a:off x="185946" y="7362271"/>
              <a:ext cx="3168000" cy="292388"/>
            </a:xfrm>
            <a:prstGeom prst="rect">
              <a:avLst/>
            </a:prstGeom>
            <a:solidFill>
              <a:srgbClr val="FF0000"/>
            </a:solidFill>
            <a:ln w="19050">
              <a:solidFill>
                <a:srgbClr val="FF0000"/>
              </a:solidFill>
              <a:miter lim="800000"/>
              <a:headEnd/>
              <a:tailEnd/>
            </a:ln>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1300" dirty="0">
                  <a:solidFill>
                    <a:schemeClr val="bg1"/>
                  </a:solidFill>
                  <a:latin typeface="Meiryo UI" panose="020B0604030504040204" pitchFamily="50" charset="-128"/>
                  <a:ea typeface="Meiryo UI" panose="020B0604030504040204" pitchFamily="50" charset="-128"/>
                </a:rPr>
                <a:t>ＴＫＰガーデンシティ</a:t>
              </a:r>
              <a:r>
                <a:rPr lang="en-US" altLang="ja-JP" sz="1300" dirty="0">
                  <a:solidFill>
                    <a:schemeClr val="bg1"/>
                  </a:solidFill>
                  <a:latin typeface="Meiryo UI" panose="020B0604030504040204" pitchFamily="50" charset="-128"/>
                  <a:ea typeface="Meiryo UI" panose="020B0604030504040204" pitchFamily="50" charset="-128"/>
                </a:rPr>
                <a:t>PREMIUM</a:t>
              </a:r>
              <a:r>
                <a:rPr lang="ja-JP" altLang="en-US" sz="1300" dirty="0">
                  <a:solidFill>
                    <a:schemeClr val="bg1"/>
                  </a:solidFill>
                  <a:latin typeface="Meiryo UI" panose="020B0604030504040204" pitchFamily="50" charset="-128"/>
                  <a:ea typeface="Meiryo UI" panose="020B0604030504040204" pitchFamily="50" charset="-128"/>
                </a:rPr>
                <a:t>金沢駅西口</a:t>
              </a:r>
            </a:p>
          </p:txBody>
        </p:sp>
        <p:sp>
          <p:nvSpPr>
            <p:cNvPr id="41" name="テキスト ボックス 40"/>
            <p:cNvSpPr txBox="1"/>
            <p:nvPr/>
          </p:nvSpPr>
          <p:spPr bwMode="auto">
            <a:xfrm>
              <a:off x="2566099" y="8495295"/>
              <a:ext cx="868694" cy="224765"/>
            </a:xfrm>
            <a:prstGeom prst="rect">
              <a:avLst/>
            </a:prstGeom>
            <a:noFill/>
          </p:spPr>
          <p:txBody>
            <a:bodyPr wrap="none">
              <a:spAutoFit/>
            </a:bodyPr>
            <a:lstStyle/>
            <a:p>
              <a:pPr algn="ctr">
                <a:defRPr/>
              </a:pPr>
              <a:r>
                <a:rPr lang="ja-JP" altLang="en-US" sz="1050" b="1" dirty="0">
                  <a:latin typeface="Meiryo UI" panose="020B0604030504040204" pitchFamily="50" charset="-128"/>
                  <a:ea typeface="Meiryo UI" panose="020B0604030504040204" pitchFamily="50" charset="-128"/>
                </a:rPr>
                <a:t>金沢フォーラス</a:t>
              </a:r>
            </a:p>
          </p:txBody>
        </p:sp>
        <p:sp>
          <p:nvSpPr>
            <p:cNvPr id="42" name="正方形/長方形 41"/>
            <p:cNvSpPr/>
            <p:nvPr/>
          </p:nvSpPr>
          <p:spPr>
            <a:xfrm>
              <a:off x="717573" y="8798714"/>
              <a:ext cx="254936"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3" name="正方形/長方形 42"/>
            <p:cNvSpPr/>
            <p:nvPr/>
          </p:nvSpPr>
          <p:spPr>
            <a:xfrm>
              <a:off x="2929522" y="8780147"/>
              <a:ext cx="318670"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4" name="正方形/長方形 43"/>
            <p:cNvSpPr/>
            <p:nvPr/>
          </p:nvSpPr>
          <p:spPr>
            <a:xfrm>
              <a:off x="2138081" y="9289930"/>
              <a:ext cx="293790" cy="122004"/>
            </a:xfrm>
            <a:prstGeom prst="rect">
              <a:avLst/>
            </a:prstGeom>
            <a:solidFill>
              <a:srgbClr val="B384DA"/>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5" name="正方形/長方形 44"/>
            <p:cNvSpPr/>
            <p:nvPr/>
          </p:nvSpPr>
          <p:spPr>
            <a:xfrm>
              <a:off x="343987" y="7752437"/>
              <a:ext cx="1022140" cy="284400"/>
            </a:xfrm>
            <a:prstGeom prst="rect">
              <a:avLst/>
            </a:prstGeom>
            <a:solidFill>
              <a:srgbClr val="E8E7C9"/>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6" name="正方形/長方形 45"/>
            <p:cNvSpPr/>
            <p:nvPr/>
          </p:nvSpPr>
          <p:spPr>
            <a:xfrm rot="2223668">
              <a:off x="745780" y="7877905"/>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cxnSp>
          <p:nvCxnSpPr>
            <p:cNvPr id="47" name="直線コネクタ 46"/>
            <p:cNvCxnSpPr/>
            <p:nvPr/>
          </p:nvCxnSpPr>
          <p:spPr bwMode="auto">
            <a:xfrm flipH="1">
              <a:off x="419736" y="7663130"/>
              <a:ext cx="552773" cy="7067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rot="7719911">
              <a:off x="659966" y="7924713"/>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9" name="正方形/長方形 48"/>
            <p:cNvSpPr/>
            <p:nvPr/>
          </p:nvSpPr>
          <p:spPr>
            <a:xfrm rot="2196163">
              <a:off x="273825" y="8012515"/>
              <a:ext cx="14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spTree>
    <p:extLst>
      <p:ext uri="{BB962C8B-B14F-4D97-AF65-F5344CB8AC3E}">
        <p14:creationId xmlns:p14="http://schemas.microsoft.com/office/powerpoint/2010/main" val="28068116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692</Words>
  <Application>Microsoft Office PowerPoint</Application>
  <PresentationFormat>ユーザー設定</PresentationFormat>
  <Paragraphs>94</Paragraphs>
  <Slides>2</Slides>
  <Notes>1</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2</vt:i4>
      </vt:variant>
    </vt:vector>
  </HeadingPairs>
  <TitlesOfParts>
    <vt:vector size="18" baseType="lpstr">
      <vt:lpstr>AR P丸ゴシック体M</vt:lpstr>
      <vt:lpstr>HGSｺﾞｼｯｸE</vt:lpstr>
      <vt:lpstr>HG丸ｺﾞｼｯｸM-PRO</vt:lpstr>
      <vt:lpstr>HG創英角ｺﾞｼｯｸUB</vt:lpstr>
      <vt:lpstr>Meiryo UI</vt:lpstr>
      <vt:lpstr>ＭＳ Ｐゴシック</vt:lpstr>
      <vt:lpstr>メイリオ</vt:lpstr>
      <vt:lpstr>游ゴシック</vt:lpstr>
      <vt:lpstr>Arial</vt:lpstr>
      <vt:lpstr>Arial Black</vt:lpstr>
      <vt:lpstr>Calibri</vt:lpstr>
      <vt:lpstr>Garamond</vt:lpstr>
      <vt:lpstr>Microsoft Himalaya</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枝久保　貴継</cp:lastModifiedBy>
  <cp:revision>9</cp:revision>
  <cp:lastPrinted>2020-09-23T06:30:03Z</cp:lastPrinted>
  <dcterms:modified xsi:type="dcterms:W3CDTF">2020-09-24T04:02:18Z</dcterms:modified>
</cp:coreProperties>
</file>